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2"/>
  </p:notesMasterIdLst>
  <p:sldIdLst>
    <p:sldId id="288" r:id="rId2"/>
    <p:sldId id="256" r:id="rId3"/>
    <p:sldId id="276" r:id="rId4"/>
    <p:sldId id="258" r:id="rId5"/>
    <p:sldId id="289" r:id="rId6"/>
    <p:sldId id="257" r:id="rId7"/>
    <p:sldId id="290" r:id="rId8"/>
    <p:sldId id="291" r:id="rId9"/>
    <p:sldId id="259" r:id="rId10"/>
    <p:sldId id="261" r:id="rId11"/>
    <p:sldId id="292" r:id="rId12"/>
    <p:sldId id="293" r:id="rId13"/>
    <p:sldId id="297" r:id="rId14"/>
    <p:sldId id="294" r:id="rId15"/>
    <p:sldId id="295" r:id="rId16"/>
    <p:sldId id="296" r:id="rId17"/>
    <p:sldId id="298" r:id="rId18"/>
    <p:sldId id="299" r:id="rId19"/>
    <p:sldId id="300" r:id="rId20"/>
    <p:sldId id="301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000000"/>
    <a:srgbClr val="6600CC"/>
    <a:srgbClr val="FF6600"/>
    <a:srgbClr val="FF00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7167" autoAdjust="0"/>
  </p:normalViewPr>
  <p:slideViewPr>
    <p:cSldViewPr>
      <p:cViewPr varScale="1">
        <p:scale>
          <a:sx n="107" d="100"/>
          <a:sy n="107" d="100"/>
        </p:scale>
        <p:origin x="-17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FED7327D-EFCA-43FB-A6AF-13CEF53F2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Associative (grouping), Commutative (order) </a:t>
            </a:r>
          </a:p>
          <a:p>
            <a:pPr eaLnBrk="1" hangingPunct="1"/>
            <a:r>
              <a:rPr lang="en-US" smtClean="0"/>
              <a:t>Distributive (must have two operations, not just one).  Can be multiplication or division, and addition or subtraction.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6B583B-558F-489D-BAE9-0EE0C6E48A91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Additive inverses: a and –a are inverses because when added, they equal the additive identity (zero).</a:t>
            </a:r>
          </a:p>
          <a:p>
            <a:pPr eaLnBrk="1" hangingPunct="1"/>
            <a:r>
              <a:rPr lang="en-US" smtClean="0"/>
              <a:t>Multiplicative Inverses: reciprocals are inverses because when multiplied, they equal the multiplicative identity (one).</a:t>
            </a:r>
          </a:p>
          <a:p>
            <a:pPr eaLnBrk="1" hangingPunct="1"/>
            <a:r>
              <a:rPr lang="en-US" smtClean="0"/>
              <a:t>Remember also, -(-a) = a.  That is, the opposite of a negative number is a positive number with the same absolute value.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45EDB2-6C4D-41A6-9364-219202124FFC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</a:t>
            </a:r>
            <a:r>
              <a:rPr lang="en-US" baseline="30000" smtClean="0"/>
              <a:t>5</a:t>
            </a:r>
            <a:r>
              <a:rPr lang="en-US" smtClean="0"/>
              <a:t> = a </a:t>
            </a:r>
            <a:r>
              <a:rPr lang="en-US" smtClean="0">
                <a:sym typeface="Wingdings" pitchFamily="2" charset="2"/>
              </a:rPr>
              <a:t></a:t>
            </a:r>
            <a:r>
              <a:rPr lang="en-US" smtClean="0"/>
              <a:t> a </a:t>
            </a:r>
            <a:r>
              <a:rPr lang="en-US" smtClean="0">
                <a:sym typeface="Wingdings" pitchFamily="2" charset="2"/>
              </a:rPr>
              <a:t> </a:t>
            </a:r>
            <a:r>
              <a:rPr lang="en-US" smtClean="0"/>
              <a:t>a </a:t>
            </a:r>
            <a:r>
              <a:rPr lang="en-US" smtClean="0">
                <a:sym typeface="Wingdings" pitchFamily="2" charset="2"/>
              </a:rPr>
              <a:t></a:t>
            </a:r>
            <a:r>
              <a:rPr lang="en-US" smtClean="0"/>
              <a:t> a </a:t>
            </a:r>
            <a:r>
              <a:rPr lang="en-US" smtClean="0">
                <a:sym typeface="Wingdings" pitchFamily="2" charset="2"/>
              </a:rPr>
              <a:t> </a:t>
            </a:r>
            <a:r>
              <a:rPr lang="en-US" smtClean="0"/>
              <a:t>a, not a </a:t>
            </a:r>
            <a:r>
              <a:rPr lang="en-US" smtClean="0">
                <a:sym typeface="Wingdings" pitchFamily="2" charset="2"/>
              </a:rPr>
              <a:t> </a:t>
            </a:r>
            <a:r>
              <a:rPr lang="en-US" smtClean="0"/>
              <a:t>5</a:t>
            </a: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D0D91F-654C-4200-ADD2-319518BE12A0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Remember, addition and subtraction are basically the same thing, so can’t do one or the other first.  You can always change subtraction to addition by adding the opposite. 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Likewise for multiplication and division.  You can change division to multiplying by the reciprocal.</a:t>
            </a: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E6CE50-1552-406A-B4B6-1859924EA940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2x + 5 is an algebraic expression as is a single number such as 9.</a:t>
            </a:r>
          </a:p>
          <a:p>
            <a:pPr eaLnBrk="1" hangingPunct="1"/>
            <a:r>
              <a:rPr lang="en-US" smtClean="0"/>
              <a:t>2x + 5 =  9  is an equation.</a:t>
            </a: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E4CEB0-439F-444D-B891-135856A26661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 term is the combination of numbers and variables between “+” signs.  2x – 8 has two terms: 2x and -8.</a:t>
            </a:r>
          </a:p>
          <a:p>
            <a:pPr eaLnBrk="1" hangingPunct="1"/>
            <a:r>
              <a:rPr lang="en-US" smtClean="0"/>
              <a:t>The expression x + 5 contains two terms, x and 5.  They are not alike because one is a variable, whereas 5 is a constant.</a:t>
            </a:r>
          </a:p>
          <a:p>
            <a:pPr eaLnBrk="1" hangingPunct="1"/>
            <a:r>
              <a:rPr lang="en-US" smtClean="0"/>
              <a:t>Therefore, x + 5 is simplified.  No further work is required.</a:t>
            </a:r>
          </a:p>
          <a:p>
            <a:pPr eaLnBrk="1" hangingPunct="1"/>
            <a:r>
              <a:rPr lang="en-US" smtClean="0"/>
              <a:t>IMPORTANT: x + 5 does NOT equal 5x.  5x = x + x + x + x + x.</a:t>
            </a:r>
          </a:p>
          <a:p>
            <a:pPr eaLnBrk="1" hangingPunct="1"/>
            <a:r>
              <a:rPr lang="en-US" smtClean="0"/>
              <a:t>To prove x + 5 = 5x is false, pick a number (other than zero and one) and evaluate the statement.  </a:t>
            </a:r>
          </a:p>
          <a:p>
            <a:pPr eaLnBrk="1" hangingPunct="1"/>
            <a:r>
              <a:rPr lang="en-US" smtClean="0"/>
              <a:t>For example, choose 2.  2 + 5 = 7; 5(2) = 10.  Since 7 does not equal 10, we’ve proved x + 5 = 5x is false.  </a:t>
            </a:r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9BF480-6BBA-4F48-88E8-3BEF25998E4D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Example: </a:t>
            </a:r>
            <a:r>
              <a:rPr lang="en-US" baseline="30000" smtClean="0"/>
              <a:t>1</a:t>
            </a:r>
            <a:r>
              <a:rPr lang="en-US" smtClean="0"/>
              <a:t>/</a:t>
            </a:r>
            <a:r>
              <a:rPr lang="en-US" baseline="-25000" smtClean="0"/>
              <a:t>3</a:t>
            </a:r>
            <a:r>
              <a:rPr lang="en-US" smtClean="0"/>
              <a:t>x + 4 = 2(x – 1) </a:t>
            </a: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A8C45F-0298-4581-8FD4-07478545484A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The solution set for an identity is “all real numbers”, </a:t>
            </a:r>
            <a:r>
              <a:rPr lang="en-US" smtClean="0">
                <a:latin typeface="Cambria Math" pitchFamily="18" charset="0"/>
              </a:rPr>
              <a:t>ℝ.</a:t>
            </a:r>
            <a:endParaRPr lang="en-US" smtClean="0"/>
          </a:p>
          <a:p>
            <a:pPr eaLnBrk="1" hangingPunct="1"/>
            <a:r>
              <a:rPr lang="en-US" smtClean="0"/>
              <a:t>The solution set for a contradiction is the empty set, </a:t>
            </a:r>
            <a:r>
              <a:rPr lang="en-US" smtClean="0">
                <a:sym typeface="Symbol" pitchFamily="18" charset="2"/>
              </a:rPr>
              <a:t>.  That is, it has no solution.</a:t>
            </a:r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DBEE0F-2A13-4AEB-8292-7E52C661CC98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D2837B-7B5F-41F6-A672-957D36C1AAFC}" type="slidenum">
              <a:rPr lang="en-US" smtClean="0">
                <a:cs typeface="Arial" charset="0"/>
              </a:rPr>
              <a:pPr/>
              <a:t>19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123498-828B-443F-A2E9-DA6ADC24072F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553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1CBA981-8A86-422D-BF69-2AEE3C77637A}" type="slidenum">
              <a:rPr lang="en-GB" sz="1200">
                <a:latin typeface="Calibri" pitchFamily="34" charset="0"/>
              </a:rPr>
              <a:pPr algn="r"/>
              <a:t>20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X = 1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811A7D-4EDE-447A-A62D-E7967C685E35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{ x | x </a:t>
            </a:r>
            <a:r>
              <a:rPr lang="en-US" u="sng" smtClean="0"/>
              <a:t>&gt;</a:t>
            </a:r>
            <a:r>
              <a:rPr lang="en-US" smtClean="0"/>
              <a:t> 2} and { x | 0 </a:t>
            </a:r>
            <a:r>
              <a:rPr lang="en-US" u="sng" smtClean="0"/>
              <a:t>&lt;</a:t>
            </a:r>
            <a:r>
              <a:rPr lang="en-US" smtClean="0"/>
              <a:t> x </a:t>
            </a:r>
            <a:r>
              <a:rPr lang="en-US" u="sng" smtClean="0"/>
              <a:t>&lt;</a:t>
            </a:r>
            <a:r>
              <a:rPr lang="en-US" smtClean="0"/>
              <a:t> 2}</a:t>
            </a:r>
          </a:p>
          <a:p>
            <a:pPr eaLnBrk="1" hangingPunct="1"/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EF9E06-D931-472C-9CEE-A90F107441C6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{ x | x &gt; 2} and { x | 0 &lt; x &lt; 2}</a:t>
            </a:r>
          </a:p>
          <a:p>
            <a:pPr eaLnBrk="1" hangingPunct="1"/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39ABA3-F09D-473B-86C3-3CD18DB6EDA6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No need to have rules for subtraction, just add the opposite.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A40B78-7DFF-4391-98B1-49BAF0F45116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Division rules for the signs are the same.  IMPORTANT: Division by zero is “undefined”.</a:t>
            </a: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D24A10-8099-4630-B3DF-33AEAA438E68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meAn = Average</a:t>
            </a:r>
          </a:p>
          <a:p>
            <a:pPr eaLnBrk="1" hangingPunct="1"/>
            <a:r>
              <a:rPr lang="en-US" smtClean="0"/>
              <a:t>medIan = mIddle</a:t>
            </a:r>
          </a:p>
          <a:p>
            <a:pPr eaLnBrk="1" hangingPunct="1"/>
            <a:r>
              <a:rPr lang="en-US" smtClean="0"/>
              <a:t>mOde  =  mOst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B5DC80-1895-408B-822A-0B72B996C896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1116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16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31D7FB-E50F-472F-8682-25675F6ED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A61F6-E070-4ABE-8571-F13BC9F1E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7AA91-D9C0-4323-BC4C-83AAFA654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E2A66-AE07-4DE2-B0B9-D738F09E5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FCC1B-B905-4D80-8FD4-DB93F48830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64B7E-9426-43B8-B79E-BE722CEF2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D5018-EC50-4B50-836C-9DD1E11FB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18951-C5E5-4CFC-BD33-535765FC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3A53D-1F1E-4F67-A965-13112019B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AE467-2022-4AC6-B985-1FD254B49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5AC53-1220-4137-971D-82F0C3486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1059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059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1059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059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060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060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060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060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060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060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060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11060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060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060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61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61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4BA8DDB1-092C-46C7-BD72-57C6F7CE00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Intermediate Algebra</a:t>
            </a:r>
            <a:br>
              <a:rPr lang="en-US" dirty="0" smtClean="0"/>
            </a:br>
            <a:r>
              <a:rPr lang="en-US" sz="2400" dirty="0" smtClean="0"/>
              <a:t>by Gustafson and Frisk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Chapter 1</a:t>
            </a:r>
          </a:p>
          <a:p>
            <a:pPr>
              <a:defRPr/>
            </a:pPr>
            <a:r>
              <a:rPr lang="en-US" dirty="0" smtClean="0"/>
              <a:t>A Review of Basic Algebra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1.2: Arithmetic &amp; Properties of Real Numbers</a:t>
            </a:r>
          </a:p>
        </p:txBody>
      </p:sp>
      <p:sp>
        <p:nvSpPr>
          <p:cNvPr id="23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Properties: 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14400" y="1905000"/>
            <a:ext cx="7543800" cy="11763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Associative – addition, multiplication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Commutative – addition, multiplication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66800" y="4114800"/>
            <a:ext cx="7543800" cy="15700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Distributive – multiplication is distributed over addition</a:t>
            </a:r>
            <a:b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</a:b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 (b + c) = </a:t>
            </a:r>
            <a:r>
              <a:rPr lang="en-US" sz="32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ab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+ ac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1.2: Arithmetic &amp; Properties of Real Numbers</a:t>
            </a:r>
          </a:p>
        </p:txBody>
      </p:sp>
      <p:sp>
        <p:nvSpPr>
          <p:cNvPr id="3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Identities: 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905000"/>
            <a:ext cx="7543800" cy="11763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Addition – zero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Multiplication – one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Text Placeholder 26"/>
          <p:cNvSpPr txBox="1">
            <a:spLocks/>
          </p:cNvSpPr>
          <p:nvPr/>
        </p:nvSpPr>
        <p:spPr bwMode="auto">
          <a:xfrm>
            <a:off x="914400" y="35814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Inverses: 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343400"/>
            <a:ext cx="7543800" cy="11763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Addition – opposites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Multiplication – reciprocals</a:t>
            </a:r>
            <a:endParaRPr lang="en-US" sz="3200" b="1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1.3: Definition of Exponents</a:t>
            </a:r>
          </a:p>
        </p:txBody>
      </p:sp>
      <p:sp>
        <p:nvSpPr>
          <p:cNvPr id="3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EXPONENTS: 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repeated multiplication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2286000"/>
            <a:ext cx="7543800" cy="22590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In the expression: a</a:t>
            </a:r>
            <a:r>
              <a:rPr lang="en-US" sz="3200" kern="0" baseline="300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n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b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</a:b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 is the base and n is the exponent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Exponents are </a:t>
            </a: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NOT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factors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Means to multiply “a” n times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1.3: Definition of Exponents</a:t>
            </a:r>
          </a:p>
        </p:txBody>
      </p:sp>
      <p:sp>
        <p:nvSpPr>
          <p:cNvPr id="3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ORDER OF OPERATIONS: 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905000"/>
            <a:ext cx="7543800" cy="38846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If an algebraic expression has more than one operation, the following order applies:</a:t>
            </a:r>
          </a:p>
          <a:p>
            <a: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+mj-lt"/>
              <a:buAutoNum type="arabicPeriod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Clear up any grouping.</a:t>
            </a:r>
          </a:p>
          <a:p>
            <a: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+mj-lt"/>
              <a:buAutoNum type="arabicPeriod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Evaluate exponents.</a:t>
            </a:r>
          </a:p>
          <a:p>
            <a: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+mj-lt"/>
              <a:buAutoNum type="arabicPeriod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Do multiplication and division from left to right.</a:t>
            </a:r>
          </a:p>
          <a:p>
            <a: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+mj-lt"/>
              <a:buAutoNum type="arabicPeriod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Do addition and subtraction from left to right.</a:t>
            </a: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1.5: Solving Equations</a:t>
            </a:r>
          </a:p>
        </p:txBody>
      </p:sp>
      <p:sp>
        <p:nvSpPr>
          <p:cNvPr id="3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Algebraic </a:t>
            </a: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E</a:t>
            </a: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xpression vs. Equation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2286000"/>
            <a:ext cx="7543800" cy="21605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Expressions: a combination of numbers and operations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Equation: a statement that two expressions are equal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1.5: Solving Equations</a:t>
            </a:r>
          </a:p>
        </p:txBody>
      </p:sp>
      <p:sp>
        <p:nvSpPr>
          <p:cNvPr id="3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EXPRESSIONS: 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2286000"/>
            <a:ext cx="7543800" cy="28495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Terms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Like terms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When multiplying, the terms do not need to be alike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Can only add like terms!</a:t>
            </a:r>
            <a:endParaRPr lang="en-US" sz="3200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1.5: Solving Equations</a:t>
            </a:r>
          </a:p>
        </p:txBody>
      </p:sp>
      <p:sp>
        <p:nvSpPr>
          <p:cNvPr id="3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8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TO SOLVE AN EQUATION IN ONE VARIABLE:</a:t>
            </a: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905000"/>
            <a:ext cx="7848600" cy="44497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If you see fractions, </a:t>
            </a:r>
            <a:r>
              <a:rPr lang="en-US" sz="24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multiply both sides by the LCD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. This will eliminate the fractions.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4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Simplify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the algebraic expressions on each side of the equal sign (eliminate parentheses and combine like terms).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Use the addition property of equality to </a:t>
            </a:r>
            <a:r>
              <a:rPr lang="en-US" sz="24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isolate </a:t>
            </a:r>
            <a:r>
              <a:rPr lang="en-US" sz="24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the variable terms from the constant terms</a:t>
            </a:r>
            <a:r>
              <a:rPr lang="en-US" sz="24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on opposite sides of the equal sign.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Use the multiplication property to make the coefficient  of the variable equal to one.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Check your results by evaluating.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3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8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9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0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4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5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6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0" dur="indefinit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1" dur="indefinit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62" dur="indefinit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1.5: Solving Equations</a:t>
            </a:r>
          </a:p>
        </p:txBody>
      </p:sp>
      <p:sp>
        <p:nvSpPr>
          <p:cNvPr id="3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TYPES OF EQUATIONS: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905000"/>
            <a:ext cx="7543800" cy="42418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CONDITIONAL: if x equals this, then y equals that.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IDENTITY: always true no matter what numbers you use.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CONTRADICTION: never true no matter what numbers you use.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FORMULAS: conditional equations that model a relationship between the variables.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1.6 &amp; 1.7: Solving Problems, Applications</a:t>
            </a:r>
          </a:p>
        </p:txBody>
      </p:sp>
      <p:sp>
        <p:nvSpPr>
          <p:cNvPr id="3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6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TYPES OF PROBLEMS:</a:t>
            </a:r>
            <a:endParaRPr lang="en-US" sz="36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905000"/>
            <a:ext cx="7543800" cy="35401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Geometry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Percent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Physics (forces)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Uniform motion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Mixtures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Good ‘ole common sense analysis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Chapter 1: Basic Algebra Review</a:t>
            </a:r>
          </a:p>
        </p:txBody>
      </p:sp>
      <p:sp>
        <p:nvSpPr>
          <p:cNvPr id="3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0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</a:t>
            </a:r>
            <a:r>
              <a:rPr lang="en-US" sz="30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UMMARY:</a:t>
            </a:r>
            <a:endParaRPr lang="en-US" sz="30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905000"/>
            <a:ext cx="7543800" cy="43148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8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KNOW YOUR VOCABULARY! </a:t>
            </a: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You can’t follow directions if you don’t know what the words in the instructions mean.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Memorize the processes and the properties.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 will provide formulas for your reference.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Ask questions if you are unsure.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Always check your work to make sure that you answered the question, and that your answer is reasonable.</a:t>
            </a: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25000" y="1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274638"/>
            <a:ext cx="6096000" cy="639762"/>
          </a:xfrm>
        </p:spPr>
        <p:txBody>
          <a:bodyPr/>
          <a:lstStyle/>
          <a:p>
            <a:pPr algn="r">
              <a:defRPr/>
            </a:pPr>
            <a:r>
              <a:rPr lang="en-US" sz="2400" dirty="0" smtClean="0"/>
              <a:t>Section 1.1: The Real Number System</a:t>
            </a:r>
            <a:endParaRPr lang="en-US" sz="2400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idx="1"/>
          </p:nvPr>
        </p:nvSpPr>
        <p:spPr>
          <a:xfrm>
            <a:off x="914400" y="1143000"/>
            <a:ext cx="7772400" cy="639763"/>
          </a:xfrm>
        </p:spPr>
        <p:txBody>
          <a:bodyPr/>
          <a:lstStyle/>
          <a:p>
            <a:pPr>
              <a:buFont typeface="Wingdings" charset="2"/>
              <a:buNone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SETS: </a:t>
            </a:r>
            <a:r>
              <a:rPr lang="en-US" sz="3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collections of objects.</a:t>
            </a:r>
            <a:endParaRPr lang="en-US" sz="3200" dirty="0"/>
          </a:p>
        </p:txBody>
      </p:sp>
      <p:sp>
        <p:nvSpPr>
          <p:cNvPr id="26" name="Content Placeholder 25"/>
          <p:cNvSpPr>
            <a:spLocks noGrp="1"/>
          </p:cNvSpPr>
          <p:nvPr>
            <p:ph sz="half" idx="2"/>
          </p:nvPr>
        </p:nvSpPr>
        <p:spPr>
          <a:xfrm>
            <a:off x="838200" y="2209800"/>
            <a:ext cx="3505200" cy="2549525"/>
          </a:xfrm>
        </p:spPr>
        <p:txBody>
          <a:bodyPr/>
          <a:lstStyle/>
          <a:p>
            <a:pPr>
              <a:buFont typeface="Wingdings" charset="2"/>
              <a:buChar char="n"/>
              <a:defRPr/>
            </a:pPr>
            <a:r>
              <a:rPr lang="en-US" sz="2800" dirty="0" smtClean="0"/>
              <a:t>Natural Numbers</a:t>
            </a:r>
          </a:p>
          <a:p>
            <a:pPr>
              <a:buFont typeface="Wingdings" charset="2"/>
              <a:buChar char="n"/>
              <a:defRPr/>
            </a:pPr>
            <a:r>
              <a:rPr lang="en-US" sz="2800" dirty="0" smtClean="0"/>
              <a:t>Whole Numbers</a:t>
            </a:r>
          </a:p>
          <a:p>
            <a:pPr>
              <a:buFont typeface="Wingdings" charset="2"/>
              <a:buChar char="n"/>
              <a:defRPr/>
            </a:pPr>
            <a:r>
              <a:rPr lang="en-US" sz="2800" dirty="0" smtClean="0"/>
              <a:t>Rational Numbers</a:t>
            </a:r>
          </a:p>
          <a:p>
            <a:pPr>
              <a:buFont typeface="Wingdings" charset="2"/>
              <a:buChar char="n"/>
              <a:defRPr/>
            </a:pPr>
            <a:r>
              <a:rPr lang="en-US" sz="2800" dirty="0" smtClean="0"/>
              <a:t>Irrational Numbers</a:t>
            </a:r>
          </a:p>
          <a:p>
            <a:pPr>
              <a:buFont typeface="Wingdings" charset="2"/>
              <a:buChar char="n"/>
              <a:defRPr/>
            </a:pPr>
            <a:r>
              <a:rPr lang="en-US" sz="2800" dirty="0" smtClean="0"/>
              <a:t>Real Numbers</a:t>
            </a:r>
            <a:endParaRPr lang="en-US" sz="2800" dirty="0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4"/>
          </p:nvPr>
        </p:nvSpPr>
        <p:spPr>
          <a:xfrm>
            <a:off x="4876800" y="2209800"/>
            <a:ext cx="3432175" cy="2701925"/>
          </a:xfrm>
        </p:spPr>
        <p:txBody>
          <a:bodyPr/>
          <a:lstStyle/>
          <a:p>
            <a:pPr>
              <a:buFont typeface="Wingdings" charset="2"/>
              <a:buChar char="n"/>
              <a:defRPr/>
            </a:pPr>
            <a:r>
              <a:rPr lang="en-US" sz="2800" dirty="0" smtClean="0"/>
              <a:t>Integers</a:t>
            </a:r>
          </a:p>
          <a:p>
            <a:pPr>
              <a:buFont typeface="Wingdings" charset="2"/>
              <a:buChar char="n"/>
              <a:defRPr/>
            </a:pPr>
            <a:r>
              <a:rPr lang="en-US" sz="2800" dirty="0" smtClean="0"/>
              <a:t>Positive Numbers</a:t>
            </a:r>
          </a:p>
          <a:p>
            <a:pPr>
              <a:buFont typeface="Wingdings" charset="2"/>
              <a:buChar char="n"/>
              <a:defRPr/>
            </a:pPr>
            <a:r>
              <a:rPr lang="en-US" sz="2800" dirty="0" smtClean="0"/>
              <a:t>Negative Numbers</a:t>
            </a:r>
          </a:p>
          <a:p>
            <a:pPr>
              <a:buFont typeface="Wingdings" charset="2"/>
              <a:buChar char="n"/>
              <a:defRPr/>
            </a:pPr>
            <a:r>
              <a:rPr lang="en-US" sz="2800" dirty="0" smtClean="0"/>
              <a:t>Even Numbers</a:t>
            </a:r>
          </a:p>
          <a:p>
            <a:pPr>
              <a:buFont typeface="Wingdings" charset="2"/>
              <a:buChar char="n"/>
              <a:defRPr/>
            </a:pPr>
            <a:r>
              <a:rPr lang="en-US" sz="2800" dirty="0" smtClean="0"/>
              <a:t>Odd Numbers</a:t>
            </a:r>
            <a:endParaRPr lang="en-US" sz="2800" dirty="0"/>
          </a:p>
        </p:txBody>
      </p:sp>
      <p:sp>
        <p:nvSpPr>
          <p:cNvPr id="32" name="Content Placeholder 25"/>
          <p:cNvSpPr txBox="1">
            <a:spLocks/>
          </p:cNvSpPr>
          <p:nvPr/>
        </p:nvSpPr>
        <p:spPr bwMode="auto">
          <a:xfrm>
            <a:off x="914400" y="4800600"/>
            <a:ext cx="73152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828800" indent="-18288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600" dirty="0">
                <a:cs typeface="+mn-cs"/>
              </a:rPr>
              <a:t>Use {  }  </a:t>
            </a:r>
            <a:r>
              <a:rPr lang="en-US" sz="28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{x | x &gt; 5}</a:t>
            </a:r>
            <a:br>
              <a:rPr lang="en-US" sz="28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</a:b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is read “the set of all x such that x is greater than 5”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  <p:bldP spid="29" grpId="0" build="p"/>
      <p:bldP spid="3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Box 2"/>
          <p:cNvSpPr txBox="1">
            <a:spLocks noChangeArrowheads="1"/>
          </p:cNvSpPr>
          <p:nvPr/>
        </p:nvSpPr>
        <p:spPr bwMode="auto">
          <a:xfrm>
            <a:off x="2057400" y="1143000"/>
            <a:ext cx="5638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>
                <a:latin typeface="Georgia" pitchFamily="18" charset="0"/>
              </a:rPr>
              <a:t>This powerpoint was kindly donated to</a:t>
            </a:r>
          </a:p>
          <a:p>
            <a:r>
              <a:rPr lang="en-GB" sz="1800">
                <a:latin typeface="Georgia" pitchFamily="18" charset="0"/>
                <a:hlinkClick r:id="rId3"/>
              </a:rPr>
              <a:t>www.worldofteaching.com</a:t>
            </a:r>
            <a:endParaRPr lang="en-GB" sz="1800">
              <a:latin typeface="Georgia" pitchFamily="18" charset="0"/>
            </a:endParaRPr>
          </a:p>
          <a:p>
            <a:endParaRPr lang="en-GB" sz="1800">
              <a:latin typeface="Georgia" pitchFamily="18" charset="0"/>
            </a:endParaRPr>
          </a:p>
          <a:p>
            <a:endParaRPr lang="en-GB" sz="1800">
              <a:latin typeface="Georgia" pitchFamily="18" charset="0"/>
            </a:endParaRPr>
          </a:p>
          <a:p>
            <a:r>
              <a:rPr lang="en-GB" sz="1800">
                <a:latin typeface="Georgia" pitchFamily="18" charset="0"/>
                <a:hlinkClick r:id="rId3"/>
              </a:rPr>
              <a:t>http://www.worldofteaching.com</a:t>
            </a:r>
            <a:endParaRPr lang="en-GB" sz="1800">
              <a:latin typeface="Georgia" pitchFamily="18" charset="0"/>
            </a:endParaRPr>
          </a:p>
          <a:p>
            <a:r>
              <a:rPr lang="en-GB" sz="1800">
                <a:latin typeface="Georgia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274638"/>
            <a:ext cx="6096000" cy="639762"/>
          </a:xfrm>
        </p:spPr>
        <p:txBody>
          <a:bodyPr/>
          <a:lstStyle/>
          <a:p>
            <a:pPr algn="r">
              <a:defRPr/>
            </a:pPr>
            <a:r>
              <a:rPr lang="en-US" sz="2400" dirty="0" smtClean="0"/>
              <a:t>Section 1.1: The Real Number System</a:t>
            </a:r>
            <a:endParaRPr lang="en-US" sz="2400" dirty="0"/>
          </a:p>
        </p:txBody>
      </p:sp>
      <p:sp>
        <p:nvSpPr>
          <p:cNvPr id="9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GRAPHS: 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plot on the number line</a:t>
            </a:r>
            <a:r>
              <a:rPr lang="en-US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.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grpSp>
        <p:nvGrpSpPr>
          <p:cNvPr id="17411" name="Group 9"/>
          <p:cNvGrpSpPr>
            <a:grpSpLocks/>
          </p:cNvGrpSpPr>
          <p:nvPr/>
        </p:nvGrpSpPr>
        <p:grpSpPr bwMode="auto">
          <a:xfrm>
            <a:off x="1600200" y="4038600"/>
            <a:ext cx="6324600" cy="1179513"/>
            <a:chOff x="990600" y="5029200"/>
            <a:chExt cx="6324600" cy="1179731"/>
          </a:xfrm>
        </p:grpSpPr>
        <p:sp>
          <p:nvSpPr>
            <p:cNvPr id="17414" name="Rectangle 6"/>
            <p:cNvSpPr>
              <a:spLocks noChangeArrowheads="1"/>
            </p:cNvSpPr>
            <p:nvPr/>
          </p:nvSpPr>
          <p:spPr bwMode="auto">
            <a:xfrm>
              <a:off x="3091542" y="5562600"/>
              <a:ext cx="6096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17415" name="Rectangle 7"/>
            <p:cNvSpPr>
              <a:spLocks noChangeArrowheads="1"/>
            </p:cNvSpPr>
            <p:nvPr/>
          </p:nvSpPr>
          <p:spPr bwMode="auto">
            <a:xfrm>
              <a:off x="3799113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7416" name="Rectangle 8"/>
            <p:cNvSpPr>
              <a:spLocks noChangeArrowheads="1"/>
            </p:cNvSpPr>
            <p:nvPr/>
          </p:nvSpPr>
          <p:spPr bwMode="auto">
            <a:xfrm>
              <a:off x="5693226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7417" name="Rectangle 9"/>
            <p:cNvSpPr>
              <a:spLocks noChangeArrowheads="1"/>
            </p:cNvSpPr>
            <p:nvPr/>
          </p:nvSpPr>
          <p:spPr bwMode="auto">
            <a:xfrm>
              <a:off x="4430484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17418" name="Rectangle 10"/>
            <p:cNvSpPr>
              <a:spLocks noChangeArrowheads="1"/>
            </p:cNvSpPr>
            <p:nvPr/>
          </p:nvSpPr>
          <p:spPr bwMode="auto">
            <a:xfrm>
              <a:off x="6324600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17419" name="Rectangle 11"/>
            <p:cNvSpPr>
              <a:spLocks noChangeArrowheads="1"/>
            </p:cNvSpPr>
            <p:nvPr/>
          </p:nvSpPr>
          <p:spPr bwMode="auto">
            <a:xfrm>
              <a:off x="5061855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7420" name="Rectangle 12"/>
            <p:cNvSpPr>
              <a:spLocks noChangeArrowheads="1"/>
            </p:cNvSpPr>
            <p:nvPr/>
          </p:nvSpPr>
          <p:spPr bwMode="auto">
            <a:xfrm>
              <a:off x="2231571" y="5562600"/>
              <a:ext cx="762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 -2</a:t>
              </a:r>
            </a:p>
          </p:txBody>
        </p:sp>
        <p:sp>
          <p:nvSpPr>
            <p:cNvPr id="17421" name="Line 15"/>
            <p:cNvSpPr>
              <a:spLocks noChangeShapeType="1"/>
            </p:cNvSpPr>
            <p:nvPr/>
          </p:nvSpPr>
          <p:spPr bwMode="auto">
            <a:xfrm>
              <a:off x="990600" y="5257800"/>
              <a:ext cx="63246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2" name="Line 16"/>
            <p:cNvSpPr>
              <a:spLocks noChangeShapeType="1"/>
            </p:cNvSpPr>
            <p:nvPr/>
          </p:nvSpPr>
          <p:spPr bwMode="auto">
            <a:xfrm>
              <a:off x="1828800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3" name="Line 17"/>
            <p:cNvSpPr>
              <a:spLocks noChangeShapeType="1"/>
            </p:cNvSpPr>
            <p:nvPr/>
          </p:nvSpPr>
          <p:spPr bwMode="auto">
            <a:xfrm>
              <a:off x="2612571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4" name="Line 18"/>
            <p:cNvSpPr>
              <a:spLocks noChangeShapeType="1"/>
            </p:cNvSpPr>
            <p:nvPr/>
          </p:nvSpPr>
          <p:spPr bwMode="auto">
            <a:xfrm>
              <a:off x="3396342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5" name="Line 19"/>
            <p:cNvSpPr>
              <a:spLocks noChangeShapeType="1"/>
            </p:cNvSpPr>
            <p:nvPr/>
          </p:nvSpPr>
          <p:spPr bwMode="auto">
            <a:xfrm>
              <a:off x="4065813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6" name="Line 20"/>
            <p:cNvSpPr>
              <a:spLocks noChangeShapeType="1"/>
            </p:cNvSpPr>
            <p:nvPr/>
          </p:nvSpPr>
          <p:spPr bwMode="auto">
            <a:xfrm>
              <a:off x="4697184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7" name="Line 21"/>
            <p:cNvSpPr>
              <a:spLocks noChangeShapeType="1"/>
            </p:cNvSpPr>
            <p:nvPr/>
          </p:nvSpPr>
          <p:spPr bwMode="auto">
            <a:xfrm>
              <a:off x="5328555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8" name="Line 22"/>
            <p:cNvSpPr>
              <a:spLocks noChangeShapeType="1"/>
            </p:cNvSpPr>
            <p:nvPr/>
          </p:nvSpPr>
          <p:spPr bwMode="auto">
            <a:xfrm>
              <a:off x="5959926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Line 19"/>
            <p:cNvSpPr>
              <a:spLocks noChangeShapeType="1"/>
            </p:cNvSpPr>
            <p:nvPr/>
          </p:nvSpPr>
          <p:spPr bwMode="auto">
            <a:xfrm>
              <a:off x="6591300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0" name="Rectangle 12"/>
            <p:cNvSpPr>
              <a:spLocks noChangeArrowheads="1"/>
            </p:cNvSpPr>
            <p:nvPr/>
          </p:nvSpPr>
          <p:spPr bwMode="auto">
            <a:xfrm>
              <a:off x="1447800" y="5562600"/>
              <a:ext cx="762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 -3</a:t>
              </a:r>
            </a:p>
          </p:txBody>
        </p:sp>
      </p:grpSp>
      <p:sp>
        <p:nvSpPr>
          <p:cNvPr id="17412" name="TextBox 46"/>
          <p:cNvSpPr txBox="1">
            <a:spLocks noChangeArrowheads="1"/>
          </p:cNvSpPr>
          <p:nvPr/>
        </p:nvSpPr>
        <p:spPr bwMode="auto">
          <a:xfrm>
            <a:off x="1524000" y="2438400"/>
            <a:ext cx="6477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Individual numbers are dots</a:t>
            </a:r>
          </a:p>
        </p:txBody>
      </p:sp>
      <p:sp>
        <p:nvSpPr>
          <p:cNvPr id="17413" name="Oval 47"/>
          <p:cNvSpPr>
            <a:spLocks noChangeArrowheads="1"/>
          </p:cNvSpPr>
          <p:nvPr/>
        </p:nvSpPr>
        <p:spPr bwMode="auto">
          <a:xfrm>
            <a:off x="5181600" y="4114800"/>
            <a:ext cx="228600" cy="2286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GB" sz="1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27"/>
          <p:cNvGrpSpPr>
            <a:grpSpLocks/>
          </p:cNvGrpSpPr>
          <p:nvPr/>
        </p:nvGrpSpPr>
        <p:grpSpPr bwMode="auto">
          <a:xfrm>
            <a:off x="1524000" y="4611688"/>
            <a:ext cx="6324600" cy="1179512"/>
            <a:chOff x="990600" y="5029200"/>
            <a:chExt cx="6324600" cy="1179731"/>
          </a:xfrm>
        </p:grpSpPr>
        <p:sp>
          <p:nvSpPr>
            <p:cNvPr id="19484" name="Rectangle 6"/>
            <p:cNvSpPr>
              <a:spLocks noChangeArrowheads="1"/>
            </p:cNvSpPr>
            <p:nvPr/>
          </p:nvSpPr>
          <p:spPr bwMode="auto">
            <a:xfrm>
              <a:off x="3091542" y="5562600"/>
              <a:ext cx="6096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19485" name="Rectangle 7"/>
            <p:cNvSpPr>
              <a:spLocks noChangeArrowheads="1"/>
            </p:cNvSpPr>
            <p:nvPr/>
          </p:nvSpPr>
          <p:spPr bwMode="auto">
            <a:xfrm>
              <a:off x="3799113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9486" name="Rectangle 8"/>
            <p:cNvSpPr>
              <a:spLocks noChangeArrowheads="1"/>
            </p:cNvSpPr>
            <p:nvPr/>
          </p:nvSpPr>
          <p:spPr bwMode="auto">
            <a:xfrm>
              <a:off x="5693226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9487" name="Rectangle 9"/>
            <p:cNvSpPr>
              <a:spLocks noChangeArrowheads="1"/>
            </p:cNvSpPr>
            <p:nvPr/>
          </p:nvSpPr>
          <p:spPr bwMode="auto">
            <a:xfrm>
              <a:off x="4430484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19488" name="Rectangle 10"/>
            <p:cNvSpPr>
              <a:spLocks noChangeArrowheads="1"/>
            </p:cNvSpPr>
            <p:nvPr/>
          </p:nvSpPr>
          <p:spPr bwMode="auto">
            <a:xfrm>
              <a:off x="6324600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19489" name="Rectangle 11"/>
            <p:cNvSpPr>
              <a:spLocks noChangeArrowheads="1"/>
            </p:cNvSpPr>
            <p:nvPr/>
          </p:nvSpPr>
          <p:spPr bwMode="auto">
            <a:xfrm>
              <a:off x="5061855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9490" name="Rectangle 12"/>
            <p:cNvSpPr>
              <a:spLocks noChangeArrowheads="1"/>
            </p:cNvSpPr>
            <p:nvPr/>
          </p:nvSpPr>
          <p:spPr bwMode="auto">
            <a:xfrm>
              <a:off x="2231571" y="5562600"/>
              <a:ext cx="762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 -2</a:t>
              </a:r>
            </a:p>
          </p:txBody>
        </p:sp>
        <p:sp>
          <p:nvSpPr>
            <p:cNvPr id="19491" name="Line 15"/>
            <p:cNvSpPr>
              <a:spLocks noChangeShapeType="1"/>
            </p:cNvSpPr>
            <p:nvPr/>
          </p:nvSpPr>
          <p:spPr bwMode="auto">
            <a:xfrm>
              <a:off x="990600" y="5257800"/>
              <a:ext cx="63246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2" name="Line 16"/>
            <p:cNvSpPr>
              <a:spLocks noChangeShapeType="1"/>
            </p:cNvSpPr>
            <p:nvPr/>
          </p:nvSpPr>
          <p:spPr bwMode="auto">
            <a:xfrm>
              <a:off x="1828800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3" name="Line 17"/>
            <p:cNvSpPr>
              <a:spLocks noChangeShapeType="1"/>
            </p:cNvSpPr>
            <p:nvPr/>
          </p:nvSpPr>
          <p:spPr bwMode="auto">
            <a:xfrm>
              <a:off x="2612571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4" name="Line 18"/>
            <p:cNvSpPr>
              <a:spLocks noChangeShapeType="1"/>
            </p:cNvSpPr>
            <p:nvPr/>
          </p:nvSpPr>
          <p:spPr bwMode="auto">
            <a:xfrm>
              <a:off x="3396342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5" name="Line 19"/>
            <p:cNvSpPr>
              <a:spLocks noChangeShapeType="1"/>
            </p:cNvSpPr>
            <p:nvPr/>
          </p:nvSpPr>
          <p:spPr bwMode="auto">
            <a:xfrm>
              <a:off x="4065813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6" name="Line 20"/>
            <p:cNvSpPr>
              <a:spLocks noChangeShapeType="1"/>
            </p:cNvSpPr>
            <p:nvPr/>
          </p:nvSpPr>
          <p:spPr bwMode="auto">
            <a:xfrm>
              <a:off x="4697184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7" name="Line 21"/>
            <p:cNvSpPr>
              <a:spLocks noChangeShapeType="1"/>
            </p:cNvSpPr>
            <p:nvPr/>
          </p:nvSpPr>
          <p:spPr bwMode="auto">
            <a:xfrm>
              <a:off x="5328555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8" name="Line 22"/>
            <p:cNvSpPr>
              <a:spLocks noChangeShapeType="1"/>
            </p:cNvSpPr>
            <p:nvPr/>
          </p:nvSpPr>
          <p:spPr bwMode="auto">
            <a:xfrm>
              <a:off x="5959926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9" name="Line 19"/>
            <p:cNvSpPr>
              <a:spLocks noChangeShapeType="1"/>
            </p:cNvSpPr>
            <p:nvPr/>
          </p:nvSpPr>
          <p:spPr bwMode="auto">
            <a:xfrm>
              <a:off x="6591300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00" name="Rectangle 12"/>
            <p:cNvSpPr>
              <a:spLocks noChangeArrowheads="1"/>
            </p:cNvSpPr>
            <p:nvPr/>
          </p:nvSpPr>
          <p:spPr bwMode="auto">
            <a:xfrm>
              <a:off x="1447800" y="5562600"/>
              <a:ext cx="762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 -3</a:t>
              </a:r>
            </a:p>
          </p:txBody>
        </p:sp>
      </p:grpSp>
      <p:sp>
        <p:nvSpPr>
          <p:cNvPr id="30" name="Rectangle 2"/>
          <p:cNvSpPr txBox="1">
            <a:spLocks noChangeArrowheads="1"/>
          </p:cNvSpPr>
          <p:nvPr/>
        </p:nvSpPr>
        <p:spPr bwMode="auto">
          <a:xfrm>
            <a:off x="2590800" y="274638"/>
            <a:ext cx="6096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1.1: The Real Number System</a:t>
            </a:r>
            <a:endParaRPr lang="en-US" sz="24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1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GRAPHS: 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plot on the number line</a:t>
            </a:r>
            <a:r>
              <a:rPr lang="en-US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.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grpSp>
        <p:nvGrpSpPr>
          <p:cNvPr id="19460" name="Group 31"/>
          <p:cNvGrpSpPr>
            <a:grpSpLocks/>
          </p:cNvGrpSpPr>
          <p:nvPr/>
        </p:nvGrpSpPr>
        <p:grpSpPr bwMode="auto">
          <a:xfrm>
            <a:off x="1600200" y="3048000"/>
            <a:ext cx="6324600" cy="1179513"/>
            <a:chOff x="990600" y="5029200"/>
            <a:chExt cx="6324600" cy="1179731"/>
          </a:xfrm>
        </p:grpSpPr>
        <p:sp>
          <p:nvSpPr>
            <p:cNvPr id="19467" name="Rectangle 6"/>
            <p:cNvSpPr>
              <a:spLocks noChangeArrowheads="1"/>
            </p:cNvSpPr>
            <p:nvPr/>
          </p:nvSpPr>
          <p:spPr bwMode="auto">
            <a:xfrm>
              <a:off x="3091542" y="5562600"/>
              <a:ext cx="6096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19468" name="Rectangle 7"/>
            <p:cNvSpPr>
              <a:spLocks noChangeArrowheads="1"/>
            </p:cNvSpPr>
            <p:nvPr/>
          </p:nvSpPr>
          <p:spPr bwMode="auto">
            <a:xfrm>
              <a:off x="3799113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9469" name="Rectangle 8"/>
            <p:cNvSpPr>
              <a:spLocks noChangeArrowheads="1"/>
            </p:cNvSpPr>
            <p:nvPr/>
          </p:nvSpPr>
          <p:spPr bwMode="auto">
            <a:xfrm>
              <a:off x="5693226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9470" name="Rectangle 9"/>
            <p:cNvSpPr>
              <a:spLocks noChangeArrowheads="1"/>
            </p:cNvSpPr>
            <p:nvPr/>
          </p:nvSpPr>
          <p:spPr bwMode="auto">
            <a:xfrm>
              <a:off x="4430484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19471" name="Rectangle 10"/>
            <p:cNvSpPr>
              <a:spLocks noChangeArrowheads="1"/>
            </p:cNvSpPr>
            <p:nvPr/>
          </p:nvSpPr>
          <p:spPr bwMode="auto">
            <a:xfrm>
              <a:off x="6324600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19472" name="Rectangle 11"/>
            <p:cNvSpPr>
              <a:spLocks noChangeArrowheads="1"/>
            </p:cNvSpPr>
            <p:nvPr/>
          </p:nvSpPr>
          <p:spPr bwMode="auto">
            <a:xfrm>
              <a:off x="5061855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9473" name="Rectangle 12"/>
            <p:cNvSpPr>
              <a:spLocks noChangeArrowheads="1"/>
            </p:cNvSpPr>
            <p:nvPr/>
          </p:nvSpPr>
          <p:spPr bwMode="auto">
            <a:xfrm>
              <a:off x="2231571" y="5562600"/>
              <a:ext cx="762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 -2</a:t>
              </a:r>
            </a:p>
          </p:txBody>
        </p:sp>
        <p:sp>
          <p:nvSpPr>
            <p:cNvPr id="19474" name="Line 15"/>
            <p:cNvSpPr>
              <a:spLocks noChangeShapeType="1"/>
            </p:cNvSpPr>
            <p:nvPr/>
          </p:nvSpPr>
          <p:spPr bwMode="auto">
            <a:xfrm>
              <a:off x="990600" y="5257800"/>
              <a:ext cx="63246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5" name="Line 16"/>
            <p:cNvSpPr>
              <a:spLocks noChangeShapeType="1"/>
            </p:cNvSpPr>
            <p:nvPr/>
          </p:nvSpPr>
          <p:spPr bwMode="auto">
            <a:xfrm>
              <a:off x="1828800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Line 17"/>
            <p:cNvSpPr>
              <a:spLocks noChangeShapeType="1"/>
            </p:cNvSpPr>
            <p:nvPr/>
          </p:nvSpPr>
          <p:spPr bwMode="auto">
            <a:xfrm>
              <a:off x="2612571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Line 18"/>
            <p:cNvSpPr>
              <a:spLocks noChangeShapeType="1"/>
            </p:cNvSpPr>
            <p:nvPr/>
          </p:nvSpPr>
          <p:spPr bwMode="auto">
            <a:xfrm>
              <a:off x="3396342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8" name="Line 19"/>
            <p:cNvSpPr>
              <a:spLocks noChangeShapeType="1"/>
            </p:cNvSpPr>
            <p:nvPr/>
          </p:nvSpPr>
          <p:spPr bwMode="auto">
            <a:xfrm>
              <a:off x="4065813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9" name="Line 20"/>
            <p:cNvSpPr>
              <a:spLocks noChangeShapeType="1"/>
            </p:cNvSpPr>
            <p:nvPr/>
          </p:nvSpPr>
          <p:spPr bwMode="auto">
            <a:xfrm>
              <a:off x="4697184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0" name="Line 21"/>
            <p:cNvSpPr>
              <a:spLocks noChangeShapeType="1"/>
            </p:cNvSpPr>
            <p:nvPr/>
          </p:nvSpPr>
          <p:spPr bwMode="auto">
            <a:xfrm>
              <a:off x="5328555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1" name="Line 22"/>
            <p:cNvSpPr>
              <a:spLocks noChangeShapeType="1"/>
            </p:cNvSpPr>
            <p:nvPr/>
          </p:nvSpPr>
          <p:spPr bwMode="auto">
            <a:xfrm>
              <a:off x="5959926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2" name="Line 19"/>
            <p:cNvSpPr>
              <a:spLocks noChangeShapeType="1"/>
            </p:cNvSpPr>
            <p:nvPr/>
          </p:nvSpPr>
          <p:spPr bwMode="auto">
            <a:xfrm>
              <a:off x="6591300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3" name="Rectangle 12"/>
            <p:cNvSpPr>
              <a:spLocks noChangeArrowheads="1"/>
            </p:cNvSpPr>
            <p:nvPr/>
          </p:nvSpPr>
          <p:spPr bwMode="auto">
            <a:xfrm>
              <a:off x="1447800" y="5562600"/>
              <a:ext cx="762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 -3</a:t>
              </a:r>
            </a:p>
          </p:txBody>
        </p:sp>
      </p:grpSp>
      <p:sp>
        <p:nvSpPr>
          <p:cNvPr id="19461" name="TextBox 49"/>
          <p:cNvSpPr txBox="1">
            <a:spLocks noChangeArrowheads="1"/>
          </p:cNvSpPr>
          <p:nvPr/>
        </p:nvSpPr>
        <p:spPr bwMode="auto">
          <a:xfrm>
            <a:off x="1371600" y="2209800"/>
            <a:ext cx="670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600"/>
              <a:t>Intervals including end points</a:t>
            </a:r>
          </a:p>
        </p:txBody>
      </p:sp>
      <p:sp>
        <p:nvSpPr>
          <p:cNvPr id="19462" name="TextBox 51"/>
          <p:cNvSpPr txBox="1">
            <a:spLocks noChangeArrowheads="1"/>
          </p:cNvSpPr>
          <p:nvPr/>
        </p:nvSpPr>
        <p:spPr bwMode="auto">
          <a:xfrm>
            <a:off x="5791200" y="2895600"/>
            <a:ext cx="30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solidFill>
                  <a:srgbClr val="FFFF00"/>
                </a:solidFill>
              </a:rPr>
              <a:t>[</a:t>
            </a:r>
          </a:p>
        </p:txBody>
      </p:sp>
      <p:sp>
        <p:nvSpPr>
          <p:cNvPr id="19463" name="TextBox 70"/>
          <p:cNvSpPr txBox="1">
            <a:spLocks noChangeArrowheads="1"/>
          </p:cNvSpPr>
          <p:nvPr/>
        </p:nvSpPr>
        <p:spPr bwMode="auto">
          <a:xfrm>
            <a:off x="4419600" y="4419600"/>
            <a:ext cx="30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solidFill>
                  <a:srgbClr val="FFFF00"/>
                </a:solidFill>
              </a:rPr>
              <a:t>[</a:t>
            </a:r>
          </a:p>
        </p:txBody>
      </p:sp>
      <p:sp>
        <p:nvSpPr>
          <p:cNvPr id="19464" name="TextBox 71"/>
          <p:cNvSpPr txBox="1">
            <a:spLocks noChangeArrowheads="1"/>
          </p:cNvSpPr>
          <p:nvPr/>
        </p:nvSpPr>
        <p:spPr bwMode="auto">
          <a:xfrm>
            <a:off x="5715000" y="4419600"/>
            <a:ext cx="30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solidFill>
                  <a:srgbClr val="FFFF00"/>
                </a:solidFill>
              </a:rPr>
              <a:t>]</a:t>
            </a:r>
          </a:p>
        </p:txBody>
      </p:sp>
      <p:cxnSp>
        <p:nvCxnSpPr>
          <p:cNvPr id="19465" name="Straight Connector 73"/>
          <p:cNvCxnSpPr>
            <a:cxnSpLocks noChangeShapeType="1"/>
          </p:cNvCxnSpPr>
          <p:nvPr/>
        </p:nvCxnSpPr>
        <p:spPr bwMode="auto">
          <a:xfrm>
            <a:off x="4572000" y="4800600"/>
            <a:ext cx="1295400" cy="0"/>
          </a:xfrm>
          <a:prstGeom prst="line">
            <a:avLst/>
          </a:prstGeom>
          <a:noFill/>
          <a:ln w="152400" algn="ctr">
            <a:solidFill>
              <a:srgbClr val="FFFF00"/>
            </a:solidFill>
            <a:round/>
            <a:headEnd/>
            <a:tailEnd/>
          </a:ln>
        </p:spPr>
      </p:cxnSp>
      <p:sp>
        <p:nvSpPr>
          <p:cNvPr id="19466" name="Line 23"/>
          <p:cNvSpPr>
            <a:spLocks noChangeShapeType="1"/>
          </p:cNvSpPr>
          <p:nvPr/>
        </p:nvSpPr>
        <p:spPr bwMode="auto">
          <a:xfrm>
            <a:off x="5943600" y="3276600"/>
            <a:ext cx="1752600" cy="0"/>
          </a:xfrm>
          <a:prstGeom prst="line">
            <a:avLst/>
          </a:prstGeom>
          <a:noFill/>
          <a:ln w="152400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2"/>
          <p:cNvGrpSpPr>
            <a:grpSpLocks/>
          </p:cNvGrpSpPr>
          <p:nvPr/>
        </p:nvGrpSpPr>
        <p:grpSpPr bwMode="auto">
          <a:xfrm>
            <a:off x="1524000" y="4611688"/>
            <a:ext cx="6324600" cy="1179512"/>
            <a:chOff x="990600" y="5029200"/>
            <a:chExt cx="6324600" cy="1179731"/>
          </a:xfrm>
        </p:grpSpPr>
        <p:sp>
          <p:nvSpPr>
            <p:cNvPr id="21532" name="Rectangle 6"/>
            <p:cNvSpPr>
              <a:spLocks noChangeArrowheads="1"/>
            </p:cNvSpPr>
            <p:nvPr/>
          </p:nvSpPr>
          <p:spPr bwMode="auto">
            <a:xfrm>
              <a:off x="3091542" y="5562600"/>
              <a:ext cx="6096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21533" name="Rectangle 7"/>
            <p:cNvSpPr>
              <a:spLocks noChangeArrowheads="1"/>
            </p:cNvSpPr>
            <p:nvPr/>
          </p:nvSpPr>
          <p:spPr bwMode="auto">
            <a:xfrm>
              <a:off x="3799113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21534" name="Rectangle 8"/>
            <p:cNvSpPr>
              <a:spLocks noChangeArrowheads="1"/>
            </p:cNvSpPr>
            <p:nvPr/>
          </p:nvSpPr>
          <p:spPr bwMode="auto">
            <a:xfrm>
              <a:off x="5693226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21535" name="Rectangle 9"/>
            <p:cNvSpPr>
              <a:spLocks noChangeArrowheads="1"/>
            </p:cNvSpPr>
            <p:nvPr/>
          </p:nvSpPr>
          <p:spPr bwMode="auto">
            <a:xfrm>
              <a:off x="4430484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21536" name="Rectangle 10"/>
            <p:cNvSpPr>
              <a:spLocks noChangeArrowheads="1"/>
            </p:cNvSpPr>
            <p:nvPr/>
          </p:nvSpPr>
          <p:spPr bwMode="auto">
            <a:xfrm>
              <a:off x="6324600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21537" name="Rectangle 11"/>
            <p:cNvSpPr>
              <a:spLocks noChangeArrowheads="1"/>
            </p:cNvSpPr>
            <p:nvPr/>
          </p:nvSpPr>
          <p:spPr bwMode="auto">
            <a:xfrm>
              <a:off x="5061855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21538" name="Rectangle 12"/>
            <p:cNvSpPr>
              <a:spLocks noChangeArrowheads="1"/>
            </p:cNvSpPr>
            <p:nvPr/>
          </p:nvSpPr>
          <p:spPr bwMode="auto">
            <a:xfrm>
              <a:off x="2231571" y="5562600"/>
              <a:ext cx="762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 -2</a:t>
              </a:r>
            </a:p>
          </p:txBody>
        </p:sp>
        <p:sp>
          <p:nvSpPr>
            <p:cNvPr id="21539" name="Line 15"/>
            <p:cNvSpPr>
              <a:spLocks noChangeShapeType="1"/>
            </p:cNvSpPr>
            <p:nvPr/>
          </p:nvSpPr>
          <p:spPr bwMode="auto">
            <a:xfrm>
              <a:off x="990600" y="5257800"/>
              <a:ext cx="63246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0" name="Line 16"/>
            <p:cNvSpPr>
              <a:spLocks noChangeShapeType="1"/>
            </p:cNvSpPr>
            <p:nvPr/>
          </p:nvSpPr>
          <p:spPr bwMode="auto">
            <a:xfrm>
              <a:off x="1828800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1" name="Line 17"/>
            <p:cNvSpPr>
              <a:spLocks noChangeShapeType="1"/>
            </p:cNvSpPr>
            <p:nvPr/>
          </p:nvSpPr>
          <p:spPr bwMode="auto">
            <a:xfrm>
              <a:off x="2612571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2" name="Line 18"/>
            <p:cNvSpPr>
              <a:spLocks noChangeShapeType="1"/>
            </p:cNvSpPr>
            <p:nvPr/>
          </p:nvSpPr>
          <p:spPr bwMode="auto">
            <a:xfrm>
              <a:off x="3396342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3" name="Line 19"/>
            <p:cNvSpPr>
              <a:spLocks noChangeShapeType="1"/>
            </p:cNvSpPr>
            <p:nvPr/>
          </p:nvSpPr>
          <p:spPr bwMode="auto">
            <a:xfrm>
              <a:off x="4065813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4" name="Line 20"/>
            <p:cNvSpPr>
              <a:spLocks noChangeShapeType="1"/>
            </p:cNvSpPr>
            <p:nvPr/>
          </p:nvSpPr>
          <p:spPr bwMode="auto">
            <a:xfrm>
              <a:off x="4697184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5" name="Line 21"/>
            <p:cNvSpPr>
              <a:spLocks noChangeShapeType="1"/>
            </p:cNvSpPr>
            <p:nvPr/>
          </p:nvSpPr>
          <p:spPr bwMode="auto">
            <a:xfrm>
              <a:off x="5328555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6" name="Line 22"/>
            <p:cNvSpPr>
              <a:spLocks noChangeShapeType="1"/>
            </p:cNvSpPr>
            <p:nvPr/>
          </p:nvSpPr>
          <p:spPr bwMode="auto">
            <a:xfrm>
              <a:off x="5959926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7" name="Line 19"/>
            <p:cNvSpPr>
              <a:spLocks noChangeShapeType="1"/>
            </p:cNvSpPr>
            <p:nvPr/>
          </p:nvSpPr>
          <p:spPr bwMode="auto">
            <a:xfrm>
              <a:off x="6591300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8" name="Rectangle 12"/>
            <p:cNvSpPr>
              <a:spLocks noChangeArrowheads="1"/>
            </p:cNvSpPr>
            <p:nvPr/>
          </p:nvSpPr>
          <p:spPr bwMode="auto">
            <a:xfrm>
              <a:off x="1447800" y="5562600"/>
              <a:ext cx="762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 -3</a:t>
              </a:r>
            </a:p>
          </p:txBody>
        </p:sp>
      </p:grpSp>
      <p:sp>
        <p:nvSpPr>
          <p:cNvPr id="21" name="Rectangle 2"/>
          <p:cNvSpPr txBox="1">
            <a:spLocks noChangeArrowheads="1"/>
          </p:cNvSpPr>
          <p:nvPr/>
        </p:nvSpPr>
        <p:spPr bwMode="auto">
          <a:xfrm>
            <a:off x="2590800" y="274638"/>
            <a:ext cx="6096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1.1: The Real Number System</a:t>
            </a:r>
            <a:endParaRPr lang="en-US" sz="24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2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GRAPHS: 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plot on the number line</a:t>
            </a:r>
            <a:r>
              <a:rPr lang="en-US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.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grpSp>
        <p:nvGrpSpPr>
          <p:cNvPr id="21508" name="Group 22"/>
          <p:cNvGrpSpPr>
            <a:grpSpLocks/>
          </p:cNvGrpSpPr>
          <p:nvPr/>
        </p:nvGrpSpPr>
        <p:grpSpPr bwMode="auto">
          <a:xfrm>
            <a:off x="1600200" y="3048000"/>
            <a:ext cx="6324600" cy="1179513"/>
            <a:chOff x="990600" y="5029200"/>
            <a:chExt cx="6324600" cy="1179731"/>
          </a:xfrm>
        </p:grpSpPr>
        <p:sp>
          <p:nvSpPr>
            <p:cNvPr id="21515" name="Rectangle 6"/>
            <p:cNvSpPr>
              <a:spLocks noChangeArrowheads="1"/>
            </p:cNvSpPr>
            <p:nvPr/>
          </p:nvSpPr>
          <p:spPr bwMode="auto">
            <a:xfrm>
              <a:off x="3091542" y="5562600"/>
              <a:ext cx="6096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21516" name="Rectangle 7"/>
            <p:cNvSpPr>
              <a:spLocks noChangeArrowheads="1"/>
            </p:cNvSpPr>
            <p:nvPr/>
          </p:nvSpPr>
          <p:spPr bwMode="auto">
            <a:xfrm>
              <a:off x="3799113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21517" name="Rectangle 8"/>
            <p:cNvSpPr>
              <a:spLocks noChangeArrowheads="1"/>
            </p:cNvSpPr>
            <p:nvPr/>
          </p:nvSpPr>
          <p:spPr bwMode="auto">
            <a:xfrm>
              <a:off x="5693226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21518" name="Rectangle 9"/>
            <p:cNvSpPr>
              <a:spLocks noChangeArrowheads="1"/>
            </p:cNvSpPr>
            <p:nvPr/>
          </p:nvSpPr>
          <p:spPr bwMode="auto">
            <a:xfrm>
              <a:off x="4430484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21519" name="Rectangle 10"/>
            <p:cNvSpPr>
              <a:spLocks noChangeArrowheads="1"/>
            </p:cNvSpPr>
            <p:nvPr/>
          </p:nvSpPr>
          <p:spPr bwMode="auto">
            <a:xfrm>
              <a:off x="6324600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21520" name="Rectangle 11"/>
            <p:cNvSpPr>
              <a:spLocks noChangeArrowheads="1"/>
            </p:cNvSpPr>
            <p:nvPr/>
          </p:nvSpPr>
          <p:spPr bwMode="auto">
            <a:xfrm>
              <a:off x="5061855" y="5565090"/>
              <a:ext cx="533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21521" name="Rectangle 12"/>
            <p:cNvSpPr>
              <a:spLocks noChangeArrowheads="1"/>
            </p:cNvSpPr>
            <p:nvPr/>
          </p:nvSpPr>
          <p:spPr bwMode="auto">
            <a:xfrm>
              <a:off x="2231571" y="5562600"/>
              <a:ext cx="762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 -2</a:t>
              </a:r>
            </a:p>
          </p:txBody>
        </p:sp>
        <p:sp>
          <p:nvSpPr>
            <p:cNvPr id="21522" name="Line 15"/>
            <p:cNvSpPr>
              <a:spLocks noChangeShapeType="1"/>
            </p:cNvSpPr>
            <p:nvPr/>
          </p:nvSpPr>
          <p:spPr bwMode="auto">
            <a:xfrm>
              <a:off x="990600" y="5257800"/>
              <a:ext cx="63246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6"/>
            <p:cNvSpPr>
              <a:spLocks noChangeShapeType="1"/>
            </p:cNvSpPr>
            <p:nvPr/>
          </p:nvSpPr>
          <p:spPr bwMode="auto">
            <a:xfrm>
              <a:off x="1828800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17"/>
            <p:cNvSpPr>
              <a:spLocks noChangeShapeType="1"/>
            </p:cNvSpPr>
            <p:nvPr/>
          </p:nvSpPr>
          <p:spPr bwMode="auto">
            <a:xfrm>
              <a:off x="2612571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18"/>
            <p:cNvSpPr>
              <a:spLocks noChangeShapeType="1"/>
            </p:cNvSpPr>
            <p:nvPr/>
          </p:nvSpPr>
          <p:spPr bwMode="auto">
            <a:xfrm>
              <a:off x="3396342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Line 19"/>
            <p:cNvSpPr>
              <a:spLocks noChangeShapeType="1"/>
            </p:cNvSpPr>
            <p:nvPr/>
          </p:nvSpPr>
          <p:spPr bwMode="auto">
            <a:xfrm>
              <a:off x="4065813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Line 20"/>
            <p:cNvSpPr>
              <a:spLocks noChangeShapeType="1"/>
            </p:cNvSpPr>
            <p:nvPr/>
          </p:nvSpPr>
          <p:spPr bwMode="auto">
            <a:xfrm>
              <a:off x="4697184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Line 21"/>
            <p:cNvSpPr>
              <a:spLocks noChangeShapeType="1"/>
            </p:cNvSpPr>
            <p:nvPr/>
          </p:nvSpPr>
          <p:spPr bwMode="auto">
            <a:xfrm>
              <a:off x="5328555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Line 22"/>
            <p:cNvSpPr>
              <a:spLocks noChangeShapeType="1"/>
            </p:cNvSpPr>
            <p:nvPr/>
          </p:nvSpPr>
          <p:spPr bwMode="auto">
            <a:xfrm>
              <a:off x="5959926" y="51054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Line 19"/>
            <p:cNvSpPr>
              <a:spLocks noChangeShapeType="1"/>
            </p:cNvSpPr>
            <p:nvPr/>
          </p:nvSpPr>
          <p:spPr bwMode="auto">
            <a:xfrm>
              <a:off x="6591300" y="5029200"/>
              <a:ext cx="0" cy="3810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1" name="Rectangle 12"/>
            <p:cNvSpPr>
              <a:spLocks noChangeArrowheads="1"/>
            </p:cNvSpPr>
            <p:nvPr/>
          </p:nvSpPr>
          <p:spPr bwMode="auto">
            <a:xfrm>
              <a:off x="1447800" y="5562600"/>
              <a:ext cx="762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FFFF00"/>
                  </a:solidFill>
                </a:rPr>
                <a:t> -3</a:t>
              </a:r>
            </a:p>
          </p:txBody>
        </p:sp>
      </p:grpSp>
      <p:sp>
        <p:nvSpPr>
          <p:cNvPr id="21509" name="TextBox 40"/>
          <p:cNvSpPr txBox="1">
            <a:spLocks noChangeArrowheads="1"/>
          </p:cNvSpPr>
          <p:nvPr/>
        </p:nvSpPr>
        <p:spPr bwMode="auto">
          <a:xfrm>
            <a:off x="1219200" y="2209800"/>
            <a:ext cx="7086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600"/>
              <a:t>Intervals not including end points</a:t>
            </a:r>
          </a:p>
        </p:txBody>
      </p:sp>
      <p:sp>
        <p:nvSpPr>
          <p:cNvPr id="21510" name="TextBox 41"/>
          <p:cNvSpPr txBox="1">
            <a:spLocks noChangeArrowheads="1"/>
          </p:cNvSpPr>
          <p:nvPr/>
        </p:nvSpPr>
        <p:spPr bwMode="auto">
          <a:xfrm>
            <a:off x="5791200" y="2895600"/>
            <a:ext cx="30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solidFill>
                  <a:srgbClr val="FFFF00"/>
                </a:solidFill>
              </a:rPr>
              <a:t>(</a:t>
            </a:r>
          </a:p>
        </p:txBody>
      </p:sp>
      <p:sp>
        <p:nvSpPr>
          <p:cNvPr id="21511" name="TextBox 42"/>
          <p:cNvSpPr txBox="1">
            <a:spLocks noChangeArrowheads="1"/>
          </p:cNvSpPr>
          <p:nvPr/>
        </p:nvSpPr>
        <p:spPr bwMode="auto">
          <a:xfrm>
            <a:off x="4419600" y="4419600"/>
            <a:ext cx="30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solidFill>
                  <a:srgbClr val="FFFF00"/>
                </a:solidFill>
              </a:rPr>
              <a:t>(</a:t>
            </a:r>
          </a:p>
        </p:txBody>
      </p:sp>
      <p:sp>
        <p:nvSpPr>
          <p:cNvPr id="21512" name="TextBox 43"/>
          <p:cNvSpPr txBox="1">
            <a:spLocks noChangeArrowheads="1"/>
          </p:cNvSpPr>
          <p:nvPr/>
        </p:nvSpPr>
        <p:spPr bwMode="auto">
          <a:xfrm>
            <a:off x="5715000" y="4419600"/>
            <a:ext cx="30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solidFill>
                  <a:srgbClr val="FFFF00"/>
                </a:solidFill>
              </a:rPr>
              <a:t>)</a:t>
            </a:r>
          </a:p>
        </p:txBody>
      </p:sp>
      <p:cxnSp>
        <p:nvCxnSpPr>
          <p:cNvPr id="21513" name="Straight Connector 44"/>
          <p:cNvCxnSpPr>
            <a:cxnSpLocks noChangeShapeType="1"/>
          </p:cNvCxnSpPr>
          <p:nvPr/>
        </p:nvCxnSpPr>
        <p:spPr bwMode="auto">
          <a:xfrm>
            <a:off x="4572000" y="4800600"/>
            <a:ext cx="1371600" cy="0"/>
          </a:xfrm>
          <a:prstGeom prst="line">
            <a:avLst/>
          </a:prstGeom>
          <a:noFill/>
          <a:ln w="152400" algn="ctr">
            <a:solidFill>
              <a:srgbClr val="FFFF00"/>
            </a:solidFill>
            <a:round/>
            <a:headEnd/>
            <a:tailEnd/>
          </a:ln>
        </p:spPr>
      </p:cxnSp>
      <p:sp>
        <p:nvSpPr>
          <p:cNvPr id="21514" name="Line 23"/>
          <p:cNvSpPr>
            <a:spLocks noChangeShapeType="1"/>
          </p:cNvSpPr>
          <p:nvPr/>
        </p:nvSpPr>
        <p:spPr bwMode="auto">
          <a:xfrm>
            <a:off x="5943600" y="3276600"/>
            <a:ext cx="1752600" cy="0"/>
          </a:xfrm>
          <a:prstGeom prst="line">
            <a:avLst/>
          </a:prstGeom>
          <a:noFill/>
          <a:ln w="152400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63"/>
          <p:cNvSpPr txBox="1">
            <a:spLocks noChangeArrowheads="1"/>
          </p:cNvSpPr>
          <p:nvPr/>
        </p:nvSpPr>
        <p:spPr bwMode="auto">
          <a:xfrm>
            <a:off x="762000" y="3803650"/>
            <a:ext cx="701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GB"/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1.2: Arithmetic &amp; Properties of Real Numbers</a:t>
            </a:r>
          </a:p>
        </p:txBody>
      </p:sp>
      <p:sp>
        <p:nvSpPr>
          <p:cNvPr id="18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OPERATIONS: 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n"/>
              <a:defRPr/>
            </a:pPr>
            <a:r>
              <a:rPr lang="en-US" dirty="0" smtClean="0"/>
              <a:t>Addition</a:t>
            </a:r>
          </a:p>
          <a:p>
            <a:pPr>
              <a:buFont typeface="Wingdings" charset="2"/>
              <a:buChar char="n"/>
              <a:defRPr/>
            </a:pPr>
            <a:r>
              <a:rPr lang="en-US" dirty="0" smtClean="0"/>
              <a:t>Subtraction (the same as adding a number with the opposite sign)</a:t>
            </a:r>
          </a:p>
          <a:p>
            <a:pPr>
              <a:buFont typeface="Wingdings" charset="2"/>
              <a:buChar char="n"/>
              <a:defRPr/>
            </a:pPr>
            <a:endParaRPr lang="en-US" dirty="0" smtClean="0"/>
          </a:p>
          <a:p>
            <a:pPr>
              <a:buFont typeface="Wingdings" charset="2"/>
              <a:buChar char="n"/>
              <a:defRPr/>
            </a:pPr>
            <a:r>
              <a:rPr lang="en-US" dirty="0" smtClean="0"/>
              <a:t>Multiplication</a:t>
            </a:r>
          </a:p>
          <a:p>
            <a:pPr>
              <a:buFont typeface="Wingdings" charset="2"/>
              <a:buChar char="n"/>
              <a:defRPr/>
            </a:pPr>
            <a:r>
              <a:rPr lang="en-US" dirty="0" smtClean="0"/>
              <a:t>Division (the same as multiplying by the reciprocal)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1.2: Arithmetic &amp; Properties of Real Numbers</a:t>
            </a:r>
          </a:p>
        </p:txBody>
      </p:sp>
      <p:sp>
        <p:nvSpPr>
          <p:cNvPr id="4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ADDITION: 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Content Placeholder 19"/>
          <p:cNvSpPr txBox="1">
            <a:spLocks/>
          </p:cNvSpPr>
          <p:nvPr/>
        </p:nvSpPr>
        <p:spPr>
          <a:xfrm>
            <a:off x="914400" y="3962400"/>
            <a:ext cx="7543800" cy="22098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Addends that have opposite signs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Subtract absolute values</a:t>
            </a:r>
          </a:p>
          <a:p>
            <a:pPr marL="347472" indent="-347472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Keep the sign of the addend with the largest absolute value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90713"/>
            <a:ext cx="7543800" cy="17668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Addends 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that have 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the same signs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Add absolute values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Keep the sign of the addends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1.2: Arithmetic &amp; Properties of Real Numbers</a:t>
            </a:r>
          </a:p>
        </p:txBody>
      </p:sp>
      <p:sp>
        <p:nvSpPr>
          <p:cNvPr id="4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MULTIPLICATION: 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2286000"/>
            <a:ext cx="7543800" cy="27511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Multiply absolute values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If the factors have the same signs, </a:t>
            </a:r>
            <a:b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</a:b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the product is positive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If the factors have 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opposite signs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, </a:t>
            </a:r>
            <a:b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</a:b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the product is 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negative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38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Section 1.2: Arithmetic &amp; Properties of Real Numbers</a:t>
            </a:r>
          </a:p>
        </p:txBody>
      </p:sp>
      <p:sp>
        <p:nvSpPr>
          <p:cNvPr id="17" name="Text Placeholder 26"/>
          <p:cNvSpPr txBox="1">
            <a:spLocks/>
          </p:cNvSpPr>
          <p:nvPr/>
        </p:nvSpPr>
        <p:spPr bwMode="auto">
          <a:xfrm>
            <a:off x="914400" y="1143000"/>
            <a:ext cx="7772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30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STATISTICS: </a:t>
            </a:r>
            <a:r>
              <a:rPr lang="en-US" sz="30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measures of central tendency</a:t>
            </a:r>
            <a:r>
              <a:rPr lang="en-US" sz="30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endParaRPr lang="en-US" sz="30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14400" y="2286000"/>
            <a:ext cx="7543800" cy="17668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Mean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Median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Mode</a:t>
            </a:r>
            <a:endParaRPr lang="en-US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himmer">
  <a:themeElements>
    <a:clrScheme name="Office Theme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ffice Theme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979</TotalTime>
  <Words>1022</Words>
  <Application>Microsoft Office PowerPoint</Application>
  <PresentationFormat>On-screen Show (4:3)</PresentationFormat>
  <Paragraphs>209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Tahoma</vt:lpstr>
      <vt:lpstr>Wingdings</vt:lpstr>
      <vt:lpstr>Georgia</vt:lpstr>
      <vt:lpstr>Cambria Math</vt:lpstr>
      <vt:lpstr>Symbol</vt:lpstr>
      <vt:lpstr>Calibri</vt:lpstr>
      <vt:lpstr>Shimmer</vt:lpstr>
      <vt:lpstr>Shimmer</vt:lpstr>
      <vt:lpstr>Intermediate Algebra by Gustafson and Frisk</vt:lpstr>
      <vt:lpstr>Section 1.1: The Real Number System</vt:lpstr>
      <vt:lpstr>Section 1.1: The Real Number System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Newport News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Inequalities and their Graphs</dc:title>
  <dc:creator>melissa.marshall</dc:creator>
  <cp:lastModifiedBy>gareth</cp:lastModifiedBy>
  <cp:revision>167</cp:revision>
  <dcterms:created xsi:type="dcterms:W3CDTF">2004-11-30T22:41:36Z</dcterms:created>
  <dcterms:modified xsi:type="dcterms:W3CDTF">2009-09-15T20:27:45Z</dcterms:modified>
</cp:coreProperties>
</file>