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8"/>
  </p:notesMasterIdLst>
  <p:sldIdLst>
    <p:sldId id="326" r:id="rId2"/>
    <p:sldId id="267"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9" r:id="rId30"/>
    <p:sldId id="294" r:id="rId31"/>
    <p:sldId id="295" r:id="rId32"/>
    <p:sldId id="296" r:id="rId33"/>
    <p:sldId id="297" r:id="rId34"/>
    <p:sldId id="301" r:id="rId35"/>
    <p:sldId id="311" r:id="rId36"/>
    <p:sldId id="315" r:id="rId37"/>
    <p:sldId id="312" r:id="rId38"/>
    <p:sldId id="313" r:id="rId39"/>
    <p:sldId id="314" r:id="rId40"/>
    <p:sldId id="318" r:id="rId41"/>
    <p:sldId id="316" r:id="rId42"/>
    <p:sldId id="320" r:id="rId43"/>
    <p:sldId id="317" r:id="rId44"/>
    <p:sldId id="321" r:id="rId45"/>
    <p:sldId id="319" r:id="rId46"/>
    <p:sldId id="322"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3" d="100"/>
          <a:sy n="43" d="100"/>
        </p:scale>
        <p:origin x="-63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3A8289-5AB5-4C14-8983-3002C022C69D}" type="datetimeFigureOut">
              <a:rPr lang="en-US" smtClean="0"/>
              <a:pPr/>
              <a:t>8/5/2013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2EE3A1-6171-403E-97F3-ABC1D455C8A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2EE3A1-6171-403E-97F3-ABC1D455C8A0}" type="slidenum">
              <a:rPr lang="en-US" smtClean="0"/>
              <a:pPr/>
              <a:t>36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D81ACB1B-3772-420B-B61E-E7E13BE519B6}" type="datetimeFigureOut">
              <a:rPr lang="en-US" smtClean="0"/>
              <a:pPr/>
              <a:t>8/5/2013</a:t>
            </a:fld>
            <a:endParaRPr lang="en-US"/>
          </a:p>
        </p:txBody>
      </p:sp>
      <p:sp>
        <p:nvSpPr>
          <p:cNvPr id="16" name="Slide Number Placeholder 15"/>
          <p:cNvSpPr>
            <a:spLocks noGrp="1"/>
          </p:cNvSpPr>
          <p:nvPr>
            <p:ph type="sldNum" sz="quarter" idx="11"/>
          </p:nvPr>
        </p:nvSpPr>
        <p:spPr/>
        <p:txBody>
          <a:bodyPr/>
          <a:lstStyle/>
          <a:p>
            <a:fld id="{0AF97D9E-1F02-4EAE-8EBE-AD7EB0ABF4C6}"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81ACB1B-3772-420B-B61E-E7E13BE519B6}" type="datetimeFigureOut">
              <a:rPr lang="en-US" smtClean="0"/>
              <a:pPr/>
              <a:t>8/5/2013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F97D9E-1F02-4EAE-8EBE-AD7EB0ABF4C6}" type="slidenum">
              <a:rPr lang="en-US" smtClean="0"/>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81ACB1B-3772-420B-B61E-E7E13BE519B6}" type="datetimeFigureOut">
              <a:rPr lang="en-US" smtClean="0"/>
              <a:pPr/>
              <a:t>8/5/2013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F97D9E-1F02-4EAE-8EBE-AD7EB0ABF4C6}" type="slidenum">
              <a:rPr lang="en-US" smtClean="0"/>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D81ACB1B-3772-420B-B61E-E7E13BE519B6}" type="datetimeFigureOut">
              <a:rPr lang="en-US" smtClean="0"/>
              <a:pPr/>
              <a:t>8/5/2013</a:t>
            </a:fld>
            <a:endParaRPr lang="en-US"/>
          </a:p>
        </p:txBody>
      </p:sp>
      <p:sp>
        <p:nvSpPr>
          <p:cNvPr id="15" name="Slide Number Placeholder 14"/>
          <p:cNvSpPr>
            <a:spLocks noGrp="1"/>
          </p:cNvSpPr>
          <p:nvPr>
            <p:ph type="sldNum" sz="quarter" idx="15"/>
          </p:nvPr>
        </p:nvSpPr>
        <p:spPr/>
        <p:txBody>
          <a:bodyPr/>
          <a:lstStyle>
            <a:lvl1pPr algn="ctr">
              <a:defRPr/>
            </a:lvl1pPr>
          </a:lstStyle>
          <a:p>
            <a:fld id="{0AF97D9E-1F02-4EAE-8EBE-AD7EB0ABF4C6}"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81ACB1B-3772-420B-B61E-E7E13BE519B6}" type="datetimeFigureOut">
              <a:rPr lang="en-US" smtClean="0"/>
              <a:pPr/>
              <a:t>8/5/2013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F97D9E-1F02-4EAE-8EBE-AD7EB0ABF4C6}"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81ACB1B-3772-420B-B61E-E7E13BE519B6}" type="datetimeFigureOut">
              <a:rPr lang="en-US" smtClean="0"/>
              <a:pPr/>
              <a:t>8/5/2013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F97D9E-1F02-4EAE-8EBE-AD7EB0ABF4C6}"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0AF97D9E-1F02-4EAE-8EBE-AD7EB0ABF4C6}"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D81ACB1B-3772-420B-B61E-E7E13BE519B6}" type="datetimeFigureOut">
              <a:rPr lang="en-US" smtClean="0"/>
              <a:pPr/>
              <a:t>8/5/2013</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81ACB1B-3772-420B-B61E-E7E13BE519B6}" type="datetimeFigureOut">
              <a:rPr lang="en-US" smtClean="0"/>
              <a:pPr/>
              <a:t>8/5/2013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F97D9E-1F02-4EAE-8EBE-AD7EB0ABF4C6}"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1ACB1B-3772-420B-B61E-E7E13BE519B6}" type="datetimeFigureOut">
              <a:rPr lang="en-US" smtClean="0"/>
              <a:pPr/>
              <a:t>8/5/2013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F97D9E-1F02-4EAE-8EBE-AD7EB0ABF4C6}" type="slidenum">
              <a:rPr lang="en-US" smtClean="0"/>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D81ACB1B-3772-420B-B61E-E7E13BE519B6}" type="datetimeFigureOut">
              <a:rPr lang="en-US" smtClean="0"/>
              <a:pPr/>
              <a:t>8/5/2013</a:t>
            </a:fld>
            <a:endParaRPr lang="en-US"/>
          </a:p>
        </p:txBody>
      </p:sp>
      <p:sp>
        <p:nvSpPr>
          <p:cNvPr id="9" name="Slide Number Placeholder 8"/>
          <p:cNvSpPr>
            <a:spLocks noGrp="1"/>
          </p:cNvSpPr>
          <p:nvPr>
            <p:ph type="sldNum" sz="quarter" idx="15"/>
          </p:nvPr>
        </p:nvSpPr>
        <p:spPr/>
        <p:txBody>
          <a:bodyPr/>
          <a:lstStyle/>
          <a:p>
            <a:fld id="{0AF97D9E-1F02-4EAE-8EBE-AD7EB0ABF4C6}"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D81ACB1B-3772-420B-B61E-E7E13BE519B6}" type="datetimeFigureOut">
              <a:rPr lang="en-US" smtClean="0"/>
              <a:pPr/>
              <a:t>8/5/2013</a:t>
            </a:fld>
            <a:endParaRPr lang="en-US"/>
          </a:p>
        </p:txBody>
      </p:sp>
      <p:sp>
        <p:nvSpPr>
          <p:cNvPr id="9" name="Slide Number Placeholder 8"/>
          <p:cNvSpPr>
            <a:spLocks noGrp="1"/>
          </p:cNvSpPr>
          <p:nvPr>
            <p:ph type="sldNum" sz="quarter" idx="11"/>
          </p:nvPr>
        </p:nvSpPr>
        <p:spPr/>
        <p:txBody>
          <a:bodyPr/>
          <a:lstStyle/>
          <a:p>
            <a:fld id="{0AF97D9E-1F02-4EAE-8EBE-AD7EB0ABF4C6}"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D81ACB1B-3772-420B-B61E-E7E13BE519B6}" type="datetimeFigureOut">
              <a:rPr lang="en-US" smtClean="0"/>
              <a:pPr/>
              <a:t>8/5/2013</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0AF97D9E-1F02-4EAE-8EBE-AD7EB0ABF4C6}"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dissolve/>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as.awm.gov.au/item/A02022"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b="1" smtClean="0"/>
              <a:t>First World War</a:t>
            </a:r>
            <a:endParaRPr lang="en-US" dirty="0"/>
          </a:p>
        </p:txBody>
      </p:sp>
      <p:pic>
        <p:nvPicPr>
          <p:cNvPr id="4" name="Picture 3" descr="logo"/>
          <p:cNvPicPr/>
          <p:nvPr/>
        </p:nvPicPr>
        <p:blipFill>
          <a:blip r:embed="rId2">
            <a:lum bright="-40000"/>
          </a:blip>
          <a:srcRect/>
          <a:stretch>
            <a:fillRect/>
          </a:stretch>
        </p:blipFill>
        <p:spPr bwMode="auto">
          <a:xfrm>
            <a:off x="6629400" y="5791200"/>
            <a:ext cx="2514600" cy="1066800"/>
          </a:xfrm>
          <a:prstGeom prst="rect">
            <a:avLst/>
          </a:prstGeom>
          <a:solidFill>
            <a:schemeClr val="tx2">
              <a:lumMod val="50000"/>
            </a:schemeClr>
          </a:solid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2743200" cy="4373563"/>
          </a:xfrm>
        </p:spPr>
        <p:txBody>
          <a:bodyPr>
            <a:normAutofit/>
          </a:bodyPr>
          <a:lstStyle/>
          <a:p>
            <a:r>
              <a:rPr lang="en-US" dirty="0"/>
              <a:t>An Australian digger uses a periscope in a trench captured during the attack on Lone Pine, Gallipoli, 8 August 1915.</a:t>
            </a:r>
            <a:br>
              <a:rPr lang="en-US" dirty="0"/>
            </a:br>
            <a:endParaRPr lang="en-US" dirty="0"/>
          </a:p>
        </p:txBody>
      </p:sp>
      <p:pic>
        <p:nvPicPr>
          <p:cNvPr id="4" name="Picture 3" descr="Australian digger uses a periscope in a trench captured during the attack&#10;&#10;      on Lone Pine"/>
          <p:cNvPicPr/>
          <p:nvPr/>
        </p:nvPicPr>
        <p:blipFill>
          <a:blip r:embed="rId2"/>
          <a:srcRect/>
          <a:stretch>
            <a:fillRect/>
          </a:stretch>
        </p:blipFill>
        <p:spPr bwMode="auto">
          <a:xfrm>
            <a:off x="3581400" y="152400"/>
            <a:ext cx="5334000" cy="64770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077200" cy="6126163"/>
          </a:xfrm>
        </p:spPr>
        <p:txBody>
          <a:bodyPr>
            <a:normAutofit/>
          </a:bodyPr>
          <a:lstStyle/>
          <a:p>
            <a:endParaRPr lang="en-US" dirty="0" smtClean="0"/>
          </a:p>
          <a:p>
            <a:endParaRPr lang="en-US" dirty="0" smtClean="0"/>
          </a:p>
          <a:p>
            <a:endParaRPr lang="en-US" dirty="0" smtClean="0"/>
          </a:p>
          <a:p>
            <a:r>
              <a:rPr lang="en-US" dirty="0" smtClean="0"/>
              <a:t>After </a:t>
            </a:r>
            <a:r>
              <a:rPr lang="en-US" dirty="0"/>
              <a:t>four and a half months of training near Cairo, the Australians departed by ship for the Gallipoli peninsula, with troops from New Zealand, Britain, and France. </a:t>
            </a:r>
            <a:endParaRPr lang="en-US" dirty="0" smtClean="0"/>
          </a:p>
          <a:p>
            <a:endParaRPr lang="en-US" dirty="0" smtClean="0"/>
          </a:p>
          <a:p>
            <a:r>
              <a:rPr lang="en-US" dirty="0" smtClean="0"/>
              <a:t>The </a:t>
            </a:r>
            <a:r>
              <a:rPr lang="en-US" dirty="0"/>
              <a:t>Australians landed at what became known as ANZAC Cove on 25 April 1915 and established a tenuous foothold on the steep slopes above the beach.</a:t>
            </a:r>
          </a:p>
        </p:txBody>
      </p:sp>
      <p:pic>
        <p:nvPicPr>
          <p:cNvPr id="4" name="Picture 3" descr="logo"/>
          <p:cNvPicPr/>
          <p:nvPr/>
        </p:nvPicPr>
        <p:blipFill>
          <a:blip r:embed="rId2">
            <a:lum bright="-40000"/>
          </a:blip>
          <a:srcRect/>
          <a:stretch>
            <a:fillRect/>
          </a:stretch>
        </p:blipFill>
        <p:spPr bwMode="auto">
          <a:xfrm>
            <a:off x="6629400" y="5791200"/>
            <a:ext cx="2514600" cy="1066800"/>
          </a:xfrm>
          <a:prstGeom prst="rect">
            <a:avLst/>
          </a:prstGeom>
          <a:solidFill>
            <a:schemeClr val="tx2">
              <a:lumMod val="50000"/>
            </a:schemeClr>
          </a:solid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endParaRPr lang="en-US" dirty="0" smtClean="0"/>
          </a:p>
          <a:p>
            <a:endParaRPr lang="en-US" dirty="0" smtClean="0"/>
          </a:p>
          <a:p>
            <a:endParaRPr lang="en-US" dirty="0" smtClean="0"/>
          </a:p>
          <a:p>
            <a:r>
              <a:rPr lang="en-US" dirty="0" smtClean="0"/>
              <a:t>During the </a:t>
            </a:r>
            <a:r>
              <a:rPr lang="en-US" dirty="0"/>
              <a:t>early days of the campaign, the allies tried to break through Turkish lines, while the Turks tried to drive the allied troops off the peninsula. </a:t>
            </a:r>
            <a:endParaRPr lang="en-US" dirty="0" smtClean="0"/>
          </a:p>
          <a:p>
            <a:endParaRPr lang="en-US" dirty="0"/>
          </a:p>
          <a:p>
            <a:r>
              <a:rPr lang="en-US" dirty="0" smtClean="0"/>
              <a:t>Attempts </a:t>
            </a:r>
            <a:r>
              <a:rPr lang="en-US" dirty="0"/>
              <a:t>on both sides ended in failure and the ensuing stalemate continued for the remainder of 1915. </a:t>
            </a:r>
          </a:p>
        </p:txBody>
      </p:sp>
      <p:pic>
        <p:nvPicPr>
          <p:cNvPr id="4" name="Picture 3" descr="logo"/>
          <p:cNvPicPr/>
          <p:nvPr/>
        </p:nvPicPr>
        <p:blipFill>
          <a:blip r:embed="rId2">
            <a:lum bright="-40000"/>
          </a:blip>
          <a:srcRect/>
          <a:stretch>
            <a:fillRect/>
          </a:stretch>
        </p:blipFill>
        <p:spPr bwMode="auto">
          <a:xfrm>
            <a:off x="6629400" y="5791200"/>
            <a:ext cx="2514600" cy="1066800"/>
          </a:xfrm>
          <a:prstGeom prst="rect">
            <a:avLst/>
          </a:prstGeom>
          <a:solidFill>
            <a:schemeClr val="tx2">
              <a:lumMod val="50000"/>
            </a:schemeClr>
          </a:solid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endParaRPr lang="en-US" dirty="0" smtClean="0"/>
          </a:p>
          <a:p>
            <a:endParaRPr lang="en-US" dirty="0" smtClean="0"/>
          </a:p>
          <a:p>
            <a:endParaRPr lang="en-US" dirty="0" smtClean="0"/>
          </a:p>
          <a:p>
            <a:r>
              <a:rPr lang="en-US" dirty="0" smtClean="0"/>
              <a:t>The </a:t>
            </a:r>
            <a:r>
              <a:rPr lang="en-US" dirty="0"/>
              <a:t>most successful operation of the campaign was the evacuation of troops on 19 and 20 December, under cover of a comprehensive deception operation. </a:t>
            </a:r>
            <a:endParaRPr lang="en-US" dirty="0" smtClean="0"/>
          </a:p>
          <a:p>
            <a:endParaRPr lang="en-US" dirty="0"/>
          </a:p>
          <a:p>
            <a:r>
              <a:rPr lang="en-US" dirty="0" smtClean="0"/>
              <a:t>As </a:t>
            </a:r>
            <a:r>
              <a:rPr lang="en-US" dirty="0"/>
              <a:t>a result, the Turks were unable to inflict more than a very few casualties on the retreating forces.</a:t>
            </a:r>
          </a:p>
          <a:p>
            <a:endParaRPr lang="en-US" dirty="0"/>
          </a:p>
        </p:txBody>
      </p:sp>
      <p:pic>
        <p:nvPicPr>
          <p:cNvPr id="4" name="Picture 3" descr="logo"/>
          <p:cNvPicPr/>
          <p:nvPr/>
        </p:nvPicPr>
        <p:blipFill>
          <a:blip r:embed="rId2">
            <a:lum bright="-40000"/>
          </a:blip>
          <a:srcRect/>
          <a:stretch>
            <a:fillRect/>
          </a:stretch>
        </p:blipFill>
        <p:spPr bwMode="auto">
          <a:xfrm>
            <a:off x="6629400" y="5791200"/>
            <a:ext cx="2514600" cy="1066800"/>
          </a:xfrm>
          <a:prstGeom prst="rect">
            <a:avLst/>
          </a:prstGeom>
          <a:solidFill>
            <a:schemeClr val="tx2">
              <a:lumMod val="50000"/>
            </a:schemeClr>
          </a:solid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endParaRPr lang="en-US" dirty="0" smtClean="0"/>
          </a:p>
          <a:p>
            <a:r>
              <a:rPr lang="en-US" dirty="0" smtClean="0"/>
              <a:t>After </a:t>
            </a:r>
            <a:r>
              <a:rPr lang="en-US" dirty="0"/>
              <a:t>Gallipoli the AIF was </a:t>
            </a:r>
            <a:r>
              <a:rPr lang="en-US" dirty="0" err="1"/>
              <a:t>reorganised</a:t>
            </a:r>
            <a:r>
              <a:rPr lang="en-US" dirty="0"/>
              <a:t> and expanded from two to five infantry divisions, all of which were progressively transferred to France, beginning in March 1916. </a:t>
            </a:r>
            <a:endParaRPr lang="en-US" dirty="0" smtClean="0"/>
          </a:p>
          <a:p>
            <a:endParaRPr lang="en-US" dirty="0"/>
          </a:p>
          <a:p>
            <a:r>
              <a:rPr lang="en-US" dirty="0" smtClean="0"/>
              <a:t>The </a:t>
            </a:r>
            <a:r>
              <a:rPr lang="en-US" dirty="0"/>
              <a:t>AIF mounted division that had served as additional infantry during the campaign remained in the Middle East. </a:t>
            </a:r>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a:bodyPr>
          <a:lstStyle/>
          <a:p>
            <a:endParaRPr lang="en-US" dirty="0" smtClean="0"/>
          </a:p>
          <a:p>
            <a:endParaRPr lang="en-US" dirty="0" smtClean="0"/>
          </a:p>
          <a:p>
            <a:r>
              <a:rPr lang="en-US" dirty="0" smtClean="0"/>
              <a:t>When </a:t>
            </a:r>
            <a:r>
              <a:rPr lang="en-US" dirty="0"/>
              <a:t>the other AIF divisions arrived in France, the war on the Western Front had long been settled in a stalemate, with the opposing armies facing each other from trench systems that extended across Belgium and north-east France, from the English Channel to the Swiss border</a:t>
            </a:r>
            <a:r>
              <a:rPr lang="en-US" dirty="0" smtClean="0"/>
              <a:t>.</a:t>
            </a:r>
          </a:p>
          <a:p>
            <a:r>
              <a:rPr lang="en-US" dirty="0" smtClean="0"/>
              <a:t> </a:t>
            </a:r>
            <a:r>
              <a:rPr lang="en-US" dirty="0"/>
              <a:t>The development of machine-guns and artillery </a:t>
            </a:r>
            <a:r>
              <a:rPr lang="en-US" dirty="0" err="1"/>
              <a:t>favoured</a:t>
            </a:r>
            <a:r>
              <a:rPr lang="en-US" dirty="0"/>
              <a:t> </a:t>
            </a:r>
            <a:r>
              <a:rPr lang="en-US" dirty="0" err="1"/>
              <a:t>defence</a:t>
            </a:r>
            <a:r>
              <a:rPr lang="en-US" dirty="0"/>
              <a:t> over attack and compounded the impasse, which lasted until the final months of the war.</a:t>
            </a:r>
          </a:p>
          <a:p>
            <a:endParaRPr lang="en-US" dirty="0"/>
          </a:p>
        </p:txBody>
      </p:sp>
      <p:pic>
        <p:nvPicPr>
          <p:cNvPr id="4" name="Picture 3" descr="logo"/>
          <p:cNvPicPr/>
          <p:nvPr/>
        </p:nvPicPr>
        <p:blipFill>
          <a:blip r:embed="rId2">
            <a:lum bright="-40000"/>
          </a:blip>
          <a:srcRect/>
          <a:stretch>
            <a:fillRect/>
          </a:stretch>
        </p:blipFill>
        <p:spPr bwMode="auto">
          <a:xfrm>
            <a:off x="6629400" y="5791200"/>
            <a:ext cx="2514600" cy="1066800"/>
          </a:xfrm>
          <a:prstGeom prst="rect">
            <a:avLst/>
          </a:prstGeom>
          <a:solidFill>
            <a:schemeClr val="tx2">
              <a:lumMod val="50000"/>
            </a:schemeClr>
          </a:solid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76400"/>
            <a:ext cx="3505200" cy="4449763"/>
          </a:xfrm>
        </p:spPr>
        <p:txBody>
          <a:bodyPr>
            <a:normAutofit/>
          </a:bodyPr>
          <a:lstStyle/>
          <a:p>
            <a:r>
              <a:rPr lang="en-US" dirty="0"/>
              <a:t>Troops of 53rd Battalion wait to don equipment for the attack at </a:t>
            </a:r>
            <a:r>
              <a:rPr lang="en-US" dirty="0" err="1"/>
              <a:t>Fromelles</a:t>
            </a:r>
            <a:r>
              <a:rPr lang="en-US" dirty="0"/>
              <a:t>, 19 July 1916. Only three of these men survived.</a:t>
            </a:r>
            <a:br>
              <a:rPr lang="en-US" dirty="0"/>
            </a:br>
            <a:endParaRPr lang="en-US" dirty="0"/>
          </a:p>
        </p:txBody>
      </p:sp>
      <p:pic>
        <p:nvPicPr>
          <p:cNvPr id="6" name="Picture 5" descr="Troops of 53rd Battalion wait to don equipment for the attack at Fromelles"/>
          <p:cNvPicPr/>
          <p:nvPr/>
        </p:nvPicPr>
        <p:blipFill>
          <a:blip r:embed="rId2"/>
          <a:srcRect/>
          <a:stretch>
            <a:fillRect/>
          </a:stretch>
        </p:blipFill>
        <p:spPr bwMode="auto">
          <a:xfrm>
            <a:off x="3962400" y="152400"/>
            <a:ext cx="5029200" cy="67056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endParaRPr lang="en-US" dirty="0" smtClean="0"/>
          </a:p>
          <a:p>
            <a:endParaRPr lang="en-US" dirty="0" smtClean="0"/>
          </a:p>
          <a:p>
            <a:r>
              <a:rPr lang="en-US" dirty="0" smtClean="0"/>
              <a:t>While </a:t>
            </a:r>
            <a:r>
              <a:rPr lang="en-US" dirty="0"/>
              <a:t>the overall hostile stasis continued throughout 1916 and 1917, the Australians and other allied armies repeatedly attacked, preceded by massive artillery bombardments intended to cut barbed wire and destroy enemy </a:t>
            </a:r>
            <a:r>
              <a:rPr lang="en-US" dirty="0" err="1"/>
              <a:t>defences</a:t>
            </a:r>
            <a:r>
              <a:rPr lang="en-US" dirty="0"/>
              <a:t>. </a:t>
            </a:r>
            <a:endParaRPr lang="en-US" dirty="0" smtClean="0"/>
          </a:p>
          <a:p>
            <a:endParaRPr lang="en-US" dirty="0"/>
          </a:p>
          <a:p>
            <a:r>
              <a:rPr lang="en-US" dirty="0" smtClean="0"/>
              <a:t>After </a:t>
            </a:r>
            <a:r>
              <a:rPr lang="en-US" dirty="0"/>
              <a:t>these bombardments, waves of attacking infantry emerged from the trenches into no man's land and advanced towards enemy positions.</a:t>
            </a:r>
          </a:p>
        </p:txBody>
      </p:sp>
      <p:pic>
        <p:nvPicPr>
          <p:cNvPr id="4" name="Picture 3" descr="logo"/>
          <p:cNvPicPr/>
          <p:nvPr/>
        </p:nvPicPr>
        <p:blipFill>
          <a:blip r:embed="rId2">
            <a:lum bright="-40000"/>
          </a:blip>
          <a:srcRect/>
          <a:stretch>
            <a:fillRect/>
          </a:stretch>
        </p:blipFill>
        <p:spPr bwMode="auto">
          <a:xfrm>
            <a:off x="6629400" y="5791200"/>
            <a:ext cx="2514600" cy="1066800"/>
          </a:xfrm>
          <a:prstGeom prst="rect">
            <a:avLst/>
          </a:prstGeom>
          <a:solidFill>
            <a:schemeClr val="tx2">
              <a:lumMod val="50000"/>
            </a:schemeClr>
          </a:solid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endParaRPr lang="en-US" dirty="0" smtClean="0"/>
          </a:p>
          <a:p>
            <a:endParaRPr lang="en-US" dirty="0" smtClean="0"/>
          </a:p>
          <a:p>
            <a:r>
              <a:rPr lang="en-US" dirty="0" smtClean="0"/>
              <a:t>The </a:t>
            </a:r>
            <a:r>
              <a:rPr lang="en-US" dirty="0"/>
              <a:t>surviving Germans, protected by deep and heavily reinforced bunkers, were usually able to repel the attackers with machine-gun fire and artillery support from the rear. </a:t>
            </a:r>
            <a:endParaRPr lang="en-US" dirty="0" smtClean="0"/>
          </a:p>
          <a:p>
            <a:endParaRPr lang="en-US" dirty="0"/>
          </a:p>
          <a:p>
            <a:r>
              <a:rPr lang="en-US" dirty="0" smtClean="0"/>
              <a:t>These </a:t>
            </a:r>
            <a:r>
              <a:rPr lang="en-US" dirty="0"/>
              <a:t>attacks often resulted in limited territorial gains followed, in turn, by German counter-attacks. Although this style of warfare </a:t>
            </a:r>
            <a:r>
              <a:rPr lang="en-US" dirty="0" err="1"/>
              <a:t>favoured</a:t>
            </a:r>
            <a:r>
              <a:rPr lang="en-US" dirty="0"/>
              <a:t> the </a:t>
            </a:r>
            <a:r>
              <a:rPr lang="en-US" dirty="0" err="1"/>
              <a:t>defence</a:t>
            </a:r>
            <a:r>
              <a:rPr lang="en-US" dirty="0"/>
              <a:t>, both sides sustained heavy losses.</a:t>
            </a:r>
          </a:p>
          <a:p>
            <a:endParaRPr lang="en-US" dirty="0"/>
          </a:p>
        </p:txBody>
      </p:sp>
      <p:pic>
        <p:nvPicPr>
          <p:cNvPr id="4" name="Picture 3" descr="logo"/>
          <p:cNvPicPr/>
          <p:nvPr/>
        </p:nvPicPr>
        <p:blipFill>
          <a:blip r:embed="rId2">
            <a:lum bright="-40000"/>
          </a:blip>
          <a:srcRect/>
          <a:stretch>
            <a:fillRect/>
          </a:stretch>
        </p:blipFill>
        <p:spPr bwMode="auto">
          <a:xfrm>
            <a:off x="6629400" y="5791200"/>
            <a:ext cx="2514600" cy="1066800"/>
          </a:xfrm>
          <a:prstGeom prst="rect">
            <a:avLst/>
          </a:prstGeom>
          <a:solidFill>
            <a:schemeClr val="tx2">
              <a:lumMod val="50000"/>
            </a:schemeClr>
          </a:solid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a:bodyPr>
          <a:lstStyle/>
          <a:p>
            <a:endParaRPr lang="en-US" dirty="0" smtClean="0"/>
          </a:p>
          <a:p>
            <a:endParaRPr lang="en-US" dirty="0" smtClean="0"/>
          </a:p>
          <a:p>
            <a:endParaRPr lang="en-US" dirty="0" smtClean="0"/>
          </a:p>
          <a:p>
            <a:r>
              <a:rPr lang="en-US" dirty="0" smtClean="0"/>
              <a:t>In </a:t>
            </a:r>
            <a:r>
              <a:rPr lang="en-US" dirty="0"/>
              <a:t>July 1916 Australian infantry were introduced to this type of combat at </a:t>
            </a:r>
            <a:r>
              <a:rPr lang="en-US" dirty="0" err="1"/>
              <a:t>Fromelles</a:t>
            </a:r>
            <a:r>
              <a:rPr lang="en-US" dirty="0"/>
              <a:t>, where they suffered 5,533 casualties in 24 hours</a:t>
            </a:r>
            <a:r>
              <a:rPr lang="en-US" dirty="0" smtClean="0"/>
              <a:t>.</a:t>
            </a:r>
          </a:p>
          <a:p>
            <a:r>
              <a:rPr lang="en-US" dirty="0" smtClean="0"/>
              <a:t> </a:t>
            </a:r>
            <a:r>
              <a:rPr lang="en-US" dirty="0"/>
              <a:t>By the end of the year about 40,000 Australians had been killed or wounded on the Western Front. In 1917 a further 76,836 Australians became casualties in battles, such Bullecourt, Messines, and the four-month campaign around Ypres, known as the battle of </a:t>
            </a:r>
            <a:r>
              <a:rPr lang="en-US" dirty="0" err="1"/>
              <a:t>Passchendaele</a:t>
            </a:r>
            <a:r>
              <a:rPr lang="en-US" dirty="0"/>
              <a:t>.</a:t>
            </a:r>
          </a:p>
          <a:p>
            <a:endParaRPr lang="en-US" dirty="0"/>
          </a:p>
        </p:txBody>
      </p:sp>
      <p:pic>
        <p:nvPicPr>
          <p:cNvPr id="4" name="Picture 3" descr="logo"/>
          <p:cNvPicPr/>
          <p:nvPr/>
        </p:nvPicPr>
        <p:blipFill>
          <a:blip r:embed="rId2">
            <a:lum bright="-40000"/>
          </a:blip>
          <a:srcRect/>
          <a:stretch>
            <a:fillRect/>
          </a:stretch>
        </p:blipFill>
        <p:spPr bwMode="auto">
          <a:xfrm>
            <a:off x="6629400" y="5791200"/>
            <a:ext cx="2514600" cy="1066800"/>
          </a:xfrm>
          <a:prstGeom prst="rect">
            <a:avLst/>
          </a:prstGeom>
          <a:solidFill>
            <a:schemeClr val="tx2">
              <a:lumMod val="50000"/>
            </a:schemeClr>
          </a:solid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First World War began when Britain and Germany went to war in August 1914, and Prime Minister Andrew Fisher's government pledged full support for Britain. The outbreak of war was greeted in Australia, as in many other places, with great enthusiasm.</a:t>
            </a:r>
          </a:p>
          <a:p>
            <a:endParaRPr lang="en-US" dirty="0"/>
          </a:p>
        </p:txBody>
      </p:sp>
      <p:sp>
        <p:nvSpPr>
          <p:cNvPr id="2" name="Title 1"/>
          <p:cNvSpPr>
            <a:spLocks noGrp="1"/>
          </p:cNvSpPr>
          <p:nvPr>
            <p:ph type="title"/>
          </p:nvPr>
        </p:nvSpPr>
        <p:spPr/>
        <p:txBody>
          <a:bodyPr>
            <a:normAutofit fontScale="90000"/>
          </a:bodyPr>
          <a:lstStyle/>
          <a:p>
            <a:r>
              <a:rPr lang="en-US" b="1" dirty="0" smtClean="0"/>
              <a:t/>
            </a:r>
            <a:br>
              <a:rPr lang="en-US" b="1" dirty="0" smtClean="0"/>
            </a:br>
            <a:r>
              <a:rPr b="1" smtClean="0"/>
              <a:t/>
            </a:r>
            <a:br>
              <a:rPr b="1" smtClean="0"/>
            </a:br>
            <a:r>
              <a:rPr b="1" smtClean="0"/>
              <a:t/>
            </a:r>
            <a:br>
              <a:rPr b="1" smtClean="0"/>
            </a:br>
            <a:r>
              <a:rPr b="1" smtClean="0"/>
              <a:t/>
            </a:r>
            <a:br>
              <a:rPr b="1" smtClean="0"/>
            </a:br>
            <a:r>
              <a:rPr b="1" smtClean="0"/>
              <a:t/>
            </a:r>
            <a:br>
              <a:rPr b="1" smtClean="0"/>
            </a:br>
            <a:r>
              <a:rPr lang="en-US" b="1" dirty="0" smtClean="0"/>
              <a:t>First </a:t>
            </a:r>
            <a:r>
              <a:rPr lang="en-US" b="1" dirty="0"/>
              <a:t>World War 1914–18</a:t>
            </a:r>
            <a:r>
              <a:rPr lang="en-US" dirty="0"/>
              <a:t/>
            </a:r>
            <a:br>
              <a:rPr lang="en-US" dirty="0"/>
            </a:br>
            <a:endParaRPr lang="en-US" dirty="0"/>
          </a:p>
        </p:txBody>
      </p:sp>
      <p:pic>
        <p:nvPicPr>
          <p:cNvPr id="4" name="Picture 3" descr="logo"/>
          <p:cNvPicPr/>
          <p:nvPr/>
        </p:nvPicPr>
        <p:blipFill>
          <a:blip r:embed="rId2">
            <a:lum bright="-40000"/>
          </a:blip>
          <a:srcRect/>
          <a:stretch>
            <a:fillRect/>
          </a:stretch>
        </p:blipFill>
        <p:spPr bwMode="auto">
          <a:xfrm>
            <a:off x="6629400" y="5791200"/>
            <a:ext cx="2514600" cy="1066800"/>
          </a:xfrm>
          <a:prstGeom prst="rect">
            <a:avLst/>
          </a:prstGeom>
          <a:solidFill>
            <a:schemeClr val="tx2">
              <a:lumMod val="50000"/>
            </a:schemeClr>
          </a:solid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2743200" cy="4373563"/>
          </a:xfrm>
        </p:spPr>
        <p:txBody>
          <a:bodyPr>
            <a:normAutofit/>
          </a:bodyPr>
          <a:lstStyle/>
          <a:p>
            <a:r>
              <a:rPr lang="en-US" dirty="0"/>
              <a:t>Australian wounded infantrymen at the first battle of </a:t>
            </a:r>
            <a:r>
              <a:rPr lang="en-US" dirty="0" err="1"/>
              <a:t>Passchendaele</a:t>
            </a:r>
            <a:r>
              <a:rPr lang="en-US" dirty="0"/>
              <a:t>, near </a:t>
            </a:r>
            <a:r>
              <a:rPr lang="en-US" dirty="0" err="1"/>
              <a:t>Zonnebele</a:t>
            </a:r>
            <a:r>
              <a:rPr lang="en-US" dirty="0"/>
              <a:t> railway station.</a:t>
            </a:r>
            <a:br>
              <a:rPr lang="en-US" dirty="0"/>
            </a:br>
            <a:endParaRPr lang="en-US" dirty="0"/>
          </a:p>
        </p:txBody>
      </p:sp>
      <p:pic>
        <p:nvPicPr>
          <p:cNvPr id="4" name="Picture 3" descr="Australian wounded infantrymen at the first battle of Passchendaele"/>
          <p:cNvPicPr/>
          <p:nvPr/>
        </p:nvPicPr>
        <p:blipFill>
          <a:blip r:embed="rId2"/>
          <a:srcRect/>
          <a:stretch>
            <a:fillRect/>
          </a:stretch>
        </p:blipFill>
        <p:spPr bwMode="auto">
          <a:xfrm>
            <a:off x="3124200" y="228600"/>
            <a:ext cx="5791200" cy="63246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endParaRPr lang="en-US" dirty="0" smtClean="0"/>
          </a:p>
          <a:p>
            <a:endParaRPr lang="en-US" dirty="0" smtClean="0"/>
          </a:p>
          <a:p>
            <a:r>
              <a:rPr lang="en-US" dirty="0" smtClean="0"/>
              <a:t>In </a:t>
            </a:r>
            <a:r>
              <a:rPr lang="en-US" dirty="0"/>
              <a:t>March 1918 the German army launched its final offensive of the war, hoping for a decisive victory before the military and industrial strength of the United States could be fully </a:t>
            </a:r>
            <a:r>
              <a:rPr lang="en-US" dirty="0" err="1"/>
              <a:t>mobilised</a:t>
            </a:r>
            <a:r>
              <a:rPr lang="en-US" dirty="0"/>
              <a:t> in support of the allies. </a:t>
            </a:r>
            <a:endParaRPr lang="en-US" dirty="0" smtClean="0"/>
          </a:p>
          <a:p>
            <a:endParaRPr lang="en-US" dirty="0"/>
          </a:p>
          <a:p>
            <a:r>
              <a:rPr lang="en-US" dirty="0" smtClean="0"/>
              <a:t>The </a:t>
            </a:r>
            <a:r>
              <a:rPr lang="en-US" dirty="0"/>
              <a:t>Germans initially met with great success, advancing 64 </a:t>
            </a:r>
            <a:r>
              <a:rPr lang="en-US" dirty="0" err="1"/>
              <a:t>kilometres</a:t>
            </a:r>
            <a:r>
              <a:rPr lang="en-US" dirty="0"/>
              <a:t> past the region of the 1916 Somme battles, before the offensive lost momentum.</a:t>
            </a:r>
          </a:p>
        </p:txBody>
      </p:sp>
      <p:pic>
        <p:nvPicPr>
          <p:cNvPr id="4" name="Picture 3" descr="logo"/>
          <p:cNvPicPr/>
          <p:nvPr/>
        </p:nvPicPr>
        <p:blipFill>
          <a:blip r:embed="rId2">
            <a:lum bright="-40000"/>
          </a:blip>
          <a:srcRect/>
          <a:stretch>
            <a:fillRect/>
          </a:stretch>
        </p:blipFill>
        <p:spPr bwMode="auto">
          <a:xfrm>
            <a:off x="6629400" y="5791200"/>
            <a:ext cx="2514600" cy="1066800"/>
          </a:xfrm>
          <a:prstGeom prst="rect">
            <a:avLst/>
          </a:prstGeom>
          <a:solidFill>
            <a:schemeClr val="tx2">
              <a:lumMod val="50000"/>
            </a:schemeClr>
          </a:solid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a:bodyPr>
          <a:lstStyle/>
          <a:p>
            <a:endParaRPr lang="en-US" dirty="0" smtClean="0"/>
          </a:p>
          <a:p>
            <a:r>
              <a:rPr lang="en-US" dirty="0" smtClean="0"/>
              <a:t>Between </a:t>
            </a:r>
            <a:r>
              <a:rPr lang="en-US" dirty="0"/>
              <a:t>April and November the stalemate of the preceding years began to give way, as the allies combined infantry, artillery, tanks, and aircraft more effectively, demonstrated in the Australian capture of Hamel spur on 4 July 1918</a:t>
            </a:r>
            <a:r>
              <a:rPr lang="en-US" dirty="0" smtClean="0"/>
              <a:t>.</a:t>
            </a:r>
          </a:p>
          <a:p>
            <a:r>
              <a:rPr lang="en-US" dirty="0" smtClean="0"/>
              <a:t> </a:t>
            </a:r>
            <a:r>
              <a:rPr lang="en-US" dirty="0"/>
              <a:t>The allied offensive, beginning on 8 August at Amiens, also contributed to Australian successes at Mont St Quentin and </a:t>
            </a:r>
            <a:r>
              <a:rPr lang="en-US" dirty="0" err="1"/>
              <a:t>Péronne</a:t>
            </a:r>
            <a:r>
              <a:rPr lang="en-US" dirty="0"/>
              <a:t> and to the capture of the Hindenburg Line</a:t>
            </a:r>
            <a:r>
              <a:rPr lang="en-US" dirty="0" smtClean="0"/>
              <a:t>.</a:t>
            </a:r>
          </a:p>
          <a:p>
            <a:r>
              <a:rPr lang="en-US" dirty="0" smtClean="0"/>
              <a:t> </a:t>
            </a:r>
            <a:r>
              <a:rPr lang="en-US" dirty="0"/>
              <a:t>In early October the Australian divisions withdrew from the front for rest and refitting; they were preparing to return when Germany surrendered on 11 November.</a:t>
            </a:r>
          </a:p>
          <a:p>
            <a:endParaRPr lang="en-US" dirty="0"/>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3810000" cy="4525963"/>
          </a:xfrm>
        </p:spPr>
        <p:txBody>
          <a:bodyPr>
            <a:normAutofit/>
          </a:bodyPr>
          <a:lstStyle/>
          <a:p>
            <a:r>
              <a:rPr lang="en-US" dirty="0"/>
              <a:t>3rd Australian Light Horse Regiment machine-gunners in action at </a:t>
            </a:r>
            <a:r>
              <a:rPr lang="en-US" dirty="0" err="1"/>
              <a:t>Khurbetha-Ibn-Harith</a:t>
            </a:r>
            <a:r>
              <a:rPr lang="en-US" dirty="0"/>
              <a:t>, near Palestine, 31 December 1917.</a:t>
            </a:r>
            <a:br>
              <a:rPr lang="en-US" dirty="0"/>
            </a:br>
            <a:endParaRPr lang="en-US" dirty="0"/>
          </a:p>
        </p:txBody>
      </p:sp>
      <p:pic>
        <p:nvPicPr>
          <p:cNvPr id="4" name="Picture 3" descr="3rd Australian Light Horse Regiment machine-gunners in action at Khurbetha-Ibn-Harith,&#10;&#10;      near Palestine"/>
          <p:cNvPicPr/>
          <p:nvPr/>
        </p:nvPicPr>
        <p:blipFill>
          <a:blip r:embed="rId2"/>
          <a:srcRect/>
          <a:stretch>
            <a:fillRect/>
          </a:stretch>
        </p:blipFill>
        <p:spPr bwMode="auto">
          <a:xfrm>
            <a:off x="4191000" y="609600"/>
            <a:ext cx="4953000" cy="58674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rmAutofit/>
          </a:bodyPr>
          <a:lstStyle/>
          <a:p>
            <a:endParaRPr lang="en-US" dirty="0" smtClean="0"/>
          </a:p>
          <a:p>
            <a:endParaRPr lang="en-US" dirty="0" smtClean="0"/>
          </a:p>
          <a:p>
            <a:r>
              <a:rPr lang="en-US" dirty="0" smtClean="0"/>
              <a:t>Unlike </a:t>
            </a:r>
            <a:r>
              <a:rPr lang="en-US" dirty="0"/>
              <a:t>their counterparts in France and Belgium, the Australians in the Middle East fought a mobile war against the Ottoman Empire in conditions completely different from the mud and stagnation of the Western Front. </a:t>
            </a:r>
            <a:endParaRPr lang="en-US" dirty="0" smtClean="0"/>
          </a:p>
          <a:p>
            <a:endParaRPr lang="en-US" dirty="0"/>
          </a:p>
          <a:p>
            <a:r>
              <a:rPr lang="en-US" dirty="0" smtClean="0"/>
              <a:t>he </a:t>
            </a:r>
            <a:r>
              <a:rPr lang="en-US" dirty="0"/>
              <a:t>light horsemen and their mounts had to survive extreme heat, harsh terrain, and water shortages. Nevertheless, casualties were comparatively light, with 1,394 Australians killed or wounded in three years of war. </a:t>
            </a:r>
          </a:p>
        </p:txBody>
      </p:sp>
      <p:pic>
        <p:nvPicPr>
          <p:cNvPr id="4" name="Picture 3" descr="logo"/>
          <p:cNvPicPr/>
          <p:nvPr/>
        </p:nvPicPr>
        <p:blipFill>
          <a:blip r:embed="rId2">
            <a:lum bright="-40000"/>
          </a:blip>
          <a:srcRect/>
          <a:stretch>
            <a:fillRect/>
          </a:stretch>
        </p:blipFill>
        <p:spPr bwMode="auto">
          <a:xfrm>
            <a:off x="6629400" y="5791200"/>
            <a:ext cx="2514600" cy="1066800"/>
          </a:xfrm>
          <a:prstGeom prst="rect">
            <a:avLst/>
          </a:prstGeom>
          <a:solidFill>
            <a:schemeClr val="tx2">
              <a:lumMod val="50000"/>
            </a:schemeClr>
          </a:solid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endParaRPr lang="en-US" dirty="0" smtClean="0"/>
          </a:p>
          <a:p>
            <a:endParaRPr lang="en-US" dirty="0" smtClean="0"/>
          </a:p>
          <a:p>
            <a:r>
              <a:rPr lang="en-US" dirty="0" smtClean="0"/>
              <a:t>This </a:t>
            </a:r>
            <a:r>
              <a:rPr lang="en-US" dirty="0"/>
              <a:t>campaign began in 1916 with Australian troops participating in the </a:t>
            </a:r>
            <a:r>
              <a:rPr lang="en-US" dirty="0" err="1"/>
              <a:t>defence</a:t>
            </a:r>
            <a:r>
              <a:rPr lang="en-US" dirty="0"/>
              <a:t> of the Suez Canal and the allied </a:t>
            </a:r>
            <a:r>
              <a:rPr lang="en-US" dirty="0" err="1"/>
              <a:t>reconquest</a:t>
            </a:r>
            <a:r>
              <a:rPr lang="en-US" dirty="0"/>
              <a:t> of the Sinai peninsula</a:t>
            </a:r>
            <a:r>
              <a:rPr lang="en-US" dirty="0" smtClean="0"/>
              <a:t>.</a:t>
            </a:r>
          </a:p>
          <a:p>
            <a:endParaRPr lang="en-US" dirty="0"/>
          </a:p>
          <a:p>
            <a:r>
              <a:rPr lang="en-US" dirty="0" smtClean="0"/>
              <a:t> </a:t>
            </a:r>
            <a:r>
              <a:rPr lang="en-US" dirty="0"/>
              <a:t>In the following year Australian and other allied troops advanced into Palestine and captured Gaza and Jerusalem; </a:t>
            </a:r>
            <a:endParaRPr lang="en-US" dirty="0" smtClean="0"/>
          </a:p>
          <a:p>
            <a:r>
              <a:rPr lang="en-US" dirty="0" smtClean="0"/>
              <a:t>by </a:t>
            </a:r>
            <a:r>
              <a:rPr lang="en-US" dirty="0"/>
              <a:t>1918 they had occupied Lebanon and Syria. On 30 October 1918 Turkey sued for peace.</a:t>
            </a:r>
          </a:p>
          <a:p>
            <a:endParaRPr lang="en-US" dirty="0"/>
          </a:p>
        </p:txBody>
      </p:sp>
      <p:pic>
        <p:nvPicPr>
          <p:cNvPr id="4" name="Picture 3" descr="logo"/>
          <p:cNvPicPr/>
          <p:nvPr/>
        </p:nvPicPr>
        <p:blipFill>
          <a:blip r:embed="rId2">
            <a:lum bright="-40000"/>
          </a:blip>
          <a:srcRect/>
          <a:stretch>
            <a:fillRect/>
          </a:stretch>
        </p:blipFill>
        <p:spPr bwMode="auto">
          <a:xfrm>
            <a:off x="6629400" y="5791200"/>
            <a:ext cx="2514600" cy="1066800"/>
          </a:xfrm>
          <a:prstGeom prst="rect">
            <a:avLst/>
          </a:prstGeom>
          <a:solidFill>
            <a:schemeClr val="tx2">
              <a:lumMod val="50000"/>
            </a:schemeClr>
          </a:solid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endParaRPr lang="en-US" dirty="0" smtClean="0"/>
          </a:p>
          <a:p>
            <a:endParaRPr lang="en-US" dirty="0"/>
          </a:p>
          <a:p>
            <a:r>
              <a:rPr lang="en-US" dirty="0" smtClean="0"/>
              <a:t>Australians </a:t>
            </a:r>
            <a:r>
              <a:rPr lang="en-US" dirty="0"/>
              <a:t>also served at sea and in the newly formed flying </a:t>
            </a:r>
            <a:r>
              <a:rPr lang="en-US" dirty="0" smtClean="0"/>
              <a:t>corps. </a:t>
            </a:r>
          </a:p>
          <a:p>
            <a:endParaRPr lang="en-US" dirty="0" smtClean="0"/>
          </a:p>
          <a:p>
            <a:r>
              <a:rPr lang="en-US" dirty="0" smtClean="0"/>
              <a:t>The </a:t>
            </a:r>
            <a:r>
              <a:rPr lang="en-US" dirty="0"/>
              <a:t>Royal Australian Navy (RAN), under the command of the Royal Navy, made a significant contribution early in the war, when HMAS </a:t>
            </a:r>
            <a:r>
              <a:rPr lang="en-US" i="1" dirty="0"/>
              <a:t>Sydney</a:t>
            </a:r>
            <a:r>
              <a:rPr lang="en-US" dirty="0"/>
              <a:t> destroyed the German raider </a:t>
            </a:r>
            <a:r>
              <a:rPr lang="en-US" i="1" dirty="0"/>
              <a:t>Emden</a:t>
            </a:r>
            <a:r>
              <a:rPr lang="en-US" dirty="0"/>
              <a:t> near the </a:t>
            </a:r>
            <a:r>
              <a:rPr lang="en-US" dirty="0" err="1"/>
              <a:t>Cocos</a:t>
            </a:r>
            <a:r>
              <a:rPr lang="en-US" dirty="0"/>
              <a:t> Islands in November 1914.</a:t>
            </a:r>
          </a:p>
        </p:txBody>
      </p:sp>
      <p:pic>
        <p:nvPicPr>
          <p:cNvPr id="4" name="Picture 3" descr="logo"/>
          <p:cNvPicPr/>
          <p:nvPr/>
        </p:nvPicPr>
        <p:blipFill>
          <a:blip r:embed="rId2">
            <a:lum bright="-40000"/>
          </a:blip>
          <a:srcRect/>
          <a:stretch>
            <a:fillRect/>
          </a:stretch>
        </p:blipFill>
        <p:spPr bwMode="auto">
          <a:xfrm>
            <a:off x="6629400" y="5791200"/>
            <a:ext cx="2514600" cy="1066800"/>
          </a:xfrm>
          <a:prstGeom prst="rect">
            <a:avLst/>
          </a:prstGeom>
          <a:solidFill>
            <a:schemeClr val="tx2">
              <a:lumMod val="50000"/>
            </a:schemeClr>
          </a:solid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endParaRPr lang="en-US" dirty="0" smtClean="0"/>
          </a:p>
          <a:p>
            <a:endParaRPr lang="en-US" dirty="0"/>
          </a:p>
          <a:p>
            <a:r>
              <a:rPr lang="en-US" dirty="0" smtClean="0"/>
              <a:t>The </a:t>
            </a:r>
            <a:r>
              <a:rPr lang="en-US" dirty="0"/>
              <a:t>Great War was the first armed conflict in which aircraft were used; about 3,000 Australian airmen served in the Middle East and France with the Australian Flying Corps, mainly in observation capacities or providing infantry support.</a:t>
            </a:r>
          </a:p>
          <a:p>
            <a:endParaRPr lang="en-US" dirty="0"/>
          </a:p>
        </p:txBody>
      </p:sp>
      <p:pic>
        <p:nvPicPr>
          <p:cNvPr id="4" name="Picture 3" descr="logo"/>
          <p:cNvPicPr/>
          <p:nvPr/>
        </p:nvPicPr>
        <p:blipFill>
          <a:blip r:embed="rId2">
            <a:lum bright="-40000"/>
          </a:blip>
          <a:srcRect/>
          <a:stretch>
            <a:fillRect/>
          </a:stretch>
        </p:blipFill>
        <p:spPr bwMode="auto">
          <a:xfrm>
            <a:off x="6629400" y="5791200"/>
            <a:ext cx="2514600" cy="1066800"/>
          </a:xfrm>
          <a:prstGeom prst="rect">
            <a:avLst/>
          </a:prstGeom>
          <a:solidFill>
            <a:schemeClr val="tx2">
              <a:lumMod val="50000"/>
            </a:schemeClr>
          </a:solid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2819400" cy="4221163"/>
          </a:xfrm>
        </p:spPr>
        <p:txBody>
          <a:bodyPr>
            <a:normAutofit/>
          </a:bodyPr>
          <a:lstStyle/>
          <a:p>
            <a:r>
              <a:rPr lang="en-US" dirty="0" smtClean="0"/>
              <a:t>HMAS </a:t>
            </a:r>
            <a:r>
              <a:rPr lang="en-US" i="1" dirty="0"/>
              <a:t>Sydney</a:t>
            </a:r>
            <a:r>
              <a:rPr lang="en-US" dirty="0"/>
              <a:t> at full speed, ten minutes after the ceasefire was ordered in her battle with the German cruiser </a:t>
            </a:r>
            <a:r>
              <a:rPr lang="en-US" i="1" dirty="0"/>
              <a:t>Emden</a:t>
            </a:r>
            <a:r>
              <a:rPr lang="en-US" dirty="0"/>
              <a:t>.</a:t>
            </a:r>
          </a:p>
        </p:txBody>
      </p:sp>
      <p:pic>
        <p:nvPicPr>
          <p:cNvPr id="4" name="Picture 3" descr="HMAS Sydney during her encounter with the Emden"/>
          <p:cNvPicPr/>
          <p:nvPr/>
        </p:nvPicPr>
        <p:blipFill>
          <a:blip r:embed="rId2"/>
          <a:srcRect/>
          <a:stretch>
            <a:fillRect/>
          </a:stretch>
        </p:blipFill>
        <p:spPr bwMode="auto">
          <a:xfrm>
            <a:off x="3505200" y="381000"/>
            <a:ext cx="5410200" cy="60960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3429000" cy="4830763"/>
          </a:xfrm>
        </p:spPr>
        <p:txBody>
          <a:bodyPr/>
          <a:lstStyle/>
          <a:p>
            <a:r>
              <a:rPr lang="en-US" dirty="0"/>
              <a:t>9th Australian Light Horse bring in Turkish prisoners in the Sinai, 13 April 1916</a:t>
            </a:r>
            <a:r>
              <a:rPr lang="en-US" dirty="0" smtClean="0"/>
              <a:t>.</a:t>
            </a:r>
            <a:endParaRPr lang="en-US" dirty="0"/>
          </a:p>
        </p:txBody>
      </p:sp>
      <p:pic>
        <p:nvPicPr>
          <p:cNvPr id="4" name="Picture 3" descr="9th Australian Light Horse bring in Turkish prisoners in the Sinai"/>
          <p:cNvPicPr/>
          <p:nvPr/>
        </p:nvPicPr>
        <p:blipFill>
          <a:blip r:embed="rId2"/>
          <a:srcRect/>
          <a:stretch>
            <a:fillRect/>
          </a:stretch>
        </p:blipFill>
        <p:spPr bwMode="auto">
          <a:xfrm>
            <a:off x="3886200" y="609600"/>
            <a:ext cx="4953000" cy="56388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2819400" cy="4373563"/>
          </a:xfrm>
        </p:spPr>
        <p:txBody>
          <a:bodyPr/>
          <a:lstStyle/>
          <a:p>
            <a:r>
              <a:rPr lang="en-US" dirty="0"/>
              <a:t>Australian troops in the Turkish Lone Pine </a:t>
            </a:r>
            <a:r>
              <a:rPr lang="en-US" dirty="0" smtClean="0"/>
              <a:t>trenches.</a:t>
            </a:r>
            <a:endParaRPr lang="en-US" dirty="0"/>
          </a:p>
          <a:p>
            <a:endParaRPr lang="en-US" dirty="0"/>
          </a:p>
        </p:txBody>
      </p:sp>
      <p:pic>
        <p:nvPicPr>
          <p:cNvPr id="4" name="Picture 3" descr="Australian troops in the Turkish Lone Pine trenches">
            <a:hlinkClick r:id="rId2"/>
          </p:cNvPr>
          <p:cNvPicPr/>
          <p:nvPr/>
        </p:nvPicPr>
        <p:blipFill>
          <a:blip r:embed="rId3"/>
          <a:srcRect/>
          <a:stretch>
            <a:fillRect/>
          </a:stretch>
        </p:blipFill>
        <p:spPr bwMode="auto">
          <a:xfrm>
            <a:off x="3276600" y="304800"/>
            <a:ext cx="5638800" cy="6095999"/>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endParaRPr lang="en-US" dirty="0" smtClean="0"/>
          </a:p>
          <a:p>
            <a:endParaRPr lang="en-US" dirty="0" smtClean="0"/>
          </a:p>
          <a:p>
            <a:r>
              <a:rPr lang="en-US" dirty="0" smtClean="0"/>
              <a:t>Australian </a:t>
            </a:r>
            <a:r>
              <a:rPr lang="en-US" dirty="0"/>
              <a:t>women volunteered for service in auxiliary roles, as cooks, nurses, drivers, interpreters, munitions workers, and skilled farm workers. </a:t>
            </a:r>
            <a:endParaRPr lang="en-US" dirty="0" smtClean="0"/>
          </a:p>
          <a:p>
            <a:r>
              <a:rPr lang="en-US" dirty="0" smtClean="0"/>
              <a:t>While </a:t>
            </a:r>
            <a:r>
              <a:rPr lang="en-US" dirty="0"/>
              <a:t>the government welcomed the service of nurses, it generally rejected offers from women in other professions to serve overseas</a:t>
            </a:r>
            <a:r>
              <a:rPr lang="en-US" dirty="0" smtClean="0"/>
              <a:t>.</a:t>
            </a:r>
          </a:p>
          <a:p>
            <a:r>
              <a:rPr lang="en-US" dirty="0" smtClean="0"/>
              <a:t> </a:t>
            </a:r>
            <a:r>
              <a:rPr lang="en-US" dirty="0"/>
              <a:t>Australian nurses served in Egypt, France, Greece, and India, often in trying conditions or close to the front, where they were exposed to shelling and aerial bombardment.</a:t>
            </a:r>
          </a:p>
          <a:p>
            <a:endParaRPr lang="en-US" dirty="0"/>
          </a:p>
        </p:txBody>
      </p:sp>
      <p:pic>
        <p:nvPicPr>
          <p:cNvPr id="4" name="Picture 3" descr="logo"/>
          <p:cNvPicPr/>
          <p:nvPr/>
        </p:nvPicPr>
        <p:blipFill>
          <a:blip r:embed="rId2">
            <a:lum bright="-40000"/>
          </a:blip>
          <a:srcRect/>
          <a:stretch>
            <a:fillRect/>
          </a:stretch>
        </p:blipFill>
        <p:spPr bwMode="auto">
          <a:xfrm>
            <a:off x="6629400" y="5791200"/>
            <a:ext cx="2514600" cy="1066800"/>
          </a:xfrm>
          <a:prstGeom prst="rect">
            <a:avLst/>
          </a:prstGeom>
          <a:solidFill>
            <a:schemeClr val="tx2">
              <a:lumMod val="50000"/>
            </a:schemeClr>
          </a:solid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endParaRPr lang="en-US" dirty="0" smtClean="0"/>
          </a:p>
          <a:p>
            <a:endParaRPr lang="en-US" dirty="0" smtClean="0"/>
          </a:p>
          <a:p>
            <a:endParaRPr lang="en-US" dirty="0" smtClean="0"/>
          </a:p>
          <a:p>
            <a:r>
              <a:rPr lang="en-US" dirty="0" smtClean="0"/>
              <a:t>The </a:t>
            </a:r>
            <a:r>
              <a:rPr lang="en-US" dirty="0"/>
              <a:t>effect of the war was also felt at home. Families and communities grieved following the loss of so many men, and women increasingly assumed the physical and financial burden of caring for families</a:t>
            </a:r>
            <a:r>
              <a:rPr lang="en-US" dirty="0" smtClean="0"/>
              <a:t>.</a:t>
            </a:r>
          </a:p>
          <a:p>
            <a:endParaRPr lang="en-US" dirty="0"/>
          </a:p>
          <a:p>
            <a:r>
              <a:rPr lang="en-US" dirty="0" smtClean="0"/>
              <a:t> </a:t>
            </a:r>
            <a:r>
              <a:rPr lang="en-US" dirty="0"/>
              <a:t>Anti-German feeling emerged with the outbreak of the war, and many Germans living in Australia were sent to internment camps.</a:t>
            </a:r>
          </a:p>
        </p:txBody>
      </p:sp>
      <p:pic>
        <p:nvPicPr>
          <p:cNvPr id="4" name="Picture 3" descr="logo"/>
          <p:cNvPicPr/>
          <p:nvPr/>
        </p:nvPicPr>
        <p:blipFill>
          <a:blip r:embed="rId2">
            <a:lum bright="-40000"/>
          </a:blip>
          <a:srcRect/>
          <a:stretch>
            <a:fillRect/>
          </a:stretch>
        </p:blipFill>
        <p:spPr bwMode="auto">
          <a:xfrm>
            <a:off x="6629400" y="5791200"/>
            <a:ext cx="2514600" cy="1066800"/>
          </a:xfrm>
          <a:prstGeom prst="rect">
            <a:avLst/>
          </a:prstGeom>
          <a:solidFill>
            <a:schemeClr val="tx2">
              <a:lumMod val="50000"/>
            </a:schemeClr>
          </a:solid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endParaRPr lang="en-US" dirty="0" smtClean="0"/>
          </a:p>
          <a:p>
            <a:endParaRPr lang="en-US" dirty="0" smtClean="0"/>
          </a:p>
          <a:p>
            <a:r>
              <a:rPr lang="en-US" dirty="0" smtClean="0"/>
              <a:t>Censorship </a:t>
            </a:r>
            <a:r>
              <a:rPr lang="en-US" dirty="0"/>
              <a:t>and surveillance, regarded by many as an excuse to silence political views that had no effect on the outcome of war, increased as the conflict continued</a:t>
            </a:r>
            <a:r>
              <a:rPr lang="en-US" dirty="0" smtClean="0"/>
              <a:t>.</a:t>
            </a:r>
          </a:p>
          <a:p>
            <a:endParaRPr lang="en-US" dirty="0"/>
          </a:p>
          <a:p>
            <a:r>
              <a:rPr lang="en-US" dirty="0" smtClean="0"/>
              <a:t> </a:t>
            </a:r>
            <a:r>
              <a:rPr lang="en-US" dirty="0"/>
              <a:t>Social division also grew, reaching a climax in the bitterly contested (and unsuccessful) conscription referendums held in 1916 and 1917.</a:t>
            </a:r>
          </a:p>
        </p:txBody>
      </p:sp>
      <p:pic>
        <p:nvPicPr>
          <p:cNvPr id="4" name="Picture 3" descr="logo"/>
          <p:cNvPicPr/>
          <p:nvPr/>
        </p:nvPicPr>
        <p:blipFill>
          <a:blip r:embed="rId2">
            <a:lum bright="-40000"/>
          </a:blip>
          <a:srcRect/>
          <a:stretch>
            <a:fillRect/>
          </a:stretch>
        </p:blipFill>
        <p:spPr bwMode="auto">
          <a:xfrm>
            <a:off x="6629400" y="5791200"/>
            <a:ext cx="2514600" cy="1066800"/>
          </a:xfrm>
          <a:prstGeom prst="rect">
            <a:avLst/>
          </a:prstGeom>
          <a:solidFill>
            <a:schemeClr val="tx2">
              <a:lumMod val="50000"/>
            </a:schemeClr>
          </a:solid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endParaRPr lang="en-US" dirty="0" smtClean="0"/>
          </a:p>
          <a:p>
            <a:endParaRPr lang="en-US" dirty="0"/>
          </a:p>
          <a:p>
            <a:r>
              <a:rPr lang="en-US" dirty="0" smtClean="0"/>
              <a:t>When </a:t>
            </a:r>
            <a:r>
              <a:rPr lang="en-US" dirty="0"/>
              <a:t>the war ended, thousands of ex-servicemen, many disabled with physical or emotional wounds, had to be re-integrated into a society keen to consign the war to the past and resume normal life.</a:t>
            </a:r>
          </a:p>
          <a:p>
            <a:endParaRPr lang="en-US" dirty="0"/>
          </a:p>
        </p:txBody>
      </p:sp>
      <p:pic>
        <p:nvPicPr>
          <p:cNvPr id="4" name="Picture 3" descr="logo"/>
          <p:cNvPicPr/>
          <p:nvPr/>
        </p:nvPicPr>
        <p:blipFill>
          <a:blip r:embed="rId2">
            <a:lum bright="-40000"/>
          </a:blip>
          <a:srcRect/>
          <a:stretch>
            <a:fillRect/>
          </a:stretch>
        </p:blipFill>
        <p:spPr bwMode="auto">
          <a:xfrm>
            <a:off x="6629400" y="5791200"/>
            <a:ext cx="2514600" cy="1066800"/>
          </a:xfrm>
          <a:prstGeom prst="rect">
            <a:avLst/>
          </a:prstGeom>
          <a:solidFill>
            <a:schemeClr val="tx2">
              <a:lumMod val="50000"/>
            </a:schemeClr>
          </a:solid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Heroes of first world war</a:t>
            </a:r>
            <a:endParaRPr lang="en-US" dirty="0"/>
          </a:p>
        </p:txBody>
      </p:sp>
      <p:pic>
        <p:nvPicPr>
          <p:cNvPr id="3" name="Picture 2" descr="logo"/>
          <p:cNvPicPr/>
          <p:nvPr/>
        </p:nvPicPr>
        <p:blipFill>
          <a:blip r:embed="rId2">
            <a:lum bright="-40000"/>
          </a:blip>
          <a:srcRect/>
          <a:stretch>
            <a:fillRect/>
          </a:stretch>
        </p:blipFill>
        <p:spPr bwMode="auto">
          <a:xfrm>
            <a:off x="6629400" y="5791200"/>
            <a:ext cx="2514600" cy="1066800"/>
          </a:xfrm>
          <a:prstGeom prst="rect">
            <a:avLst/>
          </a:prstGeom>
          <a:solidFill>
            <a:schemeClr val="tx2">
              <a:lumMod val="50000"/>
            </a:schemeClr>
          </a:solid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5181600"/>
            <a:ext cx="8534400" cy="1371600"/>
          </a:xfrm>
        </p:spPr>
        <p:txBody>
          <a:bodyPr>
            <a:normAutofit fontScale="92500"/>
          </a:bodyPr>
          <a:lstStyle/>
          <a:p>
            <a:r>
              <a:rPr lang="en-US" b="1" dirty="0"/>
              <a:t>Archduke Franz Ferdinand and his wife, Sophia:</a:t>
            </a:r>
            <a:r>
              <a:rPr lang="en-US" dirty="0"/>
              <a:t> </a:t>
            </a:r>
            <a:r>
              <a:rPr lang="en-US" dirty="0">
                <a:solidFill>
                  <a:schemeClr val="tx1"/>
                </a:solidFill>
              </a:rPr>
              <a:t>The June 28, 1914, assassination of Franz Ferdinand, heir to the Austro-Hungarian Empire, by Serbian nationalist </a:t>
            </a:r>
            <a:r>
              <a:rPr lang="en-US" dirty="0" err="1">
                <a:solidFill>
                  <a:schemeClr val="tx1"/>
                </a:solidFill>
              </a:rPr>
              <a:t>Gavrilo</a:t>
            </a:r>
            <a:r>
              <a:rPr lang="en-US" dirty="0">
                <a:solidFill>
                  <a:schemeClr val="tx1"/>
                </a:solidFill>
              </a:rPr>
              <a:t> </a:t>
            </a:r>
            <a:r>
              <a:rPr lang="en-US" dirty="0" err="1">
                <a:solidFill>
                  <a:schemeClr val="tx1"/>
                </a:solidFill>
              </a:rPr>
              <a:t>Princip</a:t>
            </a:r>
            <a:r>
              <a:rPr lang="en-US" dirty="0">
                <a:solidFill>
                  <a:schemeClr val="tx1"/>
                </a:solidFill>
              </a:rPr>
              <a:t> set off a chain of events that ended in the outbreak of World War I. </a:t>
            </a:r>
          </a:p>
        </p:txBody>
      </p:sp>
      <p:pic>
        <p:nvPicPr>
          <p:cNvPr id="4" name="Picture 3"/>
          <p:cNvPicPr/>
          <p:nvPr/>
        </p:nvPicPr>
        <p:blipFill>
          <a:blip r:embed="rId2"/>
          <a:srcRect/>
          <a:stretch>
            <a:fillRect/>
          </a:stretch>
        </p:blipFill>
        <p:spPr bwMode="auto">
          <a:xfrm>
            <a:off x="457200" y="304800"/>
            <a:ext cx="7910513" cy="4552950"/>
          </a:xfrm>
          <a:prstGeom prst="rect">
            <a:avLst/>
          </a:prstGeom>
          <a:noFill/>
          <a:ln w="9525">
            <a:noFill/>
            <a:miter lim="800000"/>
            <a:headEnd/>
            <a:tailEnd/>
          </a:ln>
        </p:spPr>
      </p:pic>
      <p:pic>
        <p:nvPicPr>
          <p:cNvPr id="5" name="Picture 4" descr="logo"/>
          <p:cNvPicPr/>
          <p:nvPr/>
        </p:nvPicPr>
        <p:blipFill>
          <a:blip r:embed="rId3">
            <a:lum bright="-40000"/>
          </a:blip>
          <a:srcRect/>
          <a:stretch>
            <a:fillRect/>
          </a:stretch>
        </p:blipFill>
        <p:spPr bwMode="auto">
          <a:xfrm>
            <a:off x="6629400" y="0"/>
            <a:ext cx="2514600" cy="1066800"/>
          </a:xfrm>
          <a:prstGeom prst="rect">
            <a:avLst/>
          </a:prstGeom>
          <a:solidFill>
            <a:schemeClr val="tx2">
              <a:lumMod val="50000"/>
            </a:schemeClr>
          </a:solid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29200"/>
            <a:ext cx="8686800" cy="1828800"/>
          </a:xfrm>
        </p:spPr>
        <p:txBody>
          <a:bodyPr>
            <a:normAutofit fontScale="85000" lnSpcReduction="10000"/>
          </a:bodyPr>
          <a:lstStyle/>
          <a:p>
            <a:r>
              <a:rPr lang="en-US" b="1" dirty="0"/>
              <a:t>General Douglas Haig:</a:t>
            </a:r>
            <a:r>
              <a:rPr lang="en-US" dirty="0"/>
              <a:t> Haig commanded British forces at the Battle of the Somme, losing 60,000 men on the first day. By the end of the campaign, the Allies had lost more than 600,000 men--and advanced fewer than eight miles. Haig rebounded with success in 1918, but remains one of the most controversial generals of the </a:t>
            </a:r>
            <a:r>
              <a:rPr lang="en-US" dirty="0" smtClean="0"/>
              <a:t>war.</a:t>
            </a:r>
            <a:endParaRPr lang="en-US" dirty="0"/>
          </a:p>
        </p:txBody>
      </p:sp>
      <p:pic>
        <p:nvPicPr>
          <p:cNvPr id="4" name="Picture 3"/>
          <p:cNvPicPr/>
          <p:nvPr/>
        </p:nvPicPr>
        <p:blipFill>
          <a:blip r:embed="rId3"/>
          <a:srcRect/>
          <a:stretch>
            <a:fillRect/>
          </a:stretch>
        </p:blipFill>
        <p:spPr bwMode="auto">
          <a:xfrm>
            <a:off x="1752600" y="304800"/>
            <a:ext cx="5638800" cy="4495800"/>
          </a:xfrm>
          <a:prstGeom prst="rect">
            <a:avLst/>
          </a:prstGeom>
          <a:noFill/>
          <a:ln w="9525">
            <a:noFill/>
            <a:miter lim="800000"/>
            <a:headEnd/>
            <a:tailEnd/>
          </a:ln>
        </p:spPr>
      </p:pic>
      <p:pic>
        <p:nvPicPr>
          <p:cNvPr id="5" name="Picture 4" descr="logo"/>
          <p:cNvPicPr/>
          <p:nvPr/>
        </p:nvPicPr>
        <p:blipFill>
          <a:blip r:embed="rId4">
            <a:lum bright="-40000"/>
          </a:blip>
          <a:srcRect/>
          <a:stretch>
            <a:fillRect/>
          </a:stretch>
        </p:blipFill>
        <p:spPr bwMode="auto">
          <a:xfrm>
            <a:off x="6629400" y="0"/>
            <a:ext cx="2514600" cy="1066800"/>
          </a:xfrm>
          <a:prstGeom prst="rect">
            <a:avLst/>
          </a:prstGeom>
          <a:solidFill>
            <a:schemeClr val="tx2">
              <a:lumMod val="50000"/>
            </a:schemeClr>
          </a:solid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0"/>
            <a:ext cx="8382000" cy="1981200"/>
          </a:xfrm>
        </p:spPr>
        <p:txBody>
          <a:bodyPr>
            <a:normAutofit fontScale="92500" lnSpcReduction="20000"/>
          </a:bodyPr>
          <a:lstStyle/>
          <a:p>
            <a:r>
              <a:rPr lang="en-US" b="1" dirty="0"/>
              <a:t>Kaiser Wilhelm II:</a:t>
            </a:r>
            <a:r>
              <a:rPr lang="en-US" dirty="0"/>
              <a:t> A fierce militarist, Wilhelm II encouraged aggressive Austro-Hungarian diplomatic policies following the </a:t>
            </a:r>
            <a:r>
              <a:rPr lang="en-US" dirty="0" err="1"/>
              <a:t>assasination</a:t>
            </a:r>
            <a:r>
              <a:rPr lang="en-US" dirty="0"/>
              <a:t> of Franz Ferdinand. The Kaiser was nominally in charge of the German army, but the real power lay with his generals. As World War I drew to a close, he was forced to abdicate in 1918 </a:t>
            </a:r>
            <a:r>
              <a:rPr lang="en-US" i="1" dirty="0" smtClean="0"/>
              <a:t>.</a:t>
            </a:r>
            <a:endParaRPr lang="en-US" dirty="0"/>
          </a:p>
        </p:txBody>
      </p:sp>
      <p:pic>
        <p:nvPicPr>
          <p:cNvPr id="4" name="Picture 3"/>
          <p:cNvPicPr/>
          <p:nvPr/>
        </p:nvPicPr>
        <p:blipFill>
          <a:blip r:embed="rId2"/>
          <a:srcRect/>
          <a:stretch>
            <a:fillRect/>
          </a:stretch>
        </p:blipFill>
        <p:spPr bwMode="auto">
          <a:xfrm>
            <a:off x="990600" y="304800"/>
            <a:ext cx="6705600" cy="4114800"/>
          </a:xfrm>
          <a:prstGeom prst="rect">
            <a:avLst/>
          </a:prstGeom>
          <a:noFill/>
          <a:ln w="9525">
            <a:noFill/>
            <a:miter lim="800000"/>
            <a:headEnd/>
            <a:tailEnd/>
          </a:ln>
        </p:spPr>
      </p:pic>
      <p:pic>
        <p:nvPicPr>
          <p:cNvPr id="5" name="Picture 4" descr="logo"/>
          <p:cNvPicPr/>
          <p:nvPr/>
        </p:nvPicPr>
        <p:blipFill>
          <a:blip r:embed="rId3">
            <a:lum bright="-40000"/>
          </a:blip>
          <a:srcRect/>
          <a:stretch>
            <a:fillRect/>
          </a:stretch>
        </p:blipFill>
        <p:spPr bwMode="auto">
          <a:xfrm>
            <a:off x="6629400" y="0"/>
            <a:ext cx="2514600" cy="1066800"/>
          </a:xfrm>
          <a:prstGeom prst="rect">
            <a:avLst/>
          </a:prstGeom>
          <a:solidFill>
            <a:schemeClr val="tx2">
              <a:lumMod val="50000"/>
            </a:schemeClr>
          </a:solid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876800"/>
            <a:ext cx="8382000" cy="1600200"/>
          </a:xfrm>
        </p:spPr>
        <p:txBody>
          <a:bodyPr>
            <a:normAutofit fontScale="92500" lnSpcReduction="20000"/>
          </a:bodyPr>
          <a:lstStyle/>
          <a:p>
            <a:r>
              <a:rPr lang="en-US" b="1" dirty="0"/>
              <a:t>General John J. Pershing:</a:t>
            </a:r>
            <a:r>
              <a:rPr lang="en-US" dirty="0"/>
              <a:t> A graduate of West Point and a veteran of the Battle of San Juan Hill, "Black Jack" Pershing was named commander of the American Expeditionary Force when the United States entered World War I in April 1917. </a:t>
            </a:r>
          </a:p>
          <a:p>
            <a:endParaRPr lang="en-US" dirty="0"/>
          </a:p>
        </p:txBody>
      </p:sp>
      <p:pic>
        <p:nvPicPr>
          <p:cNvPr id="4" name="Picture 3"/>
          <p:cNvPicPr/>
          <p:nvPr/>
        </p:nvPicPr>
        <p:blipFill>
          <a:blip r:embed="rId2"/>
          <a:srcRect/>
          <a:stretch>
            <a:fillRect/>
          </a:stretch>
        </p:blipFill>
        <p:spPr bwMode="auto">
          <a:xfrm>
            <a:off x="1143000" y="304800"/>
            <a:ext cx="6553200" cy="4343400"/>
          </a:xfrm>
          <a:prstGeom prst="rect">
            <a:avLst/>
          </a:prstGeom>
          <a:noFill/>
          <a:ln w="9525">
            <a:noFill/>
            <a:miter lim="800000"/>
            <a:headEnd/>
            <a:tailEnd/>
          </a:ln>
        </p:spPr>
      </p:pic>
      <p:pic>
        <p:nvPicPr>
          <p:cNvPr id="5" name="Picture 4" descr="logo"/>
          <p:cNvPicPr/>
          <p:nvPr/>
        </p:nvPicPr>
        <p:blipFill>
          <a:blip r:embed="rId3">
            <a:lum bright="-40000"/>
          </a:blip>
          <a:srcRect/>
          <a:stretch>
            <a:fillRect/>
          </a:stretch>
        </p:blipFill>
        <p:spPr bwMode="auto">
          <a:xfrm>
            <a:off x="6629400" y="0"/>
            <a:ext cx="2514600" cy="1066800"/>
          </a:xfrm>
          <a:prstGeom prst="rect">
            <a:avLst/>
          </a:prstGeom>
          <a:solidFill>
            <a:schemeClr val="tx2">
              <a:lumMod val="50000"/>
            </a:schemeClr>
          </a:solid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24400"/>
            <a:ext cx="8382000" cy="1828800"/>
          </a:xfrm>
        </p:spPr>
        <p:txBody>
          <a:bodyPr>
            <a:normAutofit fontScale="85000" lnSpcReduction="20000"/>
          </a:bodyPr>
          <a:lstStyle/>
          <a:p>
            <a:r>
              <a:rPr lang="en-US" b="1" dirty="0"/>
              <a:t>General Pershing and Staff:</a:t>
            </a:r>
            <a:r>
              <a:rPr lang="en-US" dirty="0"/>
              <a:t> General Pershing initially resisted efforts to combine American troops with British and French forces, but after the Meuse-Argonne offensive failed to break the stalemate on the Western Front, a joint Allied command was launched. In November 1918, an armistice finally put an end to the fighting. </a:t>
            </a:r>
          </a:p>
          <a:p>
            <a:endParaRPr lang="en-US" dirty="0"/>
          </a:p>
        </p:txBody>
      </p:sp>
      <p:pic>
        <p:nvPicPr>
          <p:cNvPr id="5" name="Picture 4"/>
          <p:cNvPicPr/>
          <p:nvPr/>
        </p:nvPicPr>
        <p:blipFill>
          <a:blip r:embed="rId2"/>
          <a:srcRect/>
          <a:stretch>
            <a:fillRect/>
          </a:stretch>
        </p:blipFill>
        <p:spPr bwMode="auto">
          <a:xfrm>
            <a:off x="381000" y="0"/>
            <a:ext cx="8382000" cy="4572000"/>
          </a:xfrm>
          <a:prstGeom prst="rect">
            <a:avLst/>
          </a:prstGeom>
          <a:noFill/>
          <a:ln w="9525">
            <a:noFill/>
            <a:miter lim="800000"/>
            <a:headEnd/>
            <a:tailEnd/>
          </a:ln>
        </p:spPr>
      </p:pic>
      <p:pic>
        <p:nvPicPr>
          <p:cNvPr id="4" name="Picture 3" descr="logo"/>
          <p:cNvPicPr/>
          <p:nvPr/>
        </p:nvPicPr>
        <p:blipFill>
          <a:blip r:embed="rId3">
            <a:lum bright="-40000"/>
          </a:blip>
          <a:srcRect/>
          <a:stretch>
            <a:fillRect/>
          </a:stretch>
        </p:blipFill>
        <p:spPr bwMode="auto">
          <a:xfrm>
            <a:off x="6629400" y="0"/>
            <a:ext cx="2514600" cy="1066800"/>
          </a:xfrm>
          <a:prstGeom prst="rect">
            <a:avLst/>
          </a:prstGeom>
          <a:solidFill>
            <a:schemeClr val="tx2">
              <a:lumMod val="50000"/>
            </a:schemeClr>
          </a:solid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00800"/>
          </a:xfrm>
        </p:spPr>
        <p:txBody>
          <a:bodyPr>
            <a:normAutofit/>
          </a:bodyPr>
          <a:lstStyle/>
          <a:p>
            <a:endParaRPr lang="en-US" dirty="0" smtClean="0"/>
          </a:p>
          <a:p>
            <a:endParaRPr lang="en-US" dirty="0" smtClean="0"/>
          </a:p>
          <a:p>
            <a:endParaRPr lang="en-US" dirty="0" smtClean="0"/>
          </a:p>
          <a:p>
            <a:r>
              <a:rPr lang="en-US" dirty="0" smtClean="0"/>
              <a:t>Australia's </a:t>
            </a:r>
            <a:r>
              <a:rPr lang="en-US" dirty="0"/>
              <a:t>early involvement in the Great War included the Australian Naval and Military Expeditionary Force landing at </a:t>
            </a:r>
            <a:r>
              <a:rPr lang="en-US" dirty="0" err="1"/>
              <a:t>Rabaul</a:t>
            </a:r>
            <a:r>
              <a:rPr lang="en-US" dirty="0"/>
              <a:t> on 11 September 1914 and taking possession of German New Guinea at </a:t>
            </a:r>
            <a:r>
              <a:rPr lang="en-US" dirty="0" err="1"/>
              <a:t>Toma</a:t>
            </a:r>
            <a:r>
              <a:rPr lang="en-US" dirty="0"/>
              <a:t> on 17 September 1914 and the </a:t>
            </a:r>
            <a:r>
              <a:rPr lang="en-US" dirty="0" err="1"/>
              <a:t>neighbouring</a:t>
            </a:r>
            <a:r>
              <a:rPr lang="en-US" dirty="0"/>
              <a:t> islands of the Bismarck Archipelago in October 1914</a:t>
            </a:r>
            <a:r>
              <a:rPr lang="en-US" dirty="0" smtClean="0"/>
              <a:t>.</a:t>
            </a:r>
          </a:p>
          <a:p>
            <a:r>
              <a:rPr lang="en-US" dirty="0" smtClean="0"/>
              <a:t> </a:t>
            </a:r>
            <a:r>
              <a:rPr lang="en-US" dirty="0"/>
              <a:t>On 14 November 1914 the Royal Australian Navy made a significant contribution when HMAS </a:t>
            </a:r>
            <a:r>
              <a:rPr lang="en-US" i="1" dirty="0"/>
              <a:t>Sydney</a:t>
            </a:r>
            <a:r>
              <a:rPr lang="en-US" dirty="0"/>
              <a:t> destroyed the German raider SMS </a:t>
            </a:r>
            <a:r>
              <a:rPr lang="en-US" i="1" dirty="0"/>
              <a:t>Emden</a:t>
            </a:r>
            <a:r>
              <a:rPr lang="en-US" dirty="0"/>
              <a:t>.</a:t>
            </a:r>
          </a:p>
          <a:p>
            <a:endParaRPr lang="en-US" dirty="0"/>
          </a:p>
        </p:txBody>
      </p:sp>
      <p:pic>
        <p:nvPicPr>
          <p:cNvPr id="4" name="Picture 3" descr="logo"/>
          <p:cNvPicPr/>
          <p:nvPr/>
        </p:nvPicPr>
        <p:blipFill>
          <a:blip r:embed="rId2">
            <a:lum bright="-40000"/>
          </a:blip>
          <a:srcRect/>
          <a:stretch>
            <a:fillRect/>
          </a:stretch>
        </p:blipFill>
        <p:spPr bwMode="auto">
          <a:xfrm>
            <a:off x="6629400" y="5791200"/>
            <a:ext cx="2514600" cy="1066800"/>
          </a:xfrm>
          <a:prstGeom prst="rect">
            <a:avLst/>
          </a:prstGeom>
          <a:solidFill>
            <a:schemeClr val="tx2">
              <a:lumMod val="50000"/>
            </a:schemeClr>
          </a:solid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29200"/>
            <a:ext cx="8382000" cy="1524000"/>
          </a:xfrm>
        </p:spPr>
        <p:txBody>
          <a:bodyPr>
            <a:normAutofit fontScale="85000" lnSpcReduction="20000"/>
          </a:bodyPr>
          <a:lstStyle/>
          <a:p>
            <a:r>
              <a:rPr lang="en-US" b="1" dirty="0" err="1"/>
              <a:t>Vladmir</a:t>
            </a:r>
            <a:r>
              <a:rPr lang="en-US" b="1" dirty="0"/>
              <a:t> Lenin:</a:t>
            </a:r>
            <a:r>
              <a:rPr lang="en-US" dirty="0"/>
              <a:t> After the Bolsheviks seized power during the Russian Revolution of 1917, Lenin negotiated the Treaty of Brest-Litovsk. The treaty ended Russia's involvement in World War I, but on humiliating terms: Russia lost territory and nearly one-quarter of its population to the Central Powers. </a:t>
            </a:r>
          </a:p>
          <a:p>
            <a:endParaRPr lang="en-US" dirty="0"/>
          </a:p>
        </p:txBody>
      </p:sp>
      <p:pic>
        <p:nvPicPr>
          <p:cNvPr id="4" name="Picture 3"/>
          <p:cNvPicPr/>
          <p:nvPr/>
        </p:nvPicPr>
        <p:blipFill>
          <a:blip r:embed="rId2"/>
          <a:srcRect/>
          <a:stretch>
            <a:fillRect/>
          </a:stretch>
        </p:blipFill>
        <p:spPr bwMode="auto">
          <a:xfrm>
            <a:off x="838200" y="533400"/>
            <a:ext cx="7467600" cy="4343400"/>
          </a:xfrm>
          <a:prstGeom prst="rect">
            <a:avLst/>
          </a:prstGeom>
          <a:noFill/>
          <a:ln w="9525">
            <a:noFill/>
            <a:miter lim="800000"/>
            <a:headEnd/>
            <a:tailEnd/>
          </a:ln>
        </p:spPr>
      </p:pic>
      <p:pic>
        <p:nvPicPr>
          <p:cNvPr id="5" name="Picture 4" descr="logo"/>
          <p:cNvPicPr/>
          <p:nvPr/>
        </p:nvPicPr>
        <p:blipFill>
          <a:blip r:embed="rId3">
            <a:lum bright="-40000"/>
          </a:blip>
          <a:srcRect/>
          <a:stretch>
            <a:fillRect/>
          </a:stretch>
        </p:blipFill>
        <p:spPr bwMode="auto">
          <a:xfrm>
            <a:off x="6629400" y="0"/>
            <a:ext cx="2514600" cy="1066800"/>
          </a:xfrm>
          <a:prstGeom prst="rect">
            <a:avLst/>
          </a:prstGeom>
          <a:solidFill>
            <a:schemeClr val="tx2">
              <a:lumMod val="50000"/>
            </a:schemeClr>
          </a:solid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800600"/>
            <a:ext cx="8382000" cy="1752600"/>
          </a:xfrm>
        </p:spPr>
        <p:txBody>
          <a:bodyPr>
            <a:normAutofit fontScale="85000" lnSpcReduction="10000"/>
          </a:bodyPr>
          <a:lstStyle/>
          <a:p>
            <a:r>
              <a:rPr lang="en-US" b="1" dirty="0"/>
              <a:t>Tsar Nicholas II:</a:t>
            </a:r>
            <a:r>
              <a:rPr lang="en-US" dirty="0"/>
              <a:t> When Austria-Hungary declared war on Serbia, Russia's alliance with its Balkan neighbor forced it to enter the war against the Central Powers. The tsar assumed control of the Russian army, with disastrous results. In 1917, he was forced to abdicate, and he and his family were executed in 1918. </a:t>
            </a:r>
          </a:p>
          <a:p>
            <a:endParaRPr lang="en-US" dirty="0"/>
          </a:p>
        </p:txBody>
      </p:sp>
      <p:pic>
        <p:nvPicPr>
          <p:cNvPr id="4" name="Picture 3"/>
          <p:cNvPicPr/>
          <p:nvPr/>
        </p:nvPicPr>
        <p:blipFill>
          <a:blip r:embed="rId2"/>
          <a:srcRect/>
          <a:stretch>
            <a:fillRect/>
          </a:stretch>
        </p:blipFill>
        <p:spPr bwMode="auto">
          <a:xfrm>
            <a:off x="914400" y="304800"/>
            <a:ext cx="7010400" cy="4191000"/>
          </a:xfrm>
          <a:prstGeom prst="rect">
            <a:avLst/>
          </a:prstGeom>
          <a:noFill/>
          <a:ln w="9525">
            <a:noFill/>
            <a:miter lim="800000"/>
            <a:headEnd/>
            <a:tailEnd/>
          </a:ln>
        </p:spPr>
      </p:pic>
      <p:pic>
        <p:nvPicPr>
          <p:cNvPr id="5" name="Picture 4" descr="logo"/>
          <p:cNvPicPr/>
          <p:nvPr/>
        </p:nvPicPr>
        <p:blipFill>
          <a:blip r:embed="rId3">
            <a:lum bright="-40000"/>
          </a:blip>
          <a:srcRect/>
          <a:stretch>
            <a:fillRect/>
          </a:stretch>
        </p:blipFill>
        <p:spPr bwMode="auto">
          <a:xfrm>
            <a:off x="6629400" y="0"/>
            <a:ext cx="2514600" cy="1066800"/>
          </a:xfrm>
          <a:prstGeom prst="rect">
            <a:avLst/>
          </a:prstGeom>
          <a:solidFill>
            <a:schemeClr val="tx2">
              <a:lumMod val="50000"/>
            </a:schemeClr>
          </a:solid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876800"/>
            <a:ext cx="8686800" cy="1981200"/>
          </a:xfrm>
        </p:spPr>
        <p:txBody>
          <a:bodyPr>
            <a:normAutofit fontScale="92500" lnSpcReduction="20000"/>
          </a:bodyPr>
          <a:lstStyle/>
          <a:p>
            <a:r>
              <a:rPr lang="en-US" b="1" dirty="0"/>
              <a:t>Georges Clemenceau :</a:t>
            </a:r>
            <a:r>
              <a:rPr lang="en-US" dirty="0"/>
              <a:t> As prime minister of France from 1917 to 1920, Clemenceau worked to restore French morale and concentrate Allied military forces under Ferdinand Foch. He led the French delegation to the peace talks ending World War I, during which he insisted on harsh reparation payments and German disarmament. </a:t>
            </a:r>
          </a:p>
        </p:txBody>
      </p:sp>
      <p:pic>
        <p:nvPicPr>
          <p:cNvPr id="4" name="Picture 3"/>
          <p:cNvPicPr/>
          <p:nvPr/>
        </p:nvPicPr>
        <p:blipFill>
          <a:blip r:embed="rId2"/>
          <a:srcRect/>
          <a:stretch>
            <a:fillRect/>
          </a:stretch>
        </p:blipFill>
        <p:spPr bwMode="auto">
          <a:xfrm>
            <a:off x="1676400" y="304800"/>
            <a:ext cx="5715000" cy="4191000"/>
          </a:xfrm>
          <a:prstGeom prst="rect">
            <a:avLst/>
          </a:prstGeom>
          <a:noFill/>
          <a:ln w="9525">
            <a:noFill/>
            <a:miter lim="800000"/>
            <a:headEnd/>
            <a:tailEnd/>
          </a:ln>
        </p:spPr>
      </p:pic>
      <p:pic>
        <p:nvPicPr>
          <p:cNvPr id="5" name="Picture 4" descr="logo"/>
          <p:cNvPicPr/>
          <p:nvPr/>
        </p:nvPicPr>
        <p:blipFill>
          <a:blip r:embed="rId3">
            <a:lum bright="-40000"/>
          </a:blip>
          <a:srcRect/>
          <a:stretch>
            <a:fillRect/>
          </a:stretch>
        </p:blipFill>
        <p:spPr bwMode="auto">
          <a:xfrm>
            <a:off x="6629400" y="0"/>
            <a:ext cx="2514600" cy="1066800"/>
          </a:xfrm>
          <a:prstGeom prst="rect">
            <a:avLst/>
          </a:prstGeom>
          <a:solidFill>
            <a:schemeClr val="tx2">
              <a:lumMod val="50000"/>
            </a:schemeClr>
          </a:solid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800600"/>
            <a:ext cx="8382000" cy="1752600"/>
          </a:xfrm>
        </p:spPr>
        <p:txBody>
          <a:bodyPr>
            <a:normAutofit fontScale="85000" lnSpcReduction="10000"/>
          </a:bodyPr>
          <a:lstStyle/>
          <a:p>
            <a:r>
              <a:rPr lang="en-US" b="1" dirty="0"/>
              <a:t>Ferdinand Foch:</a:t>
            </a:r>
            <a:r>
              <a:rPr lang="en-US" dirty="0"/>
              <a:t> Foch led French forces at the First Battle of the Marne, but was removed from command after the Battle of the Somme in 1916. In 1918, he was named Allied Supreme Commander, coordinating the war's final offensives. Foch was present at the armistice ending the war in November, 1918. </a:t>
            </a:r>
          </a:p>
        </p:txBody>
      </p:sp>
      <p:pic>
        <p:nvPicPr>
          <p:cNvPr id="4" name="Picture 3"/>
          <p:cNvPicPr/>
          <p:nvPr/>
        </p:nvPicPr>
        <p:blipFill>
          <a:blip r:embed="rId2"/>
          <a:srcRect/>
          <a:stretch>
            <a:fillRect/>
          </a:stretch>
        </p:blipFill>
        <p:spPr bwMode="auto">
          <a:xfrm>
            <a:off x="990600" y="0"/>
            <a:ext cx="6705600" cy="4648200"/>
          </a:xfrm>
          <a:prstGeom prst="rect">
            <a:avLst/>
          </a:prstGeom>
          <a:noFill/>
          <a:ln w="9525">
            <a:noFill/>
            <a:miter lim="800000"/>
            <a:headEnd/>
            <a:tailEnd/>
          </a:ln>
        </p:spPr>
      </p:pic>
      <p:pic>
        <p:nvPicPr>
          <p:cNvPr id="5" name="Picture 4" descr="logo"/>
          <p:cNvPicPr/>
          <p:nvPr/>
        </p:nvPicPr>
        <p:blipFill>
          <a:blip r:embed="rId3">
            <a:lum bright="-40000"/>
          </a:blip>
          <a:srcRect/>
          <a:stretch>
            <a:fillRect/>
          </a:stretch>
        </p:blipFill>
        <p:spPr bwMode="auto">
          <a:xfrm>
            <a:off x="6629400" y="0"/>
            <a:ext cx="2514600" cy="1066800"/>
          </a:xfrm>
          <a:prstGeom prst="rect">
            <a:avLst/>
          </a:prstGeom>
          <a:solidFill>
            <a:schemeClr val="tx2">
              <a:lumMod val="50000"/>
            </a:schemeClr>
          </a:solid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800600"/>
            <a:ext cx="9144000" cy="2057400"/>
          </a:xfrm>
        </p:spPr>
        <p:txBody>
          <a:bodyPr>
            <a:normAutofit lnSpcReduction="10000"/>
          </a:bodyPr>
          <a:lstStyle/>
          <a:p>
            <a:r>
              <a:rPr lang="en-US" b="1" dirty="0"/>
              <a:t>Marshall Philippe </a:t>
            </a:r>
            <a:r>
              <a:rPr lang="en-US" b="1" dirty="0" err="1"/>
              <a:t>Pétain</a:t>
            </a:r>
            <a:r>
              <a:rPr lang="en-US" b="1" dirty="0"/>
              <a:t>:</a:t>
            </a:r>
            <a:r>
              <a:rPr lang="en-US" dirty="0"/>
              <a:t> </a:t>
            </a:r>
            <a:r>
              <a:rPr lang="en-US" dirty="0" err="1"/>
              <a:t>Pétain</a:t>
            </a:r>
            <a:r>
              <a:rPr lang="en-US" dirty="0"/>
              <a:t> became a national hero in France after his success at the Battle of Verdun during World War I. However, during World War II, </a:t>
            </a:r>
            <a:r>
              <a:rPr lang="en-US" dirty="0" err="1"/>
              <a:t>Pétain</a:t>
            </a:r>
            <a:r>
              <a:rPr lang="en-US" dirty="0"/>
              <a:t> headed the Vichy regime, a pro-German puppet government, and as a result has a mixed and deeply controversial legacy.</a:t>
            </a:r>
          </a:p>
          <a:p>
            <a:endParaRPr lang="en-US" dirty="0"/>
          </a:p>
        </p:txBody>
      </p:sp>
      <p:pic>
        <p:nvPicPr>
          <p:cNvPr id="4" name="Picture 3"/>
          <p:cNvPicPr/>
          <p:nvPr/>
        </p:nvPicPr>
        <p:blipFill>
          <a:blip r:embed="rId2"/>
          <a:srcRect/>
          <a:stretch>
            <a:fillRect/>
          </a:stretch>
        </p:blipFill>
        <p:spPr bwMode="auto">
          <a:xfrm>
            <a:off x="1600200" y="609600"/>
            <a:ext cx="6629400" cy="3886200"/>
          </a:xfrm>
          <a:prstGeom prst="rect">
            <a:avLst/>
          </a:prstGeom>
          <a:noFill/>
          <a:ln w="9525">
            <a:noFill/>
            <a:miter lim="800000"/>
            <a:headEnd/>
            <a:tailEnd/>
          </a:ln>
        </p:spPr>
      </p:pic>
      <p:pic>
        <p:nvPicPr>
          <p:cNvPr id="5" name="Picture 4" descr="logo"/>
          <p:cNvPicPr/>
          <p:nvPr/>
        </p:nvPicPr>
        <p:blipFill>
          <a:blip r:embed="rId3">
            <a:lum bright="-40000"/>
          </a:blip>
          <a:srcRect/>
          <a:stretch>
            <a:fillRect/>
          </a:stretch>
        </p:blipFill>
        <p:spPr bwMode="auto">
          <a:xfrm>
            <a:off x="6629400" y="0"/>
            <a:ext cx="2514600" cy="1066800"/>
          </a:xfrm>
          <a:prstGeom prst="rect">
            <a:avLst/>
          </a:prstGeom>
          <a:solidFill>
            <a:schemeClr val="tx2">
              <a:lumMod val="50000"/>
            </a:schemeClr>
          </a:solid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876800"/>
            <a:ext cx="8686800" cy="1676400"/>
          </a:xfrm>
        </p:spPr>
        <p:txBody>
          <a:bodyPr>
            <a:normAutofit fontScale="92500" lnSpcReduction="20000"/>
          </a:bodyPr>
          <a:lstStyle/>
          <a:p>
            <a:r>
              <a:rPr lang="en-US" b="1" dirty="0"/>
              <a:t>Winston Churchill, 1918:</a:t>
            </a:r>
            <a:r>
              <a:rPr lang="en-US" dirty="0"/>
              <a:t> In 1911, Churchill became First Lord of the Admiralty. In this position, he worked to strengthen the British navy. He was pushed out of office after the disastrous 1915 Gallipoli campaign, in modern-day Turkey, which resulted in more than 250,000 Allied casualties. </a:t>
            </a:r>
          </a:p>
        </p:txBody>
      </p:sp>
      <p:pic>
        <p:nvPicPr>
          <p:cNvPr id="4" name="Picture 3"/>
          <p:cNvPicPr/>
          <p:nvPr/>
        </p:nvPicPr>
        <p:blipFill>
          <a:blip r:embed="rId2"/>
          <a:srcRect/>
          <a:stretch>
            <a:fillRect/>
          </a:stretch>
        </p:blipFill>
        <p:spPr bwMode="auto">
          <a:xfrm>
            <a:off x="1219200" y="533400"/>
            <a:ext cx="6324600" cy="4038600"/>
          </a:xfrm>
          <a:prstGeom prst="rect">
            <a:avLst/>
          </a:prstGeom>
          <a:noFill/>
          <a:ln w="9525">
            <a:noFill/>
            <a:miter lim="800000"/>
            <a:headEnd/>
            <a:tailEnd/>
          </a:ln>
        </p:spPr>
      </p:pic>
      <p:pic>
        <p:nvPicPr>
          <p:cNvPr id="5" name="Picture 4" descr="logo"/>
          <p:cNvPicPr/>
          <p:nvPr/>
        </p:nvPicPr>
        <p:blipFill>
          <a:blip r:embed="rId3">
            <a:lum bright="-40000"/>
          </a:blip>
          <a:srcRect/>
          <a:stretch>
            <a:fillRect/>
          </a:stretch>
        </p:blipFill>
        <p:spPr bwMode="auto">
          <a:xfrm>
            <a:off x="6629400" y="0"/>
            <a:ext cx="2514600" cy="1066800"/>
          </a:xfrm>
          <a:prstGeom prst="rect">
            <a:avLst/>
          </a:prstGeom>
          <a:solidFill>
            <a:schemeClr val="tx2">
              <a:lumMod val="50000"/>
            </a:schemeClr>
          </a:solid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48200" y="3962400"/>
            <a:ext cx="4038600" cy="2133600"/>
          </a:xfrm>
        </p:spPr>
        <p:txBody>
          <a:bodyPr>
            <a:normAutofit fontScale="85000" lnSpcReduction="20000"/>
          </a:bodyPr>
          <a:lstStyle/>
          <a:p>
            <a:r>
              <a:rPr lang="en-US" dirty="0" smtClean="0"/>
              <a:t>Prepared By:</a:t>
            </a:r>
          </a:p>
          <a:p>
            <a:r>
              <a:rPr lang="en-US" dirty="0" err="1" smtClean="0"/>
              <a:t>Lavanya</a:t>
            </a:r>
            <a:r>
              <a:rPr lang="en-US" dirty="0" smtClean="0"/>
              <a:t> </a:t>
            </a:r>
            <a:r>
              <a:rPr lang="en-US" dirty="0" err="1" smtClean="0"/>
              <a:t>Thammaiah.T</a:t>
            </a:r>
            <a:r>
              <a:rPr lang="en-US" dirty="0" smtClean="0"/>
              <a:t>. ,</a:t>
            </a:r>
          </a:p>
          <a:p>
            <a:r>
              <a:rPr lang="en-US" dirty="0" smtClean="0"/>
              <a:t>Smart Class co-</a:t>
            </a:r>
            <a:r>
              <a:rPr lang="en-US" dirty="0" err="1" smtClean="0"/>
              <a:t>ordinator</a:t>
            </a:r>
            <a:r>
              <a:rPr lang="en-US" dirty="0" smtClean="0"/>
              <a:t>,</a:t>
            </a:r>
          </a:p>
          <a:p>
            <a:r>
              <a:rPr lang="en-US" dirty="0" smtClean="0"/>
              <a:t>General </a:t>
            </a:r>
            <a:r>
              <a:rPr lang="en-US" dirty="0" err="1" smtClean="0"/>
              <a:t>Thimayya</a:t>
            </a:r>
            <a:r>
              <a:rPr lang="en-US" dirty="0" smtClean="0"/>
              <a:t> Public School,</a:t>
            </a:r>
          </a:p>
          <a:p>
            <a:r>
              <a:rPr lang="en-US" dirty="0" err="1" smtClean="0"/>
              <a:t>Madikeri</a:t>
            </a:r>
            <a:r>
              <a:rPr lang="en-US" dirty="0" smtClean="0"/>
              <a:t>.</a:t>
            </a:r>
            <a:endParaRPr lang="en-US" dirty="0"/>
          </a:p>
        </p:txBody>
      </p:sp>
      <p:sp>
        <p:nvSpPr>
          <p:cNvPr id="3" name="Title 2"/>
          <p:cNvSpPr>
            <a:spLocks noGrp="1"/>
          </p:cNvSpPr>
          <p:nvPr>
            <p:ph type="title"/>
          </p:nvPr>
        </p:nvSpPr>
        <p:spPr>
          <a:xfrm>
            <a:off x="457200" y="152400"/>
            <a:ext cx="8229600" cy="1981200"/>
          </a:xfrm>
        </p:spPr>
        <p:txBody>
          <a:bodyPr>
            <a:normAutofit/>
          </a:bodyPr>
          <a:lstStyle/>
          <a:p>
            <a:r>
              <a:rPr sz="8800" smtClean="0"/>
              <a:t>Thank You</a:t>
            </a:r>
            <a:endParaRPr lang="en-US" sz="8800" dirty="0"/>
          </a:p>
        </p:txBody>
      </p:sp>
      <p:pic>
        <p:nvPicPr>
          <p:cNvPr id="4" name="Picture 3" descr="logo"/>
          <p:cNvPicPr/>
          <p:nvPr/>
        </p:nvPicPr>
        <p:blipFill>
          <a:blip r:embed="rId2">
            <a:lum bright="-40000"/>
          </a:blip>
          <a:srcRect/>
          <a:stretch>
            <a:fillRect/>
          </a:stretch>
        </p:blipFill>
        <p:spPr bwMode="auto">
          <a:xfrm>
            <a:off x="6629400" y="0"/>
            <a:ext cx="2514600" cy="1066800"/>
          </a:xfrm>
          <a:prstGeom prst="rect">
            <a:avLst/>
          </a:prstGeom>
          <a:solidFill>
            <a:schemeClr val="tx2">
              <a:lumMod val="50000"/>
            </a:schemeClr>
          </a:solid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8686800" cy="6705600"/>
          </a:xfrm>
        </p:spPr>
        <p:txBody>
          <a:bodyPr/>
          <a:lstStyle/>
          <a:p>
            <a:endParaRPr lang="en-US" dirty="0" smtClean="0"/>
          </a:p>
          <a:p>
            <a:endParaRPr lang="en-US" dirty="0" smtClean="0"/>
          </a:p>
          <a:p>
            <a:endParaRPr lang="en-US" dirty="0" smtClean="0"/>
          </a:p>
          <a:p>
            <a:endParaRPr lang="en-US" dirty="0" smtClean="0"/>
          </a:p>
          <a:p>
            <a:r>
              <a:rPr lang="en-US" dirty="0" smtClean="0"/>
              <a:t>On </a:t>
            </a:r>
            <a:r>
              <a:rPr lang="en-US" dirty="0"/>
              <a:t>25 April 1915 members of the Australian Imperial Force (AIF) landed at Gallipoli together with troops from New Zealand, Britain, and France. </a:t>
            </a:r>
            <a:endParaRPr lang="en-US" dirty="0" smtClean="0"/>
          </a:p>
          <a:p>
            <a:r>
              <a:rPr lang="en-US" dirty="0" smtClean="0"/>
              <a:t>This </a:t>
            </a:r>
            <a:r>
              <a:rPr lang="en-US" dirty="0"/>
              <a:t>began a campaign that ended with the evacuation of troops on 19 and 20 December 1915. </a:t>
            </a:r>
            <a:endParaRPr lang="en-US" dirty="0" smtClean="0"/>
          </a:p>
          <a:p>
            <a:r>
              <a:rPr lang="en-US" dirty="0" smtClean="0"/>
              <a:t>Following </a:t>
            </a:r>
            <a:r>
              <a:rPr lang="en-US" dirty="0"/>
              <a:t>Gallipoli, Australian forces fought campaigns on the Western Front and in the Middle East.</a:t>
            </a:r>
          </a:p>
          <a:p>
            <a:endParaRPr lang="en-US" dirty="0"/>
          </a:p>
        </p:txBody>
      </p:sp>
      <p:pic>
        <p:nvPicPr>
          <p:cNvPr id="4" name="Picture 3" descr="logo"/>
          <p:cNvPicPr/>
          <p:nvPr/>
        </p:nvPicPr>
        <p:blipFill>
          <a:blip r:embed="rId2">
            <a:lum bright="-40000"/>
          </a:blip>
          <a:srcRect/>
          <a:stretch>
            <a:fillRect/>
          </a:stretch>
        </p:blipFill>
        <p:spPr bwMode="auto">
          <a:xfrm>
            <a:off x="6629400" y="5791200"/>
            <a:ext cx="2514600" cy="1066800"/>
          </a:xfrm>
          <a:prstGeom prst="rect">
            <a:avLst/>
          </a:prstGeom>
          <a:solidFill>
            <a:schemeClr val="tx2">
              <a:lumMod val="50000"/>
            </a:schemeClr>
          </a:solid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endParaRPr lang="en-US" dirty="0" smtClean="0"/>
          </a:p>
          <a:p>
            <a:endParaRPr lang="en-US" dirty="0" smtClean="0"/>
          </a:p>
          <a:p>
            <a:r>
              <a:rPr lang="en-US" dirty="0" smtClean="0"/>
              <a:t>Throughout </a:t>
            </a:r>
            <a:r>
              <a:rPr lang="en-US" dirty="0"/>
              <a:t>1916 and 1917 losses on the Western Front were heavy and gains were small. </a:t>
            </a:r>
            <a:endParaRPr lang="en-US" dirty="0" smtClean="0"/>
          </a:p>
          <a:p>
            <a:endParaRPr lang="en-US" dirty="0" smtClean="0"/>
          </a:p>
          <a:p>
            <a:r>
              <a:rPr lang="en-US" dirty="0" smtClean="0"/>
              <a:t>In </a:t>
            </a:r>
            <a:r>
              <a:rPr lang="en-US" dirty="0"/>
              <a:t>1918 the Australians reached the peak of their fighting performance in the battle of Hamel on 4 July</a:t>
            </a:r>
            <a:r>
              <a:rPr lang="en-US" dirty="0" smtClean="0"/>
              <a:t>.</a:t>
            </a:r>
          </a:p>
          <a:p>
            <a:r>
              <a:rPr lang="en-US" dirty="0" smtClean="0"/>
              <a:t> </a:t>
            </a:r>
          </a:p>
          <a:p>
            <a:r>
              <a:rPr lang="en-US" dirty="0" smtClean="0"/>
              <a:t>From </a:t>
            </a:r>
            <a:r>
              <a:rPr lang="en-US" dirty="0"/>
              <a:t>8 August they then took part in a series of decisive advances until Germany surrendered on 11 November.</a:t>
            </a:r>
          </a:p>
          <a:p>
            <a:endParaRPr lang="en-US" dirty="0"/>
          </a:p>
        </p:txBody>
      </p:sp>
      <p:pic>
        <p:nvPicPr>
          <p:cNvPr id="4" name="Picture 3" descr="logo"/>
          <p:cNvPicPr/>
          <p:nvPr/>
        </p:nvPicPr>
        <p:blipFill>
          <a:blip r:embed="rId2">
            <a:lum bright="-40000"/>
          </a:blip>
          <a:srcRect/>
          <a:stretch>
            <a:fillRect/>
          </a:stretch>
        </p:blipFill>
        <p:spPr bwMode="auto">
          <a:xfrm>
            <a:off x="6629400" y="5791200"/>
            <a:ext cx="2514600" cy="1066800"/>
          </a:xfrm>
          <a:prstGeom prst="rect">
            <a:avLst/>
          </a:prstGeom>
          <a:solidFill>
            <a:schemeClr val="tx2">
              <a:lumMod val="50000"/>
            </a:schemeClr>
          </a:solid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endParaRPr lang="en-US" dirty="0" smtClean="0"/>
          </a:p>
          <a:p>
            <a:endParaRPr lang="en-US" dirty="0" smtClean="0"/>
          </a:p>
          <a:p>
            <a:endParaRPr lang="en-US" dirty="0" smtClean="0"/>
          </a:p>
          <a:p>
            <a:r>
              <a:rPr lang="en-US" dirty="0" smtClean="0"/>
              <a:t>The </a:t>
            </a:r>
            <a:r>
              <a:rPr lang="en-US" dirty="0"/>
              <a:t>Middle East campaign began in 1916 with Australian troops participating in the </a:t>
            </a:r>
            <a:r>
              <a:rPr lang="en-US" dirty="0" err="1"/>
              <a:t>defence</a:t>
            </a:r>
            <a:r>
              <a:rPr lang="en-US" dirty="0"/>
              <a:t> of the Suez Canal and the allied </a:t>
            </a:r>
            <a:r>
              <a:rPr lang="en-US" dirty="0" err="1"/>
              <a:t>reconquest</a:t>
            </a:r>
            <a:r>
              <a:rPr lang="en-US" dirty="0"/>
              <a:t> of the Sinai peninsula</a:t>
            </a:r>
            <a:r>
              <a:rPr lang="en-US" dirty="0" smtClean="0"/>
              <a:t>.</a:t>
            </a:r>
          </a:p>
          <a:p>
            <a:r>
              <a:rPr lang="en-US" dirty="0" smtClean="0"/>
              <a:t> </a:t>
            </a:r>
            <a:r>
              <a:rPr lang="en-US" dirty="0"/>
              <a:t>In the following year Australian and other allied troops advanced into Palestine and captured Gaza and Jerusalem</a:t>
            </a:r>
            <a:r>
              <a:rPr lang="en-US" dirty="0" smtClean="0"/>
              <a:t>;</a:t>
            </a:r>
          </a:p>
          <a:p>
            <a:r>
              <a:rPr lang="en-US" dirty="0" smtClean="0"/>
              <a:t> </a:t>
            </a:r>
            <a:r>
              <a:rPr lang="en-US" dirty="0"/>
              <a:t>by 1918 they had occupied Lebanon and Syria. On 30 October 1918 Turkey sued for peace.</a:t>
            </a:r>
          </a:p>
          <a:p>
            <a:endParaRPr lang="en-US" dirty="0"/>
          </a:p>
        </p:txBody>
      </p:sp>
      <p:pic>
        <p:nvPicPr>
          <p:cNvPr id="4" name="Picture 3" descr="logo"/>
          <p:cNvPicPr/>
          <p:nvPr/>
        </p:nvPicPr>
        <p:blipFill>
          <a:blip r:embed="rId2">
            <a:lum bright="-40000"/>
          </a:blip>
          <a:srcRect/>
          <a:stretch>
            <a:fillRect/>
          </a:stretch>
        </p:blipFill>
        <p:spPr bwMode="auto">
          <a:xfrm>
            <a:off x="6629400" y="5791200"/>
            <a:ext cx="2514600" cy="1066800"/>
          </a:xfrm>
          <a:prstGeom prst="rect">
            <a:avLst/>
          </a:prstGeom>
          <a:solidFill>
            <a:schemeClr val="tx2">
              <a:lumMod val="50000"/>
            </a:schemeClr>
          </a:solid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endParaRPr lang="en-US" dirty="0" smtClean="0"/>
          </a:p>
          <a:p>
            <a:r>
              <a:rPr lang="en-US" dirty="0" smtClean="0"/>
              <a:t>For </a:t>
            </a:r>
            <a:r>
              <a:rPr lang="en-US" dirty="0"/>
              <a:t>Australia, as for many nations, the First World War remains the most costly conflict in terms of deaths and casualties</a:t>
            </a:r>
            <a:r>
              <a:rPr lang="en-US" dirty="0" smtClean="0"/>
              <a:t>.</a:t>
            </a:r>
          </a:p>
          <a:p>
            <a:endParaRPr lang="en-US" dirty="0"/>
          </a:p>
          <a:p>
            <a:endParaRPr lang="en-US" dirty="0" smtClean="0"/>
          </a:p>
          <a:p>
            <a:r>
              <a:rPr lang="en-US" dirty="0" smtClean="0"/>
              <a:t> </a:t>
            </a:r>
            <a:r>
              <a:rPr lang="en-US" dirty="0"/>
              <a:t>From a population of fewer than five million, 416,809 men enlisted, of which over 60,000 were killed and 156,000 wounded, gassed, or taken prisoner.</a:t>
            </a:r>
          </a:p>
          <a:p>
            <a:endParaRPr lang="en-US" dirty="0"/>
          </a:p>
        </p:txBody>
      </p:sp>
      <p:pic>
        <p:nvPicPr>
          <p:cNvPr id="4" name="Picture 3" descr="logo"/>
          <p:cNvPicPr/>
          <p:nvPr/>
        </p:nvPicPr>
        <p:blipFill>
          <a:blip r:embed="rId2">
            <a:lum bright="-40000"/>
          </a:blip>
          <a:srcRect/>
          <a:stretch>
            <a:fillRect/>
          </a:stretch>
        </p:blipFill>
        <p:spPr bwMode="auto">
          <a:xfrm>
            <a:off x="6629400" y="5791200"/>
            <a:ext cx="2514600" cy="1066800"/>
          </a:xfrm>
          <a:prstGeom prst="rect">
            <a:avLst/>
          </a:prstGeom>
          <a:solidFill>
            <a:schemeClr val="tx2">
              <a:lumMod val="50000"/>
            </a:schemeClr>
          </a:solid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rmAutofit/>
          </a:bodyPr>
          <a:lstStyle/>
          <a:p>
            <a:endParaRPr lang="en-US" dirty="0" smtClean="0"/>
          </a:p>
          <a:p>
            <a:endParaRPr lang="en-US" dirty="0" smtClean="0"/>
          </a:p>
          <a:p>
            <a:r>
              <a:rPr lang="en-US" dirty="0" smtClean="0"/>
              <a:t>The </a:t>
            </a:r>
            <a:r>
              <a:rPr lang="en-US" dirty="0"/>
              <a:t>outbreak of war was greeted in Australia, as in many other places, with great public enthusiasm. </a:t>
            </a:r>
            <a:endParaRPr lang="en-US" dirty="0" smtClean="0"/>
          </a:p>
          <a:p>
            <a:r>
              <a:rPr lang="en-US" dirty="0" smtClean="0"/>
              <a:t>In </a:t>
            </a:r>
            <a:r>
              <a:rPr lang="en-US" dirty="0"/>
              <a:t>response to the overwhelming number of volunteers, the authorities set exacting physical standards for recruits. </a:t>
            </a:r>
            <a:endParaRPr lang="en-US" dirty="0" smtClean="0"/>
          </a:p>
          <a:p>
            <a:r>
              <a:rPr lang="en-US" dirty="0" smtClean="0"/>
              <a:t>Yet</a:t>
            </a:r>
            <a:r>
              <a:rPr lang="en-US" dirty="0"/>
              <a:t>, most of the men accepted into the army in August 1914 were sent first to Egypt, not Europe, to meet the threat which a new belligerent, the Ottoman Empire (Turkey), posed to British interests in the Middle East and the Suez Canal.</a:t>
            </a:r>
          </a:p>
          <a:p>
            <a:endParaRPr lang="en-US" dirty="0"/>
          </a:p>
        </p:txBody>
      </p:sp>
      <p:pic>
        <p:nvPicPr>
          <p:cNvPr id="4" name="Picture 3" descr="logo"/>
          <p:cNvPicPr/>
          <p:nvPr/>
        </p:nvPicPr>
        <p:blipFill>
          <a:blip r:embed="rId2">
            <a:lum bright="-40000"/>
          </a:blip>
          <a:srcRect/>
          <a:stretch>
            <a:fillRect/>
          </a:stretch>
        </p:blipFill>
        <p:spPr bwMode="auto">
          <a:xfrm>
            <a:off x="6629400" y="5791200"/>
            <a:ext cx="2514600" cy="1066800"/>
          </a:xfrm>
          <a:prstGeom prst="rect">
            <a:avLst/>
          </a:prstGeom>
          <a:solidFill>
            <a:schemeClr val="tx2">
              <a:lumMod val="50000"/>
            </a:schemeClr>
          </a:solidFill>
          <a:ln w="9525">
            <a:noFill/>
            <a:miter lim="800000"/>
            <a:headEnd/>
            <a:tailEnd/>
          </a:ln>
        </p:spPr>
      </p:pic>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133</TotalTime>
  <Words>2269</Words>
  <Application>Microsoft Office PowerPoint</Application>
  <PresentationFormat>On-screen Show (4:3)</PresentationFormat>
  <Paragraphs>152</Paragraphs>
  <Slides>46</Slides>
  <Notes>1</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Paper</vt:lpstr>
      <vt:lpstr>First World War</vt:lpstr>
      <vt:lpstr>     First World War 1914–18 </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Heroes of first world war</vt:lpstr>
      <vt:lpstr>Slide 35</vt:lpstr>
      <vt:lpstr>Slide 36</vt:lpstr>
      <vt:lpstr>Slide 37</vt:lpstr>
      <vt:lpstr>Slide 38</vt:lpstr>
      <vt:lpstr>Slide 39</vt:lpstr>
      <vt:lpstr>Slide 40</vt:lpstr>
      <vt:lpstr>Slide 41</vt:lpstr>
      <vt:lpstr>Slide 42</vt:lpstr>
      <vt:lpstr>Slide 43</vt:lpstr>
      <vt:lpstr>Slide 44</vt:lpstr>
      <vt:lpstr>Slide 45</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ETEC-6C</dc:creator>
  <cp:lastModifiedBy>ETEC-6C</cp:lastModifiedBy>
  <cp:revision>48</cp:revision>
  <dcterms:created xsi:type="dcterms:W3CDTF">2013-06-21T04:28:33Z</dcterms:created>
  <dcterms:modified xsi:type="dcterms:W3CDTF">2013-08-05T10:22:15Z</dcterms:modified>
</cp:coreProperties>
</file>