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1"/>
  </p:notesMasterIdLst>
  <p:sldIdLst>
    <p:sldId id="316" r:id="rId2"/>
    <p:sldId id="320" r:id="rId3"/>
    <p:sldId id="321" r:id="rId4"/>
    <p:sldId id="322" r:id="rId5"/>
    <p:sldId id="323" r:id="rId6"/>
    <p:sldId id="258" r:id="rId7"/>
    <p:sldId id="345" r:id="rId8"/>
    <p:sldId id="324" r:id="rId9"/>
    <p:sldId id="325" r:id="rId10"/>
    <p:sldId id="326" r:id="rId11"/>
    <p:sldId id="327" r:id="rId12"/>
    <p:sldId id="290" r:id="rId13"/>
    <p:sldId id="328" r:id="rId14"/>
    <p:sldId id="292" r:id="rId15"/>
    <p:sldId id="329" r:id="rId16"/>
    <p:sldId id="293" r:id="rId17"/>
    <p:sldId id="330" r:id="rId18"/>
    <p:sldId id="308" r:id="rId19"/>
    <p:sldId id="310" r:id="rId20"/>
    <p:sldId id="331" r:id="rId21"/>
    <p:sldId id="297" r:id="rId22"/>
    <p:sldId id="332" r:id="rId23"/>
    <p:sldId id="333" r:id="rId24"/>
    <p:sldId id="307" r:id="rId25"/>
    <p:sldId id="334" r:id="rId26"/>
    <p:sldId id="299" r:id="rId27"/>
    <p:sldId id="335" r:id="rId28"/>
    <p:sldId id="309" r:id="rId29"/>
    <p:sldId id="336" r:id="rId30"/>
    <p:sldId id="301" r:id="rId31"/>
    <p:sldId id="311" r:id="rId32"/>
    <p:sldId id="288" r:id="rId33"/>
    <p:sldId id="281" r:id="rId34"/>
    <p:sldId id="282" r:id="rId35"/>
    <p:sldId id="283" r:id="rId36"/>
    <p:sldId id="284" r:id="rId37"/>
    <p:sldId id="337" r:id="rId38"/>
    <p:sldId id="338" r:id="rId39"/>
    <p:sldId id="339" r:id="rId40"/>
    <p:sldId id="340" r:id="rId41"/>
    <p:sldId id="341" r:id="rId42"/>
    <p:sldId id="343" r:id="rId43"/>
    <p:sldId id="344" r:id="rId44"/>
    <p:sldId id="342" r:id="rId45"/>
    <p:sldId id="269" r:id="rId46"/>
    <p:sldId id="318" r:id="rId47"/>
    <p:sldId id="273" r:id="rId48"/>
    <p:sldId id="274" r:id="rId49"/>
    <p:sldId id="27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24" autoAdjust="0"/>
  </p:normalViewPr>
  <p:slideViewPr>
    <p:cSldViewPr>
      <p:cViewPr varScale="1">
        <p:scale>
          <a:sx n="110" d="100"/>
          <a:sy n="110" d="100"/>
        </p:scale>
        <p:origin x="162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58AD5-5EB1-42F2-BC3D-B729C1529841}" type="datetimeFigureOut">
              <a:rPr lang="en-US" smtClean="0"/>
              <a:pPr/>
              <a:t>11/18/2014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C201D-DBC5-4498-BB99-E2647AFFA376}" type="slidenum">
              <a:rPr lang="en-US" smtClean="0"/>
              <a:pPr/>
              <a:t>‹#›</a:t>
            </a:fld>
            <a:endParaRPr lang="en-US"/>
          </a:p>
        </p:txBody>
      </p:sp>
    </p:spTree>
    <p:extLst>
      <p:ext uri="{BB962C8B-B14F-4D97-AF65-F5344CB8AC3E}">
        <p14:creationId xmlns:p14="http://schemas.microsoft.com/office/powerpoint/2010/main" val="173400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C201D-DBC5-4498-BB99-E2647AFFA376}" type="slidenum">
              <a:rPr lang="en-US" smtClean="0"/>
              <a:pPr/>
              <a:t>1</a:t>
            </a:fld>
            <a:endParaRPr lang="en-US" dirty="0"/>
          </a:p>
        </p:txBody>
      </p:sp>
    </p:spTree>
    <p:extLst>
      <p:ext uri="{BB962C8B-B14F-4D97-AF65-F5344CB8AC3E}">
        <p14:creationId xmlns:p14="http://schemas.microsoft.com/office/powerpoint/2010/main" val="398139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C201D-DBC5-4498-BB99-E2647AFFA376}" type="slidenum">
              <a:rPr lang="en-US" smtClean="0"/>
              <a:pPr/>
              <a:t>47</a:t>
            </a:fld>
            <a:endParaRPr lang="en-US"/>
          </a:p>
        </p:txBody>
      </p:sp>
    </p:spTree>
    <p:extLst>
      <p:ext uri="{BB962C8B-B14F-4D97-AF65-F5344CB8AC3E}">
        <p14:creationId xmlns:p14="http://schemas.microsoft.com/office/powerpoint/2010/main" val="219660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C201D-DBC5-4498-BB99-E2647AFFA376}" type="slidenum">
              <a:rPr lang="en-US" smtClean="0"/>
              <a:pPr/>
              <a:t>48</a:t>
            </a:fld>
            <a:endParaRPr lang="en-US"/>
          </a:p>
        </p:txBody>
      </p:sp>
    </p:spTree>
    <p:extLst>
      <p:ext uri="{BB962C8B-B14F-4D97-AF65-F5344CB8AC3E}">
        <p14:creationId xmlns:p14="http://schemas.microsoft.com/office/powerpoint/2010/main" val="189867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C201D-DBC5-4498-BB99-E2647AFFA376}" type="slidenum">
              <a:rPr lang="en-US" smtClean="0"/>
              <a:pPr/>
              <a:t>49</a:t>
            </a:fld>
            <a:endParaRPr lang="en-US"/>
          </a:p>
        </p:txBody>
      </p:sp>
    </p:spTree>
    <p:extLst>
      <p:ext uri="{BB962C8B-B14F-4D97-AF65-F5344CB8AC3E}">
        <p14:creationId xmlns:p14="http://schemas.microsoft.com/office/powerpoint/2010/main" val="315379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C201D-DBC5-4498-BB99-E2647AFFA376}" type="slidenum">
              <a:rPr lang="en-US" smtClean="0"/>
              <a:pPr/>
              <a:t>6</a:t>
            </a:fld>
            <a:endParaRPr lang="en-US" dirty="0"/>
          </a:p>
        </p:txBody>
      </p:sp>
    </p:spTree>
    <p:extLst>
      <p:ext uri="{BB962C8B-B14F-4D97-AF65-F5344CB8AC3E}">
        <p14:creationId xmlns:p14="http://schemas.microsoft.com/office/powerpoint/2010/main" val="215407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C201D-DBC5-4498-BB99-E2647AFFA376}" type="slidenum">
              <a:rPr lang="en-US" smtClean="0"/>
              <a:pPr/>
              <a:t>12</a:t>
            </a:fld>
            <a:endParaRPr lang="en-US"/>
          </a:p>
        </p:txBody>
      </p:sp>
    </p:spTree>
    <p:extLst>
      <p:ext uri="{BB962C8B-B14F-4D97-AF65-F5344CB8AC3E}">
        <p14:creationId xmlns:p14="http://schemas.microsoft.com/office/powerpoint/2010/main" val="160201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C201D-DBC5-4498-BB99-E2647AFFA376}" type="slidenum">
              <a:rPr lang="en-US" smtClean="0"/>
              <a:pPr/>
              <a:t>32</a:t>
            </a:fld>
            <a:endParaRPr lang="en-US"/>
          </a:p>
        </p:txBody>
      </p:sp>
    </p:spTree>
    <p:extLst>
      <p:ext uri="{BB962C8B-B14F-4D97-AF65-F5344CB8AC3E}">
        <p14:creationId xmlns:p14="http://schemas.microsoft.com/office/powerpoint/2010/main" val="249385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C201D-DBC5-4498-BB99-E2647AFFA376}" type="slidenum">
              <a:rPr lang="en-US" smtClean="0"/>
              <a:pPr/>
              <a:t>33</a:t>
            </a:fld>
            <a:endParaRPr lang="en-US"/>
          </a:p>
        </p:txBody>
      </p:sp>
    </p:spTree>
    <p:extLst>
      <p:ext uri="{BB962C8B-B14F-4D97-AF65-F5344CB8AC3E}">
        <p14:creationId xmlns:p14="http://schemas.microsoft.com/office/powerpoint/2010/main" val="26692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C201D-DBC5-4498-BB99-E2647AFFA376}" type="slidenum">
              <a:rPr lang="en-US" smtClean="0"/>
              <a:pPr/>
              <a:t>34</a:t>
            </a:fld>
            <a:endParaRPr lang="en-US"/>
          </a:p>
        </p:txBody>
      </p:sp>
    </p:spTree>
    <p:extLst>
      <p:ext uri="{BB962C8B-B14F-4D97-AF65-F5344CB8AC3E}">
        <p14:creationId xmlns:p14="http://schemas.microsoft.com/office/powerpoint/2010/main" val="369368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C201D-DBC5-4498-BB99-E2647AFFA376}" type="slidenum">
              <a:rPr lang="en-US" smtClean="0"/>
              <a:pPr/>
              <a:t>35</a:t>
            </a:fld>
            <a:endParaRPr lang="en-US"/>
          </a:p>
        </p:txBody>
      </p:sp>
    </p:spTree>
    <p:extLst>
      <p:ext uri="{BB962C8B-B14F-4D97-AF65-F5344CB8AC3E}">
        <p14:creationId xmlns:p14="http://schemas.microsoft.com/office/powerpoint/2010/main" val="117672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C201D-DBC5-4498-BB99-E2647AFFA376}" type="slidenum">
              <a:rPr lang="en-US" smtClean="0"/>
              <a:pPr/>
              <a:t>36</a:t>
            </a:fld>
            <a:endParaRPr lang="en-US"/>
          </a:p>
        </p:txBody>
      </p:sp>
    </p:spTree>
    <p:extLst>
      <p:ext uri="{BB962C8B-B14F-4D97-AF65-F5344CB8AC3E}">
        <p14:creationId xmlns:p14="http://schemas.microsoft.com/office/powerpoint/2010/main" val="187630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C201D-DBC5-4498-BB99-E2647AFFA376}" type="slidenum">
              <a:rPr lang="en-US" smtClean="0"/>
              <a:pPr/>
              <a:t>45</a:t>
            </a:fld>
            <a:endParaRPr lang="en-US"/>
          </a:p>
        </p:txBody>
      </p:sp>
    </p:spTree>
    <p:extLst>
      <p:ext uri="{BB962C8B-B14F-4D97-AF65-F5344CB8AC3E}">
        <p14:creationId xmlns:p14="http://schemas.microsoft.com/office/powerpoint/2010/main" val="380932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CEACD2E-3FC7-4BE0-9C24-0A42E34025BA}" type="datetimeFigureOut">
              <a:rPr lang="en-US" smtClean="0"/>
              <a:pPr/>
              <a:t>11/18/2014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1742F63-4486-4CDE-B175-B1A249E7882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push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EACD2E-3FC7-4BE0-9C24-0A42E34025BA}" type="datetimeFigureOut">
              <a:rPr lang="en-US" smtClean="0"/>
              <a:pPr/>
              <a:t>11/18/2014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42F63-4486-4CDE-B175-B1A249E7882C}" type="slidenum">
              <a:rPr lang="en-US" smtClean="0"/>
              <a:pPr/>
              <a:t>‹#›</a:t>
            </a:fld>
            <a:endParaRPr lang="en-US"/>
          </a:p>
        </p:txBody>
      </p:sp>
    </p:spTree>
  </p:cSld>
  <p:clrMapOvr>
    <a:masterClrMapping/>
  </p:clrMapOvr>
  <p:transition spd="slow">
    <p:push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EACD2E-3FC7-4BE0-9C24-0A42E34025BA}" type="datetimeFigureOut">
              <a:rPr lang="en-US" smtClean="0"/>
              <a:pPr/>
              <a:t>11/18/2014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42F63-4486-4CDE-B175-B1A249E7882C}" type="slidenum">
              <a:rPr lang="en-US" smtClean="0"/>
              <a:pPr/>
              <a:t>‹#›</a:t>
            </a:fld>
            <a:endParaRPr lang="en-US"/>
          </a:p>
        </p:txBody>
      </p:sp>
    </p:spTree>
  </p:cSld>
  <p:clrMapOvr>
    <a:masterClrMapping/>
  </p:clrMapOvr>
  <p:transition spd="slow">
    <p:push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EACD2E-3FC7-4BE0-9C24-0A42E34025BA}" type="datetimeFigureOut">
              <a:rPr lang="en-US" smtClean="0"/>
              <a:pPr/>
              <a:t>11/18/2014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42F63-4486-4CDE-B175-B1A249E7882C}" type="slidenum">
              <a:rPr lang="en-US" smtClean="0"/>
              <a:pPr/>
              <a:t>‹#›</a:t>
            </a:fld>
            <a:endParaRPr lang="en-US"/>
          </a:p>
        </p:txBody>
      </p:sp>
    </p:spTree>
  </p:cSld>
  <p:clrMapOvr>
    <a:masterClrMapping/>
  </p:clrMapOvr>
  <p:transition spd="slow">
    <p:push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CEACD2E-3FC7-4BE0-9C24-0A42E34025BA}" type="datetimeFigureOut">
              <a:rPr lang="en-US" smtClean="0"/>
              <a:pPr/>
              <a:t>11/18/2014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42F63-4486-4CDE-B175-B1A249E7882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push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EACD2E-3FC7-4BE0-9C24-0A42E34025BA}" type="datetimeFigureOut">
              <a:rPr lang="en-US" smtClean="0"/>
              <a:pPr/>
              <a:t>11/18/2014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742F63-4486-4CDE-B175-B1A249E7882C}" type="slidenum">
              <a:rPr lang="en-US" smtClean="0"/>
              <a:pPr/>
              <a:t>‹#›</a:t>
            </a:fld>
            <a:endParaRPr lang="en-US"/>
          </a:p>
        </p:txBody>
      </p:sp>
    </p:spTree>
  </p:cSld>
  <p:clrMapOvr>
    <a:masterClrMapping/>
  </p:clrMapOvr>
  <p:transition spd="slow">
    <p:push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EACD2E-3FC7-4BE0-9C24-0A42E34025BA}" type="datetimeFigureOut">
              <a:rPr lang="en-US" smtClean="0"/>
              <a:pPr/>
              <a:t>11/18/2014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1742F63-4486-4CDE-B175-B1A249E7882C}" type="slidenum">
              <a:rPr lang="en-US" smtClean="0"/>
              <a:pPr/>
              <a:t>‹#›</a:t>
            </a:fld>
            <a:endParaRPr lang="en-US"/>
          </a:p>
        </p:txBody>
      </p:sp>
    </p:spTree>
  </p:cSld>
  <p:clrMapOvr>
    <a:masterClrMapping/>
  </p:clrMapOvr>
  <p:transition spd="slow">
    <p:push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CEACD2E-3FC7-4BE0-9C24-0A42E34025BA}" type="datetimeFigureOut">
              <a:rPr lang="en-US" smtClean="0"/>
              <a:pPr/>
              <a:t>11/18/2014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1742F63-4486-4CDE-B175-B1A249E7882C}" type="slidenum">
              <a:rPr lang="en-US" smtClean="0"/>
              <a:pPr/>
              <a:t>‹#›</a:t>
            </a:fld>
            <a:endParaRPr lang="en-US"/>
          </a:p>
        </p:txBody>
      </p:sp>
    </p:spTree>
  </p:cSld>
  <p:clrMapOvr>
    <a:masterClrMapping/>
  </p:clrMapOvr>
  <p:transition spd="slow">
    <p:push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CEACD2E-3FC7-4BE0-9C24-0A42E34025BA}" type="datetimeFigureOut">
              <a:rPr lang="en-US" smtClean="0"/>
              <a:pPr/>
              <a:t>11/18/2014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1742F63-4486-4CDE-B175-B1A249E7882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push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EACD2E-3FC7-4BE0-9C24-0A42E34025BA}" type="datetimeFigureOut">
              <a:rPr lang="en-US" smtClean="0"/>
              <a:pPr/>
              <a:t>11/18/2014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742F63-4486-4CDE-B175-B1A249E7882C}" type="slidenum">
              <a:rPr lang="en-US" smtClean="0"/>
              <a:pPr/>
              <a:t>‹#›</a:t>
            </a:fld>
            <a:endParaRPr lang="en-US"/>
          </a:p>
        </p:txBody>
      </p:sp>
    </p:spTree>
  </p:cSld>
  <p:clrMapOvr>
    <a:masterClrMapping/>
  </p:clrMapOvr>
  <p:transition spd="slow">
    <p:push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CEACD2E-3FC7-4BE0-9C24-0A42E34025BA}" type="datetimeFigureOut">
              <a:rPr lang="en-US" smtClean="0"/>
              <a:pPr/>
              <a:t>11/18/2014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742F63-4486-4CDE-B175-B1A249E7882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push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CEACD2E-3FC7-4BE0-9C24-0A42E34025BA}" type="datetimeFigureOut">
              <a:rPr lang="en-US" smtClean="0"/>
              <a:pPr/>
              <a:t>11/18/2014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1742F63-4486-4CDE-B175-B1A249E7882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push dir="d"/>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8839200"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NEW GENERATION </a:t>
            </a:r>
            <a:r>
              <a:rPr lang="en-US" sz="7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FOR CHANGES</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1828800" y="3581400"/>
            <a:ext cx="5410200" cy="1569660"/>
          </a:xfrm>
          <a:prstGeom prst="rect">
            <a:avLst/>
          </a:prstGeom>
          <a:ln w="76200">
            <a:solidFill>
              <a:srgbClr val="FF0000"/>
            </a:solidFill>
          </a:ln>
        </p:spPr>
        <p:txBody>
          <a:bodyPr wrap="square">
            <a:spAutoFit/>
          </a:bodyPr>
          <a:lstStyle/>
          <a:p>
            <a:r>
              <a:rPr lang="en-US" sz="9600" b="1" dirty="0" smtClean="0">
                <a:solidFill>
                  <a:srgbClr val="FF0000"/>
                </a:solidFill>
                <a:latin typeface="Times New Roman" pitchFamily="18" charset="0"/>
                <a:ea typeface="Calibri" pitchFamily="34" charset="0"/>
                <a:cs typeface="Times New Roman" pitchFamily="18" charset="0"/>
              </a:rPr>
              <a:t>2012/2013</a:t>
            </a:r>
            <a:r>
              <a:rPr lang="en-US" sz="8800" b="1" dirty="0" smtClean="0">
                <a:solidFill>
                  <a:srgbClr val="FF0000"/>
                </a:solidFill>
                <a:latin typeface="Times New Roman" pitchFamily="18" charset="0"/>
                <a:ea typeface="Calibri" pitchFamily="34" charset="0"/>
                <a:cs typeface="Times New Roman" pitchFamily="18" charset="0"/>
              </a:rPr>
              <a:t> </a:t>
            </a:r>
            <a:endParaRPr lang="en-US" sz="8800" b="1" dirty="0">
              <a:solidFill>
                <a:srgbClr val="FF0000"/>
              </a:solidFill>
            </a:endParaRPr>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lstStyle/>
          <a:p>
            <a:r>
              <a:rPr lang="en-US" sz="4000" dirty="0" smtClean="0"/>
              <a:t>Global distribution of forest: cont’</a:t>
            </a:r>
            <a:endParaRPr lang="en-US" dirty="0"/>
          </a:p>
        </p:txBody>
      </p:sp>
      <p:sp>
        <p:nvSpPr>
          <p:cNvPr id="3" name="Content Placeholder 2"/>
          <p:cNvSpPr>
            <a:spLocks noGrp="1"/>
          </p:cNvSpPr>
          <p:nvPr>
            <p:ph idx="1"/>
          </p:nvPr>
        </p:nvSpPr>
        <p:spPr>
          <a:xfrm>
            <a:off x="1066800" y="1447800"/>
            <a:ext cx="7866888" cy="5181600"/>
          </a:xfrm>
        </p:spPr>
        <p:txBody>
          <a:bodyPr>
            <a:normAutofit fontScale="92500" lnSpcReduction="20000"/>
          </a:bodyPr>
          <a:lstStyle/>
          <a:p>
            <a:r>
              <a:rPr lang="en-US" dirty="0" smtClean="0">
                <a:latin typeface="Times New Roman" pitchFamily="18" charset="0"/>
                <a:ea typeface="Calibri" pitchFamily="34" charset="0"/>
                <a:cs typeface="Times New Roman" pitchFamily="18" charset="0"/>
              </a:rPr>
              <a:t>The following are the types of forest and their distribution (</a:t>
            </a:r>
            <a:r>
              <a:rPr lang="en-US" dirty="0" err="1" smtClean="0">
                <a:latin typeface="Times New Roman" pitchFamily="18" charset="0"/>
                <a:ea typeface="Calibri" pitchFamily="34" charset="0"/>
                <a:cs typeface="Times New Roman" pitchFamily="18" charset="0"/>
              </a:rPr>
              <a:t>Rergman</a:t>
            </a:r>
            <a:r>
              <a:rPr lang="en-US" dirty="0" smtClean="0">
                <a:latin typeface="Times New Roman" pitchFamily="18" charset="0"/>
                <a:ea typeface="Calibri" pitchFamily="34" charset="0"/>
                <a:cs typeface="Times New Roman" pitchFamily="18" charset="0"/>
              </a:rPr>
              <a:t> E, F)</a:t>
            </a:r>
          </a:p>
          <a:p>
            <a:endParaRPr lang="en-US" dirty="0" smtClean="0">
              <a:latin typeface="Times New Roman" pitchFamily="18" charset="0"/>
              <a:ea typeface="Calibri" pitchFamily="34" charset="0"/>
              <a:cs typeface="Times New Roman" pitchFamily="18" charset="0"/>
            </a:endParaRPr>
          </a:p>
          <a:p>
            <a:pPr>
              <a:buFont typeface="Wingdings" pitchFamily="2" charset="2"/>
              <a:buChar char="v"/>
            </a:pPr>
            <a:r>
              <a:rPr lang="en-US" sz="2800" dirty="0" smtClean="0">
                <a:latin typeface="Times New Roman" pitchFamily="18" charset="0"/>
                <a:ea typeface="Calibri" pitchFamily="34" charset="0"/>
                <a:cs typeface="Times New Roman" pitchFamily="18" charset="0"/>
              </a:rPr>
              <a:t>Tropical rain forest</a:t>
            </a:r>
          </a:p>
          <a:p>
            <a:pPr>
              <a:buFont typeface="Wingdings" pitchFamily="2" charset="2"/>
              <a:buChar char="v"/>
            </a:pPr>
            <a:endParaRPr lang="en-US" sz="2800" dirty="0" smtClean="0">
              <a:latin typeface="Times New Roman" pitchFamily="18" charset="0"/>
              <a:cs typeface="Times New Roman" pitchFamily="18" charset="0"/>
            </a:endParaRPr>
          </a:p>
          <a:p>
            <a:pPr>
              <a:buFont typeface="Wingdings" pitchFamily="2" charset="2"/>
              <a:buChar char="v"/>
            </a:pPr>
            <a:r>
              <a:rPr lang="en-US" sz="2800" dirty="0" smtClean="0">
                <a:latin typeface="Times New Roman" pitchFamily="18" charset="0"/>
                <a:ea typeface="Calibri" pitchFamily="34" charset="0"/>
                <a:cs typeface="Times New Roman" pitchFamily="18" charset="0"/>
              </a:rPr>
              <a:t>Subtropical evergreen forest</a:t>
            </a:r>
          </a:p>
          <a:p>
            <a:pPr>
              <a:buFont typeface="Wingdings" pitchFamily="2" charset="2"/>
              <a:buChar char="v"/>
            </a:pPr>
            <a:endParaRPr lang="en-US" sz="2800" dirty="0" smtClean="0">
              <a:latin typeface="Times New Roman" pitchFamily="18" charset="0"/>
              <a:ea typeface="Calibri" pitchFamily="34" charset="0"/>
              <a:cs typeface="Times New Roman" pitchFamily="18" charset="0"/>
            </a:endParaRPr>
          </a:p>
          <a:p>
            <a:pPr>
              <a:buFont typeface="Wingdings" pitchFamily="2" charset="2"/>
              <a:buChar char="v"/>
            </a:pPr>
            <a:r>
              <a:rPr lang="en-US" sz="2800" dirty="0" smtClean="0">
                <a:latin typeface="Times New Roman" pitchFamily="18" charset="0"/>
                <a:ea typeface="Calibri" pitchFamily="34" charset="0"/>
                <a:cs typeface="Times New Roman" pitchFamily="18" charset="0"/>
              </a:rPr>
              <a:t>Mediterranean forest and scrubs</a:t>
            </a:r>
          </a:p>
          <a:p>
            <a:pPr>
              <a:buFont typeface="Wingdings" pitchFamily="2" charset="2"/>
              <a:buChar char="v"/>
            </a:pPr>
            <a:endParaRPr lang="en-US" sz="2800" dirty="0" smtClean="0">
              <a:latin typeface="Times New Roman" pitchFamily="18" charset="0"/>
              <a:ea typeface="Calibri" pitchFamily="34" charset="0"/>
              <a:cs typeface="Times New Roman" pitchFamily="18" charset="0"/>
            </a:endParaRPr>
          </a:p>
          <a:p>
            <a:pPr>
              <a:buFont typeface="Wingdings" pitchFamily="2" charset="2"/>
              <a:buChar char="v"/>
            </a:pPr>
            <a:r>
              <a:rPr lang="en-US" sz="2800" dirty="0" smtClean="0">
                <a:latin typeface="Times New Roman" pitchFamily="18" charset="0"/>
                <a:ea typeface="Calibri" pitchFamily="34" charset="0"/>
                <a:cs typeface="Times New Roman" pitchFamily="18" charset="0"/>
              </a:rPr>
              <a:t>Temperate forest</a:t>
            </a:r>
          </a:p>
          <a:p>
            <a:pPr>
              <a:buFont typeface="Wingdings" pitchFamily="2" charset="2"/>
              <a:buChar char="v"/>
            </a:pPr>
            <a:endParaRPr lang="en-US" sz="2800" dirty="0" smtClean="0">
              <a:latin typeface="Times New Roman" pitchFamily="18" charset="0"/>
              <a:ea typeface="Calibri" pitchFamily="34" charset="0"/>
              <a:cs typeface="Times New Roman" pitchFamily="18" charset="0"/>
            </a:endParaRPr>
          </a:p>
          <a:p>
            <a:pPr>
              <a:buFont typeface="Wingdings" pitchFamily="2" charset="2"/>
              <a:buChar char="v"/>
            </a:pPr>
            <a:r>
              <a:rPr lang="en-US" sz="2800" dirty="0" err="1" smtClean="0">
                <a:latin typeface="Times New Roman" pitchFamily="18" charset="0"/>
                <a:ea typeface="Calibri" pitchFamily="34" charset="0"/>
                <a:cs typeface="Times New Roman" pitchFamily="18" charset="0"/>
              </a:rPr>
              <a:t>Midlatitude</a:t>
            </a:r>
            <a:r>
              <a:rPr lang="en-US" sz="2800" dirty="0" smtClean="0">
                <a:latin typeface="Times New Roman" pitchFamily="18" charset="0"/>
                <a:ea typeface="Calibri" pitchFamily="34" charset="0"/>
                <a:cs typeface="Times New Roman" pitchFamily="18" charset="0"/>
              </a:rPr>
              <a:t> deciduous forest</a:t>
            </a:r>
            <a:endParaRPr lang="en-US" sz="2800" dirty="0">
              <a:latin typeface="Times New Roman" pitchFamily="18" charset="0"/>
              <a:cs typeface="Times New Roman" pitchFamily="18" charset="0"/>
            </a:endParaRPr>
          </a:p>
        </p:txBody>
      </p:sp>
    </p:spTree>
  </p:cSld>
  <p:clrMapOvr>
    <a:masterClrMapping/>
  </p:clrMapOvr>
  <p:transition spd="slow">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Global distribution of forest: cont’</a:t>
            </a:r>
            <a:endParaRPr lang="en-US" dirty="0"/>
          </a:p>
        </p:txBody>
      </p:sp>
      <p:sp>
        <p:nvSpPr>
          <p:cNvPr id="3" name="Content Placeholder 2"/>
          <p:cNvSpPr>
            <a:spLocks noGrp="1"/>
          </p:cNvSpPr>
          <p:nvPr>
            <p:ph idx="1"/>
          </p:nvPr>
        </p:nvSpPr>
        <p:spPr>
          <a:xfrm>
            <a:off x="990600" y="1295400"/>
            <a:ext cx="8001000" cy="5334000"/>
          </a:xfrm>
        </p:spPr>
        <p:txBody>
          <a:bodyPr>
            <a:normAutofit lnSpcReduction="10000"/>
          </a:bodyPr>
          <a:lstStyle/>
          <a:p>
            <a:pPr>
              <a:buFont typeface="Wingdings" pitchFamily="2" charset="2"/>
              <a:buChar char="v"/>
            </a:pPr>
            <a:r>
              <a:rPr lang="en-US" b="1" dirty="0" smtClean="0">
                <a:latin typeface="Times New Roman" pitchFamily="18" charset="0"/>
                <a:ea typeface="Calibri" pitchFamily="34" charset="0"/>
                <a:cs typeface="Times New Roman" pitchFamily="18" charset="0"/>
              </a:rPr>
              <a:t>Tropical rain forest:</a:t>
            </a:r>
            <a:r>
              <a:rPr lang="en-US" dirty="0" smtClean="0">
                <a:latin typeface="Times New Roman" pitchFamily="18" charset="0"/>
                <a:ea typeface="Calibri" pitchFamily="34" charset="0"/>
                <a:cs typeface="Times New Roman" pitchFamily="18" charset="0"/>
              </a:rPr>
              <a:t> </a:t>
            </a:r>
          </a:p>
          <a:p>
            <a:pPr>
              <a:buFont typeface="Wingdings" pitchFamily="2" charset="2"/>
              <a:buChar char="v"/>
            </a:pPr>
            <a:r>
              <a:rPr lang="en-US" dirty="0" smtClean="0">
                <a:latin typeface="Times New Roman" pitchFamily="18" charset="0"/>
                <a:ea typeface="Calibri" pitchFamily="34" charset="0"/>
                <a:cs typeface="Times New Roman" pitchFamily="18" charset="0"/>
              </a:rPr>
              <a:t>found around the equatorial zone Characterized by:</a:t>
            </a:r>
          </a:p>
          <a:p>
            <a:pPr>
              <a:buFont typeface="Wingdings" pitchFamily="2" charset="2"/>
              <a:buChar char="v"/>
            </a:pPr>
            <a:endParaRPr lang="en-US"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Variety of plant species</a:t>
            </a:r>
          </a:p>
          <a:p>
            <a:pPr>
              <a:buFont typeface="Wingdings" pitchFamily="2" charset="2"/>
              <a:buChar char="v"/>
            </a:pPr>
            <a:r>
              <a:rPr lang="en-US" dirty="0" smtClean="0">
                <a:latin typeface="Times New Roman" pitchFamily="18" charset="0"/>
                <a:ea typeface="Calibri" pitchFamily="34" charset="0"/>
                <a:cs typeface="Times New Roman" pitchFamily="18" charset="0"/>
              </a:rPr>
              <a:t>Tree type  are Broad – leaved, </a:t>
            </a:r>
          </a:p>
          <a:p>
            <a:pPr>
              <a:buFont typeface="Wingdings" pitchFamily="2" charset="2"/>
              <a:buChar char="v"/>
            </a:pPr>
            <a:r>
              <a:rPr lang="en-US" dirty="0" smtClean="0">
                <a:latin typeface="Times New Roman" pitchFamily="18" charset="0"/>
                <a:ea typeface="Calibri" pitchFamily="34" charset="0"/>
                <a:cs typeface="Times New Roman" pitchFamily="18" charset="0"/>
              </a:rPr>
              <a:t>Evergreen tree are dominant</a:t>
            </a:r>
          </a:p>
          <a:p>
            <a:endParaRPr lang="en-US" dirty="0" smtClean="0">
              <a:latin typeface="Times New Roman" pitchFamily="18" charset="0"/>
              <a:ea typeface="Calibri" pitchFamily="34" charset="0"/>
              <a:cs typeface="Times New Roman" pitchFamily="18" charset="0"/>
            </a:endParaRPr>
          </a:p>
          <a:p>
            <a:pPr>
              <a:buNone/>
            </a:pPr>
            <a:r>
              <a:rPr lang="en-US" b="1" u="sng" dirty="0" smtClean="0">
                <a:latin typeface="Times New Roman" pitchFamily="18" charset="0"/>
                <a:ea typeface="Calibri" pitchFamily="34" charset="0"/>
                <a:cs typeface="Times New Roman" pitchFamily="18" charset="0"/>
              </a:rPr>
              <a:t>Examples</a:t>
            </a:r>
            <a:r>
              <a:rPr lang="en-US" dirty="0" smtClean="0">
                <a:latin typeface="Times New Roman" pitchFamily="18" charset="0"/>
                <a:ea typeface="Calibri" pitchFamily="34" charset="0"/>
                <a:cs typeface="Times New Roman" pitchFamily="18" charset="0"/>
              </a:rPr>
              <a:t>: Mahogany, ebony, </a:t>
            </a:r>
            <a:r>
              <a:rPr lang="en-US" dirty="0" err="1" smtClean="0">
                <a:latin typeface="Times New Roman" pitchFamily="18" charset="0"/>
                <a:ea typeface="Calibri" pitchFamily="34" charset="0"/>
                <a:cs typeface="Times New Roman" pitchFamily="18" charset="0"/>
              </a:rPr>
              <a:t>Sapele</a:t>
            </a:r>
            <a:r>
              <a:rPr lang="en-US" dirty="0" smtClean="0">
                <a:latin typeface="Times New Roman" pitchFamily="18" charset="0"/>
                <a:ea typeface="Calibri" pitchFamily="34" charset="0"/>
                <a:cs typeface="Times New Roman" pitchFamily="18" charset="0"/>
              </a:rPr>
              <a:t>, Samba, </a:t>
            </a:r>
            <a:r>
              <a:rPr lang="en-US" dirty="0" err="1" smtClean="0">
                <a:latin typeface="Times New Roman" pitchFamily="18" charset="0"/>
                <a:ea typeface="Calibri" pitchFamily="34" charset="0"/>
                <a:cs typeface="Times New Roman" pitchFamily="18" charset="0"/>
              </a:rPr>
              <a:t>Iroko</a:t>
            </a:r>
            <a:r>
              <a:rPr lang="en-US" dirty="0" smtClean="0">
                <a:latin typeface="Times New Roman" pitchFamily="18" charset="0"/>
                <a:ea typeface="Calibri" pitchFamily="34" charset="0"/>
                <a:cs typeface="Times New Roman" pitchFamily="18" charset="0"/>
              </a:rPr>
              <a:t> &amp; </a:t>
            </a:r>
            <a:r>
              <a:rPr lang="en-US" dirty="0" err="1" smtClean="0">
                <a:latin typeface="Times New Roman" pitchFamily="18" charset="0"/>
                <a:ea typeface="Calibri" pitchFamily="34" charset="0"/>
                <a:cs typeface="Times New Roman" pitchFamily="18" charset="0"/>
              </a:rPr>
              <a:t>Okoume</a:t>
            </a:r>
            <a:r>
              <a:rPr lang="en-US" dirty="0" smtClean="0">
                <a:latin typeface="Times New Roman" pitchFamily="18" charset="0"/>
                <a:ea typeface="Calibri" pitchFamily="34" charset="0"/>
                <a:cs typeface="Times New Roman" pitchFamily="18" charset="0"/>
              </a:rPr>
              <a:t>, </a:t>
            </a:r>
            <a:endParaRPr lang="en-US" dirty="0"/>
          </a:p>
        </p:txBody>
      </p:sp>
    </p:spTree>
  </p:cSld>
  <p:clrMapOvr>
    <a:masterClrMapping/>
  </p:clrMapOvr>
  <p:transition spd="slow">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SKY03.JPG"/>
          <p:cNvPicPr>
            <a:picLocks noChangeAspect="1" noChangeArrowheads="1"/>
          </p:cNvPicPr>
          <p:nvPr/>
        </p:nvPicPr>
        <p:blipFill>
          <a:blip r:embed="rId3" cstate="print"/>
          <a:srcRect/>
          <a:stretch>
            <a:fillRect/>
          </a:stretch>
        </p:blipFill>
        <p:spPr bwMode="auto">
          <a:xfrm>
            <a:off x="304800" y="533400"/>
            <a:ext cx="8686800" cy="6172200"/>
          </a:xfrm>
          <a:prstGeom prst="rect">
            <a:avLst/>
          </a:prstGeom>
          <a:noFill/>
        </p:spPr>
      </p:pic>
      <p:sp>
        <p:nvSpPr>
          <p:cNvPr id="3" name="Rectangle 2"/>
          <p:cNvSpPr/>
          <p:nvPr/>
        </p:nvSpPr>
        <p:spPr>
          <a:xfrm>
            <a:off x="609600" y="0"/>
            <a:ext cx="8534400" cy="830997"/>
          </a:xfrm>
          <a:prstGeom prst="rect">
            <a:avLst/>
          </a:prstGeom>
        </p:spPr>
        <p:txBody>
          <a:bodyPr wrap="square">
            <a:spAutoFit/>
          </a:bodyPr>
          <a:lstStyle/>
          <a:p>
            <a:r>
              <a:rPr lang="en-US" sz="2400" b="1" dirty="0" smtClean="0">
                <a:latin typeface="Times New Roman" pitchFamily="18" charset="0"/>
                <a:ea typeface="Calibri" pitchFamily="34" charset="0"/>
                <a:cs typeface="Times New Roman" pitchFamily="18" charset="0"/>
              </a:rPr>
              <a:t>            TROPICAL  RAIN  FOREST</a:t>
            </a:r>
            <a:endParaRPr lang="en-US" sz="2400" dirty="0" smtClean="0"/>
          </a:p>
          <a:p>
            <a:endParaRPr lang="en-US" sz="2400" dirty="0"/>
          </a:p>
        </p:txBody>
      </p:sp>
    </p:spTree>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Global distribution of forest: cont’</a:t>
            </a:r>
            <a:endParaRPr lang="en-US" dirty="0"/>
          </a:p>
        </p:txBody>
      </p:sp>
      <p:sp>
        <p:nvSpPr>
          <p:cNvPr id="3" name="Content Placeholder 2"/>
          <p:cNvSpPr>
            <a:spLocks noGrp="1"/>
          </p:cNvSpPr>
          <p:nvPr>
            <p:ph idx="1"/>
          </p:nvPr>
        </p:nvSpPr>
        <p:spPr>
          <a:xfrm>
            <a:off x="1066800" y="1447800"/>
            <a:ext cx="8077200" cy="4800600"/>
          </a:xfrm>
        </p:spPr>
        <p:txBody>
          <a:bodyPr/>
          <a:lstStyle/>
          <a:p>
            <a:pPr lvl="0"/>
            <a:r>
              <a:rPr lang="en-US" b="1" dirty="0" smtClean="0">
                <a:latin typeface="Times New Roman" pitchFamily="18" charset="0"/>
                <a:ea typeface="Calibri" pitchFamily="34" charset="0"/>
                <a:cs typeface="Times New Roman" pitchFamily="18" charset="0"/>
              </a:rPr>
              <a:t>Subtropical evergreen forest;</a:t>
            </a:r>
          </a:p>
          <a:p>
            <a:pPr lvl="0">
              <a:buNone/>
            </a:pPr>
            <a:endParaRPr lang="en-US" dirty="0" smtClean="0">
              <a:latin typeface="Times New Roman" pitchFamily="18" charset="0"/>
              <a:ea typeface="Calibri" pitchFamily="34" charset="0"/>
              <a:cs typeface="Times New Roman" pitchFamily="18" charset="0"/>
            </a:endParaRPr>
          </a:p>
          <a:p>
            <a:pPr lvl="0">
              <a:buFont typeface="Wingdings" pitchFamily="2" charset="2"/>
              <a:buChar char="v"/>
            </a:pPr>
            <a:r>
              <a:rPr lang="en-US" dirty="0" smtClean="0">
                <a:latin typeface="Times New Roman" pitchFamily="18" charset="0"/>
                <a:ea typeface="Calibri" pitchFamily="34" charset="0"/>
                <a:cs typeface="Times New Roman" pitchFamily="18" charset="0"/>
              </a:rPr>
              <a:t>Found in regions of moist subtropical climate</a:t>
            </a:r>
          </a:p>
          <a:p>
            <a:pPr lvl="0">
              <a:buFont typeface="Wingdings" pitchFamily="2" charset="2"/>
              <a:buChar char="v"/>
            </a:pPr>
            <a:endParaRPr lang="en-US" dirty="0" smtClean="0">
              <a:latin typeface="Times New Roman" pitchFamily="18" charset="0"/>
              <a:ea typeface="Calibri" pitchFamily="34" charset="0"/>
              <a:cs typeface="Times New Roman" pitchFamily="18" charset="0"/>
            </a:endParaRPr>
          </a:p>
          <a:p>
            <a:pPr lvl="0">
              <a:buFont typeface="Wingdings" pitchFamily="2" charset="2"/>
              <a:buChar char="v"/>
            </a:pPr>
            <a:r>
              <a:rPr lang="en-US" dirty="0" smtClean="0">
                <a:latin typeface="Times New Roman" pitchFamily="18" charset="0"/>
                <a:ea typeface="Calibri" pitchFamily="34" charset="0"/>
                <a:cs typeface="Times New Roman" pitchFamily="18" charset="0"/>
              </a:rPr>
              <a:t> Winters are mild</a:t>
            </a:r>
          </a:p>
          <a:p>
            <a:pPr lvl="0">
              <a:buNone/>
            </a:pPr>
            <a:r>
              <a:rPr lang="en-US" dirty="0" smtClean="0">
                <a:latin typeface="Times New Roman" pitchFamily="18" charset="0"/>
                <a:ea typeface="Calibri" pitchFamily="34" charset="0"/>
                <a:cs typeface="Times New Roman" pitchFamily="18" charset="0"/>
              </a:rPr>
              <a:t> </a:t>
            </a:r>
          </a:p>
          <a:p>
            <a:pPr lvl="0">
              <a:buFont typeface="Wingdings" pitchFamily="2" charset="2"/>
              <a:buChar char="v"/>
            </a:pPr>
            <a:r>
              <a:rPr lang="en-US" dirty="0" smtClean="0">
                <a:latin typeface="Times New Roman" pitchFamily="18" charset="0"/>
                <a:ea typeface="Calibri" pitchFamily="34" charset="0"/>
                <a:cs typeface="Times New Roman" pitchFamily="18" charset="0"/>
              </a:rPr>
              <a:t>Plenty of rainfall through the year.</a:t>
            </a:r>
            <a:endParaRPr lang="en-US" sz="4400" dirty="0" smtClean="0">
              <a:latin typeface="Arial" pitchFamily="34" charset="0"/>
            </a:endParaRPr>
          </a:p>
          <a:p>
            <a:endParaRPr lang="en-US" dirty="0"/>
          </a:p>
        </p:txBody>
      </p:sp>
    </p:spTree>
  </p:cSld>
  <p:clrMapOvr>
    <a:masterClrMapping/>
  </p:clrMapOvr>
  <p:transition spd="slow">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New Folder\mpya\img0049.jpg"/>
          <p:cNvPicPr>
            <a:picLocks noChangeAspect="1" noChangeArrowheads="1"/>
          </p:cNvPicPr>
          <p:nvPr/>
        </p:nvPicPr>
        <p:blipFill>
          <a:blip r:embed="rId2"/>
          <a:srcRect/>
          <a:stretch>
            <a:fillRect/>
          </a:stretch>
        </p:blipFill>
        <p:spPr bwMode="auto">
          <a:xfrm>
            <a:off x="0" y="533400"/>
            <a:ext cx="8991600" cy="6172200"/>
          </a:xfrm>
          <a:prstGeom prst="rect">
            <a:avLst/>
          </a:prstGeom>
          <a:noFill/>
        </p:spPr>
      </p:pic>
      <p:sp>
        <p:nvSpPr>
          <p:cNvPr id="3" name="Rectangle 2"/>
          <p:cNvSpPr/>
          <p:nvPr/>
        </p:nvSpPr>
        <p:spPr>
          <a:xfrm>
            <a:off x="685800" y="152401"/>
            <a:ext cx="6172200" cy="461665"/>
          </a:xfrm>
          <a:prstGeom prst="rect">
            <a:avLst/>
          </a:prstGeom>
        </p:spPr>
        <p:txBody>
          <a:bodyPr wrap="square">
            <a:spAutoFit/>
          </a:bodyPr>
          <a:lstStyle/>
          <a:p>
            <a:pPr algn="just"/>
            <a:r>
              <a:rPr lang="en-US" sz="2400" b="1" dirty="0" smtClean="0">
                <a:latin typeface="Times New Roman" pitchFamily="18" charset="0"/>
                <a:ea typeface="Calibri" pitchFamily="34" charset="0"/>
                <a:cs typeface="Times New Roman" pitchFamily="18" charset="0"/>
              </a:rPr>
              <a:t>SUB TROPICAL EVERGREEN FOREST</a:t>
            </a:r>
            <a:endParaRPr lang="en-US" sz="2400" dirty="0"/>
          </a:p>
        </p:txBody>
      </p:sp>
    </p:spTree>
  </p:cSld>
  <p:clrMapOvr>
    <a:masterClrMapping/>
  </p:clrMapOvr>
  <p:transition spd="slow">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Global distribution of forest: cont’</a:t>
            </a:r>
            <a:endParaRPr lang="en-US" dirty="0"/>
          </a:p>
        </p:txBody>
      </p:sp>
      <p:sp>
        <p:nvSpPr>
          <p:cNvPr id="3" name="Content Placeholder 2"/>
          <p:cNvSpPr>
            <a:spLocks noGrp="1"/>
          </p:cNvSpPr>
          <p:nvPr>
            <p:ph idx="1"/>
          </p:nvPr>
        </p:nvSpPr>
        <p:spPr>
          <a:xfrm>
            <a:off x="1435608" y="1295400"/>
            <a:ext cx="7498080" cy="4953000"/>
          </a:xfrm>
        </p:spPr>
        <p:txBody>
          <a:bodyPr>
            <a:normAutofit fontScale="92500" lnSpcReduction="20000"/>
          </a:bodyPr>
          <a:lstStyle/>
          <a:p>
            <a:r>
              <a:rPr lang="en-US" b="1" dirty="0" smtClean="0">
                <a:latin typeface="Times New Roman" pitchFamily="18" charset="0"/>
                <a:ea typeface="Calibri" pitchFamily="34" charset="0"/>
                <a:cs typeface="Times New Roman" pitchFamily="18" charset="0"/>
              </a:rPr>
              <a:t>Mediterranean forest and scrubs;</a:t>
            </a:r>
          </a:p>
          <a:p>
            <a:endParaRPr lang="en-US" b="1"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 Are short growing season with dry summer and mild rain winters</a:t>
            </a:r>
          </a:p>
          <a:p>
            <a:pPr>
              <a:buNone/>
            </a:pPr>
            <a:r>
              <a:rPr lang="en-US" dirty="0" smtClean="0">
                <a:latin typeface="Times New Roman" pitchFamily="18" charset="0"/>
                <a:ea typeface="Calibri" pitchFamily="34" charset="0"/>
                <a:cs typeface="Times New Roman" pitchFamily="18" charset="0"/>
              </a:rPr>
              <a:t> </a:t>
            </a:r>
          </a:p>
          <a:p>
            <a:pPr>
              <a:buFont typeface="Wingdings" pitchFamily="2" charset="2"/>
              <a:buChar char="v"/>
            </a:pPr>
            <a:r>
              <a:rPr lang="en-US" dirty="0" smtClean="0">
                <a:latin typeface="Times New Roman" pitchFamily="18" charset="0"/>
                <a:ea typeface="Calibri" pitchFamily="34" charset="0"/>
                <a:cs typeface="Times New Roman" pitchFamily="18" charset="0"/>
              </a:rPr>
              <a:t>Found south of the temperate region around the coast of Mediterranean, California, Chile and Western Australia</a:t>
            </a:r>
          </a:p>
          <a:p>
            <a:pPr>
              <a:buNone/>
            </a:pPr>
            <a:r>
              <a:rPr lang="en-US" dirty="0" smtClean="0">
                <a:latin typeface="Times New Roman" pitchFamily="18" charset="0"/>
                <a:ea typeface="Calibri" pitchFamily="34" charset="0"/>
                <a:cs typeface="Times New Roman" pitchFamily="18" charset="0"/>
              </a:rPr>
              <a:t> </a:t>
            </a:r>
          </a:p>
          <a:p>
            <a:pPr>
              <a:buFont typeface="Wingdings" pitchFamily="2" charset="2"/>
              <a:buChar char="v"/>
            </a:pPr>
            <a:r>
              <a:rPr lang="en-US" dirty="0" smtClean="0">
                <a:latin typeface="Times New Roman" pitchFamily="18" charset="0"/>
                <a:ea typeface="Calibri" pitchFamily="34" charset="0"/>
                <a:cs typeface="Times New Roman" pitchFamily="18" charset="0"/>
              </a:rPr>
              <a:t>Tree found are evergreen mixed with hardwood and soft wood.</a:t>
            </a:r>
            <a:endParaRPr lang="en-US" dirty="0"/>
          </a:p>
        </p:txBody>
      </p:sp>
    </p:spTree>
  </p:cSld>
  <p:clrMapOvr>
    <a:masterClrMapping/>
  </p:clrMapOvr>
  <p:transition spd="slow">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New Folder\mpya\img0088.jpg"/>
          <p:cNvPicPr>
            <a:picLocks noChangeAspect="1" noChangeArrowheads="1"/>
          </p:cNvPicPr>
          <p:nvPr/>
        </p:nvPicPr>
        <p:blipFill>
          <a:blip r:embed="rId2"/>
          <a:srcRect/>
          <a:stretch>
            <a:fillRect/>
          </a:stretch>
        </p:blipFill>
        <p:spPr bwMode="auto">
          <a:xfrm>
            <a:off x="304800" y="533400"/>
            <a:ext cx="8839200" cy="6553200"/>
          </a:xfrm>
          <a:prstGeom prst="rect">
            <a:avLst/>
          </a:prstGeom>
          <a:noFill/>
        </p:spPr>
      </p:pic>
      <p:sp>
        <p:nvSpPr>
          <p:cNvPr id="3" name="Rectangle 2"/>
          <p:cNvSpPr/>
          <p:nvPr/>
        </p:nvSpPr>
        <p:spPr>
          <a:xfrm>
            <a:off x="457200" y="152401"/>
            <a:ext cx="6400800" cy="461665"/>
          </a:xfrm>
          <a:prstGeom prst="rect">
            <a:avLst/>
          </a:prstGeom>
        </p:spPr>
        <p:txBody>
          <a:bodyPr wrap="square">
            <a:spAutoFit/>
          </a:bodyPr>
          <a:lstStyle/>
          <a:p>
            <a:r>
              <a:rPr lang="en-US" b="1" dirty="0" smtClean="0">
                <a:latin typeface="Times New Roman" pitchFamily="18" charset="0"/>
                <a:ea typeface="Calibri" pitchFamily="34" charset="0"/>
                <a:cs typeface="Times New Roman" pitchFamily="18" charset="0"/>
              </a:rPr>
              <a:t> </a:t>
            </a:r>
            <a:r>
              <a:rPr lang="en-US" sz="2400" b="1" dirty="0" smtClean="0">
                <a:latin typeface="Times New Roman" pitchFamily="18" charset="0"/>
                <a:ea typeface="Calibri" pitchFamily="34" charset="0"/>
                <a:cs typeface="Times New Roman" pitchFamily="18" charset="0"/>
              </a:rPr>
              <a:t>MEDDITERANIA AND  SHRUBS  FOREST</a:t>
            </a:r>
            <a:endParaRPr lang="en-US" dirty="0"/>
          </a:p>
        </p:txBody>
      </p:sp>
    </p:spTree>
  </p:cSld>
  <p:clrMapOvr>
    <a:masterClrMapping/>
  </p:clrMapOvr>
  <p:transition spd="slow">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Global distribution of forest: cont’</a:t>
            </a:r>
            <a:endParaRPr lang="en-US" dirty="0"/>
          </a:p>
        </p:txBody>
      </p:sp>
      <p:sp>
        <p:nvSpPr>
          <p:cNvPr id="3" name="Content Placeholder 2"/>
          <p:cNvSpPr>
            <a:spLocks noGrp="1"/>
          </p:cNvSpPr>
          <p:nvPr>
            <p:ph idx="1"/>
          </p:nvPr>
        </p:nvSpPr>
        <p:spPr>
          <a:xfrm>
            <a:off x="1066800" y="1447800"/>
            <a:ext cx="8077200" cy="4800600"/>
          </a:xfrm>
        </p:spPr>
        <p:txBody>
          <a:bodyPr>
            <a:normAutofit fontScale="92500" lnSpcReduction="10000"/>
          </a:bodyPr>
          <a:lstStyle/>
          <a:p>
            <a:r>
              <a:rPr lang="en-US" b="1" dirty="0" smtClean="0">
                <a:latin typeface="Times New Roman" pitchFamily="18" charset="0"/>
                <a:ea typeface="Calibri" pitchFamily="34" charset="0"/>
                <a:cs typeface="Times New Roman" pitchFamily="18" charset="0"/>
              </a:rPr>
              <a:t>Temperate forest;</a:t>
            </a:r>
          </a:p>
          <a:p>
            <a:endParaRPr lang="en-US" b="1"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Season with a distinct winters &amp; sufficient rainfall</a:t>
            </a:r>
          </a:p>
          <a:p>
            <a:pPr>
              <a:buNone/>
            </a:pPr>
            <a:r>
              <a:rPr lang="en-US" dirty="0" smtClean="0">
                <a:latin typeface="Times New Roman" pitchFamily="18" charset="0"/>
                <a:ea typeface="Calibri" pitchFamily="34" charset="0"/>
                <a:cs typeface="Times New Roman" pitchFamily="18" charset="0"/>
              </a:rPr>
              <a:t> </a:t>
            </a:r>
          </a:p>
          <a:p>
            <a:pPr>
              <a:buFont typeface="Wingdings" pitchFamily="2" charset="2"/>
              <a:buChar char="v"/>
            </a:pPr>
            <a:r>
              <a:rPr lang="en-US" dirty="0" smtClean="0">
                <a:latin typeface="Times New Roman" pitchFamily="18" charset="0"/>
                <a:ea typeface="Calibri" pitchFamily="34" charset="0"/>
                <a:cs typeface="Times New Roman" pitchFamily="18" charset="0"/>
              </a:rPr>
              <a:t>Found Eastern North America, north East Asia, western &amp; Eastern Europe, Australia &amp; Newzealand</a:t>
            </a:r>
          </a:p>
          <a:p>
            <a:pPr>
              <a:buFont typeface="Wingdings" pitchFamily="2" charset="2"/>
              <a:buChar char="v"/>
            </a:pPr>
            <a:endParaRPr lang="en-US"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Tree found are deciduous &amp; coniferous </a:t>
            </a:r>
          </a:p>
          <a:p>
            <a:endParaRPr lang="en-US" dirty="0"/>
          </a:p>
        </p:txBody>
      </p:sp>
    </p:spTree>
  </p:cSld>
  <p:clrMapOvr>
    <a:masterClrMapping/>
  </p:clrMapOvr>
  <p:transition spd="slow">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REONARD\Desktop\HORSE01.JPG"/>
          <p:cNvPicPr>
            <a:picLocks noChangeAspect="1" noChangeArrowheads="1"/>
          </p:cNvPicPr>
          <p:nvPr/>
        </p:nvPicPr>
        <p:blipFill>
          <a:blip r:embed="rId2" cstate="print"/>
          <a:srcRect/>
          <a:stretch>
            <a:fillRect/>
          </a:stretch>
        </p:blipFill>
        <p:spPr bwMode="auto">
          <a:xfrm>
            <a:off x="152400" y="685800"/>
            <a:ext cx="8839199" cy="7519988"/>
          </a:xfrm>
          <a:prstGeom prst="rect">
            <a:avLst/>
          </a:prstGeom>
          <a:noFill/>
        </p:spPr>
      </p:pic>
      <p:sp>
        <p:nvSpPr>
          <p:cNvPr id="3" name="Rectangle 2"/>
          <p:cNvSpPr/>
          <p:nvPr/>
        </p:nvSpPr>
        <p:spPr>
          <a:xfrm>
            <a:off x="381000" y="1"/>
            <a:ext cx="6477000" cy="523220"/>
          </a:xfrm>
          <a:prstGeom prst="rect">
            <a:avLst/>
          </a:prstGeom>
        </p:spPr>
        <p:txBody>
          <a:bodyPr wrap="square">
            <a:spAutoFit/>
          </a:bodyPr>
          <a:lstStyle/>
          <a:p>
            <a:r>
              <a:rPr lang="en-US" sz="2800" b="1" dirty="0" smtClean="0">
                <a:latin typeface="Times New Roman" pitchFamily="18" charset="0"/>
                <a:ea typeface="Calibri" pitchFamily="34" charset="0"/>
                <a:cs typeface="Times New Roman" pitchFamily="18" charset="0"/>
              </a:rPr>
              <a:t>TEMPERATE  LATITUDE FOREST</a:t>
            </a:r>
            <a:endParaRPr lang="en-US" sz="2800" dirty="0"/>
          </a:p>
        </p:txBody>
      </p:sp>
    </p:spTree>
  </p:cSld>
  <p:clrMapOvr>
    <a:masterClrMapping/>
  </p:clrMapOvr>
  <p:transition spd="slow">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REONARD\Desktop\HORSE03.JPG"/>
          <p:cNvPicPr>
            <a:picLocks noChangeAspect="1" noChangeArrowheads="1"/>
          </p:cNvPicPr>
          <p:nvPr/>
        </p:nvPicPr>
        <p:blipFill>
          <a:blip r:embed="rId2" cstate="print"/>
          <a:srcRect/>
          <a:stretch>
            <a:fillRect/>
          </a:stretch>
        </p:blipFill>
        <p:spPr bwMode="auto">
          <a:xfrm>
            <a:off x="152400" y="533401"/>
            <a:ext cx="8615363" cy="6096000"/>
          </a:xfrm>
          <a:prstGeom prst="rect">
            <a:avLst/>
          </a:prstGeom>
          <a:noFill/>
        </p:spPr>
      </p:pic>
      <p:sp>
        <p:nvSpPr>
          <p:cNvPr id="3" name="Rectangle 2"/>
          <p:cNvSpPr/>
          <p:nvPr/>
        </p:nvSpPr>
        <p:spPr>
          <a:xfrm>
            <a:off x="152400" y="152400"/>
            <a:ext cx="5819277" cy="461665"/>
          </a:xfrm>
          <a:prstGeom prst="rect">
            <a:avLst/>
          </a:prstGeom>
        </p:spPr>
        <p:txBody>
          <a:bodyPr wrap="square">
            <a:spAutoFit/>
          </a:bodyPr>
          <a:lstStyle/>
          <a:p>
            <a:r>
              <a:rPr lang="en-US" sz="2400" b="1" dirty="0" smtClean="0">
                <a:latin typeface="Times New Roman" pitchFamily="18" charset="0"/>
                <a:ea typeface="Calibri" pitchFamily="34" charset="0"/>
                <a:cs typeface="Times New Roman" pitchFamily="18" charset="0"/>
              </a:rPr>
              <a:t>TEMPERATE  LATITUDE FOREST</a:t>
            </a:r>
            <a:endParaRPr lang="en-US" sz="2400" dirty="0"/>
          </a:p>
        </p:txBody>
      </p:sp>
    </p:spTree>
  </p:cSld>
  <p:clrMapOvr>
    <a:masterClrMapping/>
  </p:clrMapOvr>
  <p:transition spd="slow">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458200" cy="3785652"/>
          </a:xfrm>
          <a:prstGeom prst="rect">
            <a:avLst/>
          </a:prstGeom>
        </p:spPr>
        <p:txBody>
          <a:bodyPr wrap="square">
            <a:spAutoFit/>
          </a:bodyPr>
          <a:lstStyle/>
          <a:p>
            <a:pPr algn="ctr"/>
            <a:r>
              <a:rPr lang="en-US" sz="4000" b="1" i="1" u="sng" dirty="0" smtClean="0"/>
              <a:t>QUESTION 9</a:t>
            </a:r>
          </a:p>
          <a:p>
            <a:pPr algn="just"/>
            <a:r>
              <a:rPr lang="en-US" sz="4000" u="sng" dirty="0" smtClean="0"/>
              <a:t/>
            </a:r>
            <a:br>
              <a:rPr lang="en-US" sz="4000" u="sng" dirty="0" smtClean="0"/>
            </a:br>
            <a:r>
              <a:rPr lang="en-US" sz="4000" b="1" dirty="0" smtClean="0"/>
              <a:t>With examples, elaborate the spatial distribution of forest resources and comment on its economic  importance</a:t>
            </a:r>
            <a:endParaRPr lang="en-US" sz="4000" b="1" dirty="0"/>
          </a:p>
        </p:txBody>
      </p:sp>
    </p:spTree>
  </p:cSld>
  <p:clrMapOvr>
    <a:masterClrMapping/>
  </p:clrMapOvr>
  <p:transition spd="slow">
    <p:push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Global distribution of forest: cont</a:t>
            </a:r>
            <a:endParaRPr lang="en-US" dirty="0"/>
          </a:p>
        </p:txBody>
      </p:sp>
      <p:sp>
        <p:nvSpPr>
          <p:cNvPr id="3" name="Content Placeholder 2"/>
          <p:cNvSpPr>
            <a:spLocks noGrp="1"/>
          </p:cNvSpPr>
          <p:nvPr>
            <p:ph idx="1"/>
          </p:nvPr>
        </p:nvSpPr>
        <p:spPr>
          <a:xfrm>
            <a:off x="1143000" y="1447800"/>
            <a:ext cx="7790688" cy="4800600"/>
          </a:xfrm>
        </p:spPr>
        <p:txBody>
          <a:bodyPr/>
          <a:lstStyle/>
          <a:p>
            <a:r>
              <a:rPr lang="en-US" b="1" dirty="0" smtClean="0">
                <a:latin typeface="Times New Roman" pitchFamily="18" charset="0"/>
                <a:ea typeface="Calibri" pitchFamily="34" charset="0"/>
                <a:cs typeface="Times New Roman" pitchFamily="18" charset="0"/>
              </a:rPr>
              <a:t> Mid latitude deciduous forest;</a:t>
            </a:r>
          </a:p>
          <a:p>
            <a:endParaRPr lang="en-US" b="1"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Found in eastern North America and Western Europe</a:t>
            </a:r>
          </a:p>
          <a:p>
            <a:pPr>
              <a:buFont typeface="Wingdings" pitchFamily="2" charset="2"/>
              <a:buChar char="v"/>
            </a:pPr>
            <a:endParaRPr lang="en-US"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Dominated by tall broad leaf trees that provide continuous and dense canopy in summer.</a:t>
            </a:r>
            <a:endParaRPr lang="en-US" dirty="0"/>
          </a:p>
        </p:txBody>
      </p:sp>
    </p:spTree>
  </p:cSld>
  <p:clrMapOvr>
    <a:masterClrMapping/>
  </p:clrMapOvr>
  <p:transition spd="slow">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OAD01.JPG"/>
          <p:cNvPicPr>
            <a:picLocks noChangeAspect="1" noChangeArrowheads="1"/>
          </p:cNvPicPr>
          <p:nvPr/>
        </p:nvPicPr>
        <p:blipFill>
          <a:blip r:embed="rId2" cstate="print"/>
          <a:srcRect/>
          <a:stretch>
            <a:fillRect/>
          </a:stretch>
        </p:blipFill>
        <p:spPr bwMode="auto">
          <a:xfrm>
            <a:off x="228600" y="533400"/>
            <a:ext cx="8915400" cy="6172200"/>
          </a:xfrm>
          <a:prstGeom prst="rect">
            <a:avLst/>
          </a:prstGeom>
          <a:noFill/>
        </p:spPr>
      </p:pic>
      <p:sp>
        <p:nvSpPr>
          <p:cNvPr id="3" name="Rectangle 2"/>
          <p:cNvSpPr/>
          <p:nvPr/>
        </p:nvSpPr>
        <p:spPr>
          <a:xfrm>
            <a:off x="0" y="0"/>
            <a:ext cx="9144000" cy="461665"/>
          </a:xfrm>
          <a:prstGeom prst="rect">
            <a:avLst/>
          </a:prstGeom>
        </p:spPr>
        <p:txBody>
          <a:bodyPr wrap="square">
            <a:spAutoFit/>
          </a:bodyPr>
          <a:lstStyle/>
          <a:p>
            <a:r>
              <a:rPr lang="en-US" b="1" i="1" dirty="0">
                <a:solidFill>
                  <a:srgbClr val="0070C0"/>
                </a:solidFill>
                <a:latin typeface="Times New Roman" pitchFamily="18" charset="0"/>
                <a:ea typeface="Calibri" pitchFamily="34" charset="0"/>
                <a:cs typeface="Times New Roman" pitchFamily="18" charset="0"/>
              </a:rPr>
              <a:t> </a:t>
            </a:r>
            <a:r>
              <a:rPr lang="en-US" b="1" i="1" dirty="0" smtClean="0">
                <a:solidFill>
                  <a:srgbClr val="0070C0"/>
                </a:solidFill>
                <a:latin typeface="Times New Roman" pitchFamily="18" charset="0"/>
                <a:ea typeface="Calibri" pitchFamily="34" charset="0"/>
                <a:cs typeface="Times New Roman" pitchFamily="18" charset="0"/>
              </a:rPr>
              <a:t>                     </a:t>
            </a:r>
            <a:r>
              <a:rPr lang="en-US" sz="2400" b="1" dirty="0" smtClean="0">
                <a:latin typeface="Times New Roman" pitchFamily="18" charset="0"/>
                <a:ea typeface="Calibri" pitchFamily="34" charset="0"/>
                <a:cs typeface="Times New Roman" pitchFamily="18" charset="0"/>
              </a:rPr>
              <a:t>MIDLATITUDE DECIDOUS FOREST</a:t>
            </a:r>
            <a:r>
              <a:rPr lang="en-US" sz="2400" b="1" u="sng" dirty="0" smtClean="0">
                <a:latin typeface="Times New Roman" pitchFamily="18" charset="0"/>
                <a:ea typeface="Calibri" pitchFamily="34" charset="0"/>
                <a:cs typeface="Times New Roman" pitchFamily="18" charset="0"/>
              </a:rPr>
              <a:t> </a:t>
            </a:r>
            <a:endParaRPr lang="en-US" b="1" dirty="0"/>
          </a:p>
        </p:txBody>
      </p:sp>
    </p:spTree>
  </p:cSld>
  <p:clrMapOvr>
    <a:masterClrMapping/>
  </p:clrMapOvr>
  <p:transition spd="slow">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Global distribution of forest: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ea typeface="Calibri" pitchFamily="34" charset="0"/>
                <a:cs typeface="Times New Roman" pitchFamily="18" charset="0"/>
              </a:rPr>
              <a:t>Distribution of forest according to White Richard (1998)</a:t>
            </a:r>
            <a:r>
              <a:rPr lang="en-US" b="1" dirty="0" smtClean="0">
                <a:latin typeface="Times New Roman" pitchFamily="18" charset="0"/>
                <a:ea typeface="Calibri" pitchFamily="34" charset="0"/>
                <a:cs typeface="Times New Roman" pitchFamily="18" charset="0"/>
              </a:rPr>
              <a:t> </a:t>
            </a:r>
          </a:p>
          <a:p>
            <a:pPr>
              <a:buFont typeface="Wingdings" pitchFamily="2" charset="2"/>
              <a:buChar char="v"/>
            </a:pPr>
            <a:endParaRPr lang="en-US" b="1" dirty="0" smtClean="0">
              <a:latin typeface="Times New Roman" pitchFamily="18" charset="0"/>
              <a:ea typeface="Calibri" pitchFamily="34" charset="0"/>
              <a:cs typeface="Times New Roman" pitchFamily="18" charset="0"/>
            </a:endParaRPr>
          </a:p>
          <a:p>
            <a:pPr>
              <a:buFont typeface="Wingdings" pitchFamily="2" charset="2"/>
              <a:buChar char="v"/>
            </a:pPr>
            <a:r>
              <a:rPr lang="en-US" b="1" dirty="0" smtClean="0">
                <a:latin typeface="Times New Roman" pitchFamily="18" charset="0"/>
                <a:ea typeface="Calibri" pitchFamily="34" charset="0"/>
                <a:cs typeface="Times New Roman" pitchFamily="18" charset="0"/>
              </a:rPr>
              <a:t>Temperate latitude forest</a:t>
            </a:r>
          </a:p>
          <a:p>
            <a:pPr>
              <a:buFont typeface="Wingdings" pitchFamily="2" charset="2"/>
              <a:buChar char="v"/>
            </a:pPr>
            <a:endParaRPr lang="en-US" dirty="0" smtClean="0">
              <a:latin typeface="Times New Roman" pitchFamily="18" charset="0"/>
              <a:ea typeface="Calibri" pitchFamily="34" charset="0"/>
              <a:cs typeface="Times New Roman" pitchFamily="18" charset="0"/>
            </a:endParaRPr>
          </a:p>
          <a:p>
            <a:pPr>
              <a:buFont typeface="Wingdings" pitchFamily="2" charset="2"/>
              <a:buChar char="v"/>
            </a:pPr>
            <a:r>
              <a:rPr lang="en-US" sz="2800" b="1" dirty="0" smtClean="0">
                <a:latin typeface="Times New Roman" pitchFamily="18" charset="0"/>
                <a:ea typeface="Calibri" pitchFamily="34" charset="0"/>
                <a:cs typeface="Times New Roman" pitchFamily="18" charset="0"/>
              </a:rPr>
              <a:t> </a:t>
            </a:r>
            <a:r>
              <a:rPr lang="en-US" b="1" dirty="0" smtClean="0">
                <a:latin typeface="Times New Roman" pitchFamily="18" charset="0"/>
                <a:ea typeface="Calibri" pitchFamily="34" charset="0"/>
                <a:cs typeface="Times New Roman" pitchFamily="18" charset="0"/>
              </a:rPr>
              <a:t>Coniferous forest</a:t>
            </a:r>
          </a:p>
          <a:p>
            <a:pPr>
              <a:buFont typeface="Wingdings" pitchFamily="2" charset="2"/>
              <a:buChar char="v"/>
            </a:pPr>
            <a:endParaRPr lang="en-US" b="1" dirty="0" smtClean="0">
              <a:latin typeface="Times New Roman" pitchFamily="18" charset="0"/>
              <a:ea typeface="Calibri" pitchFamily="34" charset="0"/>
              <a:cs typeface="Times New Roman" pitchFamily="18" charset="0"/>
            </a:endParaRPr>
          </a:p>
          <a:p>
            <a:pPr>
              <a:buFont typeface="Wingdings" pitchFamily="2" charset="2"/>
              <a:buChar char="v"/>
            </a:pPr>
            <a:r>
              <a:rPr lang="en-US" b="1" dirty="0" smtClean="0">
                <a:latin typeface="Times New Roman" pitchFamily="18" charset="0"/>
                <a:ea typeface="Calibri" pitchFamily="34" charset="0"/>
                <a:cs typeface="Times New Roman" pitchFamily="18" charset="0"/>
              </a:rPr>
              <a:t> Tropical rainforest</a:t>
            </a:r>
          </a:p>
          <a:p>
            <a:pPr>
              <a:buFont typeface="Wingdings" pitchFamily="2" charset="2"/>
              <a:buChar char="v"/>
            </a:pPr>
            <a:r>
              <a:rPr lang="en-US" b="1" dirty="0" smtClean="0">
                <a:latin typeface="Times New Roman" pitchFamily="18" charset="0"/>
                <a:ea typeface="Calibri" pitchFamily="34" charset="0"/>
                <a:cs typeface="Times New Roman" pitchFamily="18" charset="0"/>
              </a:rPr>
              <a:t> </a:t>
            </a:r>
          </a:p>
          <a:p>
            <a:pPr>
              <a:buFont typeface="Wingdings" pitchFamily="2" charset="2"/>
              <a:buChar char="v"/>
            </a:pPr>
            <a:r>
              <a:rPr lang="en-US" b="1" dirty="0" smtClean="0">
                <a:latin typeface="Times New Roman" pitchFamily="18" charset="0"/>
                <a:ea typeface="Calibri" pitchFamily="34" charset="0"/>
                <a:cs typeface="Times New Roman" pitchFamily="18" charset="0"/>
              </a:rPr>
              <a:t>Cold climate (Boreal forest)</a:t>
            </a:r>
          </a:p>
          <a:p>
            <a:pPr>
              <a:buFont typeface="Wingdings" pitchFamily="2" charset="2"/>
              <a:buChar char="v"/>
            </a:pPr>
            <a:endParaRPr lang="en-US" b="1" dirty="0" smtClean="0">
              <a:latin typeface="Times New Roman" pitchFamily="18" charset="0"/>
              <a:ea typeface="Calibri" pitchFamily="34" charset="0"/>
              <a:cs typeface="Times New Roman" pitchFamily="18" charset="0"/>
            </a:endParaRPr>
          </a:p>
          <a:p>
            <a:pPr>
              <a:buFont typeface="Wingdings" pitchFamily="2" charset="2"/>
              <a:buChar char="v"/>
            </a:pPr>
            <a:r>
              <a:rPr lang="en-US" b="1" dirty="0" smtClean="0">
                <a:latin typeface="Times New Roman" pitchFamily="18" charset="0"/>
                <a:ea typeface="Calibri" pitchFamily="34" charset="0"/>
                <a:cs typeface="Times New Roman" pitchFamily="18" charset="0"/>
              </a:rPr>
              <a:t> </a:t>
            </a:r>
          </a:p>
          <a:p>
            <a:endParaRPr lang="en-US" dirty="0"/>
          </a:p>
        </p:txBody>
      </p:sp>
    </p:spTree>
  </p:cSld>
  <p:clrMapOvr>
    <a:masterClrMapping/>
  </p:clrMapOvr>
  <p:transition spd="slow">
    <p:push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Global distribution of forest: cont’</a:t>
            </a:r>
            <a:endParaRPr lang="en-US" dirty="0"/>
          </a:p>
        </p:txBody>
      </p:sp>
      <p:sp>
        <p:nvSpPr>
          <p:cNvPr id="3" name="Content Placeholder 2"/>
          <p:cNvSpPr>
            <a:spLocks noGrp="1"/>
          </p:cNvSpPr>
          <p:nvPr>
            <p:ph idx="1"/>
          </p:nvPr>
        </p:nvSpPr>
        <p:spPr/>
        <p:txBody>
          <a:bodyPr>
            <a:normAutofit fontScale="62500" lnSpcReduction="20000"/>
          </a:bodyPr>
          <a:lstStyle/>
          <a:p>
            <a:pPr marL="0" lvl="0" indent="0" algn="just" eaLnBrk="0" fontAlgn="base" hangingPunct="0">
              <a:lnSpc>
                <a:spcPct val="120000"/>
              </a:lnSpc>
              <a:spcBef>
                <a:spcPct val="0"/>
              </a:spcBef>
              <a:spcAft>
                <a:spcPct val="0"/>
              </a:spcAft>
              <a:buClrTx/>
              <a:buSzTx/>
              <a:buNone/>
              <a:tabLst>
                <a:tab pos="0" algn="l"/>
              </a:tabLst>
            </a:pPr>
            <a:r>
              <a:rPr lang="en-US" b="1" dirty="0" smtClean="0">
                <a:latin typeface="Times New Roman" pitchFamily="18" charset="0"/>
                <a:ea typeface="Calibri" pitchFamily="34" charset="0"/>
                <a:cs typeface="Times New Roman" pitchFamily="18" charset="0"/>
              </a:rPr>
              <a:t>Temperate latitude forest,</a:t>
            </a:r>
          </a:p>
          <a:p>
            <a:pPr marL="0" lvl="0" indent="0" algn="just" eaLnBrk="0" fontAlgn="base" hangingPunct="0">
              <a:lnSpc>
                <a:spcPct val="120000"/>
              </a:lnSpc>
              <a:spcBef>
                <a:spcPct val="0"/>
              </a:spcBef>
              <a:spcAft>
                <a:spcPct val="0"/>
              </a:spcAft>
              <a:buClrTx/>
              <a:buSzTx/>
              <a:buNone/>
              <a:tabLst>
                <a:tab pos="0" algn="l"/>
              </a:tabLst>
            </a:pPr>
            <a:r>
              <a:rPr lang="en-US" b="1" dirty="0" smtClean="0">
                <a:latin typeface="Times New Roman" pitchFamily="18" charset="0"/>
                <a:ea typeface="Calibri" pitchFamily="34" charset="0"/>
                <a:cs typeface="Times New Roman" pitchFamily="18" charset="0"/>
              </a:rPr>
              <a:t> </a:t>
            </a:r>
          </a:p>
          <a:p>
            <a:pPr marL="0" lvl="0" indent="0" algn="just" eaLnBrk="0" fontAlgn="base" hangingPunct="0">
              <a:lnSpc>
                <a:spcPct val="120000"/>
              </a:lnSpc>
              <a:spcBef>
                <a:spcPct val="0"/>
              </a:spcBef>
              <a:spcAft>
                <a:spcPct val="0"/>
              </a:spcAft>
              <a:buClrTx/>
              <a:buSzTx/>
              <a:buFont typeface="Wingdings" pitchFamily="2" charset="2"/>
              <a:buChar char="v"/>
              <a:tabLst>
                <a:tab pos="0" algn="l"/>
              </a:tabLst>
            </a:pPr>
            <a:r>
              <a:rPr lang="en-US" dirty="0" smtClean="0">
                <a:latin typeface="Times New Roman" pitchFamily="18" charset="0"/>
                <a:ea typeface="Calibri" pitchFamily="34" charset="0"/>
                <a:cs typeface="Times New Roman" pitchFamily="18" charset="0"/>
              </a:rPr>
              <a:t>Found in 40</a:t>
            </a:r>
            <a:r>
              <a:rPr lang="en-US" baseline="26000" dirty="0" smtClean="0">
                <a:latin typeface="Times New Roman" pitchFamily="18" charset="0"/>
                <a:ea typeface="Calibri" pitchFamily="34" charset="0"/>
                <a:cs typeface="Times New Roman" pitchFamily="18" charset="0"/>
              </a:rPr>
              <a:t>0    </a:t>
            </a:r>
            <a:r>
              <a:rPr lang="en-US" dirty="0" smtClean="0">
                <a:latin typeface="Times New Roman" pitchFamily="18" charset="0"/>
                <a:ea typeface="Calibri" pitchFamily="34" charset="0"/>
                <a:cs typeface="Times New Roman" pitchFamily="18" charset="0"/>
              </a:rPr>
              <a:t>and 60</a:t>
            </a:r>
            <a:r>
              <a:rPr lang="en-US" baseline="26000" dirty="0" smtClean="0">
                <a:latin typeface="Times New Roman" pitchFamily="18" charset="0"/>
                <a:ea typeface="Calibri" pitchFamily="34" charset="0"/>
                <a:cs typeface="Times New Roman" pitchFamily="18" charset="0"/>
              </a:rPr>
              <a:t>0</a:t>
            </a:r>
            <a:r>
              <a:rPr lang="en-US" dirty="0" smtClean="0">
                <a:latin typeface="Times New Roman" pitchFamily="18" charset="0"/>
                <a:ea typeface="Calibri" pitchFamily="34" charset="0"/>
                <a:cs typeface="Times New Roman" pitchFamily="18" charset="0"/>
              </a:rPr>
              <a:t> north and south of equator.</a:t>
            </a:r>
            <a:endParaRPr lang="en-US" sz="2800" dirty="0" smtClean="0">
              <a:latin typeface="Arial" pitchFamily="34" charset="0"/>
            </a:endParaRPr>
          </a:p>
          <a:p>
            <a:pPr marL="0" lvl="0" indent="0" algn="just" eaLnBrk="0" fontAlgn="base" hangingPunct="0">
              <a:lnSpc>
                <a:spcPct val="120000"/>
              </a:lnSpc>
              <a:spcBef>
                <a:spcPct val="0"/>
              </a:spcBef>
              <a:spcAft>
                <a:spcPct val="0"/>
              </a:spcAft>
              <a:buClrTx/>
              <a:buSzTx/>
              <a:buNone/>
              <a:tabLst>
                <a:tab pos="0" algn="l"/>
              </a:tabLst>
            </a:pPr>
            <a:r>
              <a:rPr lang="en-US" dirty="0" smtClean="0">
                <a:latin typeface="Times New Roman" pitchFamily="18" charset="0"/>
                <a:ea typeface="Calibri" pitchFamily="34" charset="0"/>
                <a:cs typeface="Times New Roman" pitchFamily="18" charset="0"/>
              </a:rPr>
              <a:t>	</a:t>
            </a:r>
          </a:p>
          <a:p>
            <a:pPr marL="0" lvl="0" indent="0" algn="just" eaLnBrk="0" fontAlgn="base" hangingPunct="0">
              <a:lnSpc>
                <a:spcPct val="150000"/>
              </a:lnSpc>
              <a:spcBef>
                <a:spcPct val="0"/>
              </a:spcBef>
              <a:spcAft>
                <a:spcPct val="0"/>
              </a:spcAft>
              <a:buClrTx/>
              <a:buSzTx/>
              <a:buNone/>
              <a:tabLst>
                <a:tab pos="0" algn="l"/>
              </a:tabLst>
            </a:pPr>
            <a:r>
              <a:rPr lang="en-US" dirty="0" smtClean="0">
                <a:latin typeface="Times New Roman" pitchFamily="18" charset="0"/>
                <a:ea typeface="Calibri" pitchFamily="34" charset="0"/>
                <a:cs typeface="Times New Roman" pitchFamily="18" charset="0"/>
              </a:rPr>
              <a:t>characterized by;</a:t>
            </a:r>
            <a:endParaRPr lang="en-US" sz="4400" dirty="0" smtClean="0">
              <a:latin typeface="Arial" pitchFamily="34" charset="0"/>
            </a:endParaRPr>
          </a:p>
          <a:p>
            <a:pPr marL="0" lvl="0" indent="0" algn="just" eaLnBrk="0" fontAlgn="base" hangingPunct="0">
              <a:lnSpc>
                <a:spcPct val="220000"/>
              </a:lnSpc>
              <a:spcBef>
                <a:spcPct val="0"/>
              </a:spcBef>
              <a:spcAft>
                <a:spcPct val="0"/>
              </a:spcAft>
              <a:buClrTx/>
              <a:buSzTx/>
              <a:buFont typeface="Wingdings" pitchFamily="2" charset="2"/>
              <a:buChar char="v"/>
              <a:tabLst>
                <a:tab pos="0" algn="l"/>
              </a:tabLst>
            </a:pPr>
            <a:r>
              <a:rPr lang="en-US" dirty="0" smtClean="0">
                <a:latin typeface="Times New Roman" pitchFamily="18" charset="0"/>
                <a:ea typeface="Calibri" pitchFamily="34" charset="0"/>
                <a:cs typeface="Times New Roman" pitchFamily="18" charset="0"/>
              </a:rPr>
              <a:t>Broad-leaved deciduous trees, </a:t>
            </a:r>
          </a:p>
          <a:p>
            <a:pPr marL="0" lvl="0" indent="0" algn="just" eaLnBrk="0" fontAlgn="base" hangingPunct="0">
              <a:lnSpc>
                <a:spcPct val="220000"/>
              </a:lnSpc>
              <a:spcBef>
                <a:spcPct val="0"/>
              </a:spcBef>
              <a:spcAft>
                <a:spcPct val="0"/>
              </a:spcAft>
              <a:buClrTx/>
              <a:buSzTx/>
              <a:buFont typeface="Wingdings" pitchFamily="2" charset="2"/>
              <a:buChar char="v"/>
              <a:tabLst>
                <a:tab pos="0" algn="l"/>
              </a:tabLst>
            </a:pPr>
            <a:r>
              <a:rPr lang="en-US" dirty="0" smtClean="0">
                <a:latin typeface="Times New Roman" pitchFamily="18" charset="0"/>
                <a:ea typeface="Calibri" pitchFamily="34" charset="0"/>
                <a:cs typeface="Times New Roman" pitchFamily="18" charset="0"/>
              </a:rPr>
              <a:t>In </a:t>
            </a:r>
            <a:r>
              <a:rPr lang="en-US" sz="2800" dirty="0" smtClean="0">
                <a:latin typeface="Arial" pitchFamily="34" charset="0"/>
                <a:ea typeface="Calibri" pitchFamily="34" charset="0"/>
                <a:cs typeface="Times New Roman" pitchFamily="18" charset="0"/>
              </a:rPr>
              <a:t>t</a:t>
            </a:r>
            <a:r>
              <a:rPr lang="en-US" dirty="0" smtClean="0">
                <a:latin typeface="Times New Roman" pitchFamily="18" charset="0"/>
                <a:ea typeface="Calibri" pitchFamily="34" charset="0"/>
                <a:cs typeface="Times New Roman" pitchFamily="18" charset="0"/>
              </a:rPr>
              <a:t>he autumn the leaves die and fall to the ground leaving the trees bare, </a:t>
            </a:r>
          </a:p>
          <a:p>
            <a:pPr marL="0" lvl="0" indent="0" algn="just" eaLnBrk="0" fontAlgn="base" hangingPunct="0">
              <a:lnSpc>
                <a:spcPct val="220000"/>
              </a:lnSpc>
              <a:spcBef>
                <a:spcPct val="0"/>
              </a:spcBef>
              <a:spcAft>
                <a:spcPct val="0"/>
              </a:spcAft>
              <a:buClrTx/>
              <a:buSzTx/>
              <a:buFont typeface="Wingdings" pitchFamily="2" charset="2"/>
              <a:buChar char="v"/>
              <a:tabLst>
                <a:tab pos="0" algn="l"/>
              </a:tabLst>
            </a:pPr>
            <a:r>
              <a:rPr lang="en-US" dirty="0" smtClean="0">
                <a:latin typeface="Times New Roman" pitchFamily="18" charset="0"/>
                <a:ea typeface="Calibri" pitchFamily="34" charset="0"/>
                <a:cs typeface="Times New Roman" pitchFamily="18" charset="0"/>
              </a:rPr>
              <a:t>in winters  the trees are dormant and cease to grow and in spring new leaves appear</a:t>
            </a:r>
            <a:endParaRPr lang="en-US" dirty="0"/>
          </a:p>
        </p:txBody>
      </p:sp>
    </p:spTree>
  </p:cSld>
  <p:clrMapOvr>
    <a:masterClrMapping/>
  </p:clrMapOvr>
  <p:transition spd="slow">
    <p:push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URAL04.JPG"/>
          <p:cNvPicPr>
            <a:picLocks noChangeAspect="1" noChangeArrowheads="1"/>
          </p:cNvPicPr>
          <p:nvPr/>
        </p:nvPicPr>
        <p:blipFill>
          <a:blip r:embed="rId2" cstate="print"/>
          <a:srcRect/>
          <a:stretch>
            <a:fillRect/>
          </a:stretch>
        </p:blipFill>
        <p:spPr bwMode="auto">
          <a:xfrm>
            <a:off x="152400" y="381000"/>
            <a:ext cx="8763000" cy="6324600"/>
          </a:xfrm>
          <a:prstGeom prst="rect">
            <a:avLst/>
          </a:prstGeom>
          <a:noFill/>
        </p:spPr>
      </p:pic>
      <p:sp>
        <p:nvSpPr>
          <p:cNvPr id="3" name="Rectangle 2"/>
          <p:cNvSpPr/>
          <p:nvPr/>
        </p:nvSpPr>
        <p:spPr>
          <a:xfrm>
            <a:off x="762000" y="1"/>
            <a:ext cx="6096000" cy="461665"/>
          </a:xfrm>
          <a:prstGeom prst="rect">
            <a:avLst/>
          </a:prstGeom>
        </p:spPr>
        <p:txBody>
          <a:bodyPr wrap="square">
            <a:spAutoFit/>
          </a:bodyPr>
          <a:lstStyle/>
          <a:p>
            <a:r>
              <a:rPr lang="en-US" sz="2400" b="1" dirty="0" smtClean="0">
                <a:latin typeface="Times New Roman" pitchFamily="18" charset="0"/>
                <a:ea typeface="Calibri" pitchFamily="34" charset="0"/>
                <a:cs typeface="Times New Roman" pitchFamily="18" charset="0"/>
              </a:rPr>
              <a:t>TEMPERATE AND DRY FOREST</a:t>
            </a:r>
            <a:endParaRPr lang="en-US" sz="2400" dirty="0"/>
          </a:p>
        </p:txBody>
      </p:sp>
    </p:spTree>
  </p:cSld>
  <p:clrMapOvr>
    <a:masterClrMapping/>
  </p:clrMapOvr>
  <p:transition spd="slow">
    <p:push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Global distribution of forest: cont’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ea typeface="Calibri" pitchFamily="34" charset="0"/>
                <a:cs typeface="Times New Roman" pitchFamily="18" charset="0"/>
              </a:rPr>
              <a:t>Coniferous forest;</a:t>
            </a:r>
          </a:p>
          <a:p>
            <a:endParaRPr lang="en-US" b="1"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Found  in cold climate 60</a:t>
            </a:r>
            <a:r>
              <a:rPr lang="en-US" baseline="26000" dirty="0" smtClean="0">
                <a:latin typeface="Times New Roman" pitchFamily="18" charset="0"/>
                <a:ea typeface="Calibri" pitchFamily="34" charset="0"/>
                <a:cs typeface="Times New Roman" pitchFamily="18" charset="0"/>
              </a:rPr>
              <a:t>0 </a:t>
            </a:r>
            <a:r>
              <a:rPr lang="en-US" dirty="0" smtClean="0">
                <a:latin typeface="Times New Roman" pitchFamily="18" charset="0"/>
                <a:ea typeface="Calibri" pitchFamily="34" charset="0"/>
                <a:cs typeface="Times New Roman" pitchFamily="18" charset="0"/>
              </a:rPr>
              <a:t>North in Eurasian and North America as well as high altitude</a:t>
            </a:r>
          </a:p>
          <a:p>
            <a:pPr>
              <a:buFont typeface="Wingdings" pitchFamily="2" charset="2"/>
              <a:buChar char="v"/>
            </a:pPr>
            <a:endParaRPr lang="en-US"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 Coniferous trees are evergreens</a:t>
            </a:r>
          </a:p>
          <a:p>
            <a:pPr>
              <a:buFont typeface="Wingdings" pitchFamily="2" charset="2"/>
              <a:buChar char="v"/>
            </a:pPr>
            <a:endParaRPr lang="en-US"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 They have needle shaped leaves which reduce transpiration.</a:t>
            </a:r>
          </a:p>
          <a:p>
            <a:pPr>
              <a:buFont typeface="Wingdings" pitchFamily="2" charset="2"/>
              <a:buChar char="v"/>
            </a:pPr>
            <a:endParaRPr lang="en-US"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Their fruits are in the form of tough cones.                                                                  </a:t>
            </a:r>
            <a:endParaRPr lang="en-US" sz="2800" dirty="0" smtClean="0">
              <a:latin typeface="Arial" pitchFamily="34" charset="0"/>
            </a:endParaRPr>
          </a:p>
          <a:p>
            <a:endParaRPr lang="en-US" dirty="0"/>
          </a:p>
        </p:txBody>
      </p:sp>
    </p:spTree>
  </p:cSld>
  <p:clrMapOvr>
    <a:masterClrMapping/>
  </p:clrMapOvr>
  <p:transition spd="slow">
    <p:push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REONARD\Desktop\FOREST15.JPG"/>
          <p:cNvPicPr>
            <a:picLocks noChangeAspect="1" noChangeArrowheads="1"/>
          </p:cNvPicPr>
          <p:nvPr/>
        </p:nvPicPr>
        <p:blipFill>
          <a:blip r:embed="rId2" cstate="print"/>
          <a:srcRect/>
          <a:stretch>
            <a:fillRect/>
          </a:stretch>
        </p:blipFill>
        <p:spPr bwMode="auto">
          <a:xfrm>
            <a:off x="152401" y="457200"/>
            <a:ext cx="8839199" cy="6400800"/>
          </a:xfrm>
          <a:prstGeom prst="rect">
            <a:avLst/>
          </a:prstGeom>
          <a:noFill/>
        </p:spPr>
      </p:pic>
      <p:sp>
        <p:nvSpPr>
          <p:cNvPr id="3" name="Rectangle 2"/>
          <p:cNvSpPr/>
          <p:nvPr/>
        </p:nvSpPr>
        <p:spPr>
          <a:xfrm rot="10800000" flipV="1">
            <a:off x="533400" y="0"/>
            <a:ext cx="8305800" cy="461665"/>
          </a:xfrm>
          <a:prstGeom prst="rect">
            <a:avLst/>
          </a:prstGeom>
        </p:spPr>
        <p:txBody>
          <a:bodyPr wrap="square">
            <a:spAutoFit/>
          </a:bodyPr>
          <a:lstStyle/>
          <a:p>
            <a:r>
              <a:rPr lang="en-US" b="1" i="1" dirty="0">
                <a:solidFill>
                  <a:srgbClr val="0070C0"/>
                </a:solidFill>
                <a:latin typeface="Times New Roman" pitchFamily="18" charset="0"/>
                <a:ea typeface="Calibri" pitchFamily="34" charset="0"/>
                <a:cs typeface="Times New Roman" pitchFamily="18" charset="0"/>
              </a:rPr>
              <a:t> </a:t>
            </a:r>
            <a:r>
              <a:rPr lang="en-US" b="1" i="1" dirty="0" smtClean="0">
                <a:solidFill>
                  <a:srgbClr val="0070C0"/>
                </a:solidFill>
                <a:latin typeface="Times New Roman" pitchFamily="18" charset="0"/>
                <a:ea typeface="Calibri" pitchFamily="34" charset="0"/>
                <a:cs typeface="Times New Roman" pitchFamily="18" charset="0"/>
              </a:rPr>
              <a:t>                                     </a:t>
            </a:r>
            <a:r>
              <a:rPr lang="en-US" sz="2400" b="1" dirty="0" smtClean="0">
                <a:latin typeface="Times New Roman" pitchFamily="18" charset="0"/>
                <a:ea typeface="Calibri" pitchFamily="34" charset="0"/>
                <a:cs typeface="Times New Roman" pitchFamily="18" charset="0"/>
              </a:rPr>
              <a:t>CONIFEROUS FOREST</a:t>
            </a:r>
            <a:r>
              <a:rPr lang="en-US" sz="2400" b="1" u="sng" dirty="0" smtClean="0">
                <a:latin typeface="Times New Roman" pitchFamily="18" charset="0"/>
                <a:ea typeface="Calibri" pitchFamily="34" charset="0"/>
                <a:cs typeface="Times New Roman" pitchFamily="18" charset="0"/>
              </a:rPr>
              <a:t> </a:t>
            </a:r>
            <a:endParaRPr lang="en-US" b="1" dirty="0"/>
          </a:p>
        </p:txBody>
      </p:sp>
    </p:spTree>
  </p:cSld>
  <p:clrMapOvr>
    <a:masterClrMapping/>
  </p:clrMapOvr>
  <p:transition spd="slow">
    <p:push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Global distribution of forest: cont’</a:t>
            </a:r>
            <a:endParaRPr lang="en-US" dirty="0"/>
          </a:p>
        </p:txBody>
      </p:sp>
      <p:sp>
        <p:nvSpPr>
          <p:cNvPr id="3" name="Content Placeholder 2"/>
          <p:cNvSpPr>
            <a:spLocks noGrp="1"/>
          </p:cNvSpPr>
          <p:nvPr>
            <p:ph idx="1"/>
          </p:nvPr>
        </p:nvSpPr>
        <p:spPr>
          <a:xfrm>
            <a:off x="1219200" y="1447800"/>
            <a:ext cx="7714488" cy="4800600"/>
          </a:xfrm>
        </p:spPr>
        <p:txBody>
          <a:bodyPr>
            <a:normAutofit fontScale="92500" lnSpcReduction="10000"/>
          </a:bodyPr>
          <a:lstStyle/>
          <a:p>
            <a:pPr marL="0" lvl="0" indent="342900" algn="just" fontAlgn="base">
              <a:lnSpc>
                <a:spcPct val="150000"/>
              </a:lnSpc>
              <a:spcBef>
                <a:spcPct val="0"/>
              </a:spcBef>
              <a:spcAft>
                <a:spcPct val="0"/>
              </a:spcAft>
              <a:buClrTx/>
              <a:buSzTx/>
              <a:buNone/>
              <a:tabLst>
                <a:tab pos="0" algn="l"/>
              </a:tabLst>
            </a:pPr>
            <a:r>
              <a:rPr lang="en-US" b="1" dirty="0" smtClean="0">
                <a:latin typeface="Times New Roman" pitchFamily="18" charset="0"/>
                <a:ea typeface="Calibri" pitchFamily="34" charset="0"/>
                <a:cs typeface="Times New Roman" pitchFamily="18" charset="0"/>
              </a:rPr>
              <a:t> Tropical rainforest;</a:t>
            </a:r>
          </a:p>
          <a:p>
            <a:pPr marL="0" lvl="0" indent="342900" algn="just" fontAlgn="base">
              <a:lnSpc>
                <a:spcPct val="150000"/>
              </a:lnSpc>
              <a:spcBef>
                <a:spcPct val="0"/>
              </a:spcBef>
              <a:spcAft>
                <a:spcPct val="0"/>
              </a:spcAft>
              <a:buClrTx/>
              <a:buSzTx/>
              <a:buFont typeface="Wingdings" pitchFamily="2" charset="2"/>
              <a:buChar char="v"/>
              <a:tabLst>
                <a:tab pos="0" algn="l"/>
              </a:tabLst>
            </a:pPr>
            <a:r>
              <a:rPr lang="en-US" dirty="0" smtClean="0">
                <a:latin typeface="Times New Roman" pitchFamily="18" charset="0"/>
                <a:ea typeface="Calibri" pitchFamily="34" charset="0"/>
                <a:cs typeface="Times New Roman" pitchFamily="18" charset="0"/>
              </a:rPr>
              <a:t>Found 0</a:t>
            </a:r>
            <a:r>
              <a:rPr lang="en-US" baseline="30000" dirty="0" smtClean="0">
                <a:latin typeface="Times New Roman" pitchFamily="18" charset="0"/>
                <a:ea typeface="Calibri" pitchFamily="34" charset="0"/>
                <a:cs typeface="Times New Roman" pitchFamily="18" charset="0"/>
              </a:rPr>
              <a:t>0</a:t>
            </a:r>
            <a:r>
              <a:rPr lang="en-US" dirty="0" smtClean="0">
                <a:latin typeface="Times New Roman" pitchFamily="18" charset="0"/>
                <a:ea typeface="Calibri" pitchFamily="34" charset="0"/>
                <a:cs typeface="Times New Roman" pitchFamily="18" charset="0"/>
              </a:rPr>
              <a:t> -5</a:t>
            </a:r>
            <a:r>
              <a:rPr lang="en-US" baseline="30000" dirty="0" smtClean="0">
                <a:latin typeface="Times New Roman" pitchFamily="18" charset="0"/>
                <a:ea typeface="Calibri" pitchFamily="34" charset="0"/>
                <a:cs typeface="Times New Roman" pitchFamily="18" charset="0"/>
              </a:rPr>
              <a:t>0 </a:t>
            </a:r>
            <a:r>
              <a:rPr lang="en-US" dirty="0" smtClean="0">
                <a:latin typeface="Times New Roman" pitchFamily="18" charset="0"/>
                <a:ea typeface="Calibri" pitchFamily="34" charset="0"/>
                <a:cs typeface="Times New Roman" pitchFamily="18" charset="0"/>
              </a:rPr>
              <a:t> North &amp; South of equator</a:t>
            </a:r>
            <a:endParaRPr lang="en-US" b="1" dirty="0" smtClean="0">
              <a:latin typeface="Times New Roman" pitchFamily="18" charset="0"/>
              <a:ea typeface="Calibri" pitchFamily="34" charset="0"/>
              <a:cs typeface="Times New Roman" pitchFamily="18" charset="0"/>
            </a:endParaRPr>
          </a:p>
          <a:p>
            <a:pPr marL="0" lvl="0" indent="342900" algn="just" fontAlgn="base">
              <a:lnSpc>
                <a:spcPct val="150000"/>
              </a:lnSpc>
              <a:spcBef>
                <a:spcPct val="0"/>
              </a:spcBef>
              <a:spcAft>
                <a:spcPct val="0"/>
              </a:spcAft>
              <a:buClrTx/>
              <a:buSzTx/>
              <a:buFont typeface="Wingdings" pitchFamily="2" charset="2"/>
              <a:buChar char="v"/>
              <a:tabLst>
                <a:tab pos="0" algn="l"/>
              </a:tabLst>
            </a:pPr>
            <a:endParaRPr lang="en-US" dirty="0" smtClean="0">
              <a:latin typeface="Times New Roman" pitchFamily="18" charset="0"/>
              <a:ea typeface="Calibri" pitchFamily="34" charset="0"/>
              <a:cs typeface="Times New Roman" pitchFamily="18" charset="0"/>
            </a:endParaRPr>
          </a:p>
          <a:p>
            <a:pPr marL="0" lvl="0" indent="342900" algn="just" fontAlgn="base">
              <a:lnSpc>
                <a:spcPct val="150000"/>
              </a:lnSpc>
              <a:spcBef>
                <a:spcPct val="0"/>
              </a:spcBef>
              <a:spcAft>
                <a:spcPct val="0"/>
              </a:spcAft>
              <a:buClrTx/>
              <a:buSzTx/>
              <a:buFont typeface="Wingdings" pitchFamily="2" charset="2"/>
              <a:buChar char="v"/>
              <a:tabLst>
                <a:tab pos="0" algn="l"/>
              </a:tabLst>
            </a:pPr>
            <a:r>
              <a:rPr lang="en-US" dirty="0" smtClean="0">
                <a:latin typeface="Times New Roman" pitchFamily="18" charset="0"/>
                <a:ea typeface="Calibri" pitchFamily="34" charset="0"/>
                <a:cs typeface="Times New Roman" pitchFamily="18" charset="0"/>
              </a:rPr>
              <a:t>locate in the tropics within the equatorial belt</a:t>
            </a:r>
          </a:p>
          <a:p>
            <a:pPr marL="0" lvl="0" indent="342900" algn="just" fontAlgn="base">
              <a:lnSpc>
                <a:spcPct val="150000"/>
              </a:lnSpc>
              <a:spcBef>
                <a:spcPct val="0"/>
              </a:spcBef>
              <a:spcAft>
                <a:spcPct val="0"/>
              </a:spcAft>
              <a:buClrTx/>
              <a:buSzTx/>
              <a:buNone/>
              <a:tabLst>
                <a:tab pos="0" algn="l"/>
              </a:tabLst>
            </a:pPr>
            <a:endParaRPr lang="en-US" dirty="0" smtClean="0">
              <a:latin typeface="Times New Roman" pitchFamily="18" charset="0"/>
              <a:ea typeface="Calibri" pitchFamily="34" charset="0"/>
              <a:cs typeface="Times New Roman" pitchFamily="18" charset="0"/>
            </a:endParaRPr>
          </a:p>
          <a:p>
            <a:pPr marL="0" lvl="0" indent="342900" algn="just" fontAlgn="base">
              <a:lnSpc>
                <a:spcPct val="150000"/>
              </a:lnSpc>
              <a:spcBef>
                <a:spcPct val="0"/>
              </a:spcBef>
              <a:spcAft>
                <a:spcPct val="0"/>
              </a:spcAft>
              <a:buClrTx/>
              <a:buSzTx/>
              <a:buNone/>
              <a:tabLst>
                <a:tab pos="0" algn="l"/>
              </a:tabLst>
            </a:pPr>
            <a:r>
              <a:rPr lang="en-US" dirty="0" smtClean="0">
                <a:latin typeface="Times New Roman" pitchFamily="18" charset="0"/>
                <a:ea typeface="Calibri" pitchFamily="34" charset="0"/>
                <a:cs typeface="Times New Roman" pitchFamily="18" charset="0"/>
              </a:rPr>
              <a:t> </a:t>
            </a:r>
            <a:r>
              <a:rPr lang="en-US" u="sng" dirty="0" smtClean="0">
                <a:latin typeface="Times New Roman" pitchFamily="18" charset="0"/>
                <a:ea typeface="Calibri" pitchFamily="34" charset="0"/>
                <a:cs typeface="Times New Roman" pitchFamily="18" charset="0"/>
              </a:rPr>
              <a:t>Example</a:t>
            </a:r>
            <a:r>
              <a:rPr lang="en-US" dirty="0" smtClean="0">
                <a:latin typeface="Times New Roman" pitchFamily="18" charset="0"/>
                <a:ea typeface="Calibri" pitchFamily="34" charset="0"/>
                <a:cs typeface="Times New Roman" pitchFamily="18" charset="0"/>
              </a:rPr>
              <a:t> Amazon, Congo basin, coastal land of Ecuador, West Africa &amp; South –East Asia.</a:t>
            </a:r>
            <a:endParaRPr lang="en-US" dirty="0" smtClean="0">
              <a:latin typeface="Arial" pitchFamily="34" charset="0"/>
            </a:endParaRPr>
          </a:p>
          <a:p>
            <a:pPr marL="0" lvl="0" indent="342900" eaLnBrk="0" fontAlgn="base" hangingPunct="0">
              <a:lnSpc>
                <a:spcPct val="150000"/>
              </a:lnSpc>
              <a:spcBef>
                <a:spcPct val="0"/>
              </a:spcBef>
              <a:spcAft>
                <a:spcPct val="0"/>
              </a:spcAft>
              <a:buClrTx/>
              <a:buSzTx/>
              <a:buNone/>
              <a:tabLst>
                <a:tab pos="0" algn="l"/>
              </a:tabLst>
            </a:pPr>
            <a:endParaRPr lang="en-US" dirty="0"/>
          </a:p>
        </p:txBody>
      </p:sp>
    </p:spTree>
  </p:cSld>
  <p:clrMapOvr>
    <a:masterClrMapping/>
  </p:clrMapOvr>
  <p:transition spd="slow">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SKY03.JPG"/>
          <p:cNvPicPr>
            <a:picLocks noChangeAspect="1" noChangeArrowheads="1"/>
          </p:cNvPicPr>
          <p:nvPr/>
        </p:nvPicPr>
        <p:blipFill>
          <a:blip r:embed="rId2" cstate="print"/>
          <a:srcRect/>
          <a:stretch>
            <a:fillRect/>
          </a:stretch>
        </p:blipFill>
        <p:spPr bwMode="auto">
          <a:xfrm>
            <a:off x="304800" y="533400"/>
            <a:ext cx="8686800" cy="6172200"/>
          </a:xfrm>
          <a:prstGeom prst="rect">
            <a:avLst/>
          </a:prstGeom>
          <a:noFill/>
        </p:spPr>
      </p:pic>
      <p:sp>
        <p:nvSpPr>
          <p:cNvPr id="3" name="Rectangle 2"/>
          <p:cNvSpPr/>
          <p:nvPr/>
        </p:nvSpPr>
        <p:spPr>
          <a:xfrm>
            <a:off x="609600" y="0"/>
            <a:ext cx="8534400" cy="830997"/>
          </a:xfrm>
          <a:prstGeom prst="rect">
            <a:avLst/>
          </a:prstGeom>
        </p:spPr>
        <p:txBody>
          <a:bodyPr wrap="square">
            <a:spAutoFit/>
          </a:bodyPr>
          <a:lstStyle/>
          <a:p>
            <a:r>
              <a:rPr lang="en-US" sz="2000" dirty="0">
                <a:latin typeface="Times New Roman" pitchFamily="18" charset="0"/>
                <a:ea typeface="Calibri" pitchFamily="34" charset="0"/>
                <a:cs typeface="Times New Roman" pitchFamily="18" charset="0"/>
              </a:rPr>
              <a:t> </a:t>
            </a:r>
            <a:r>
              <a:rPr lang="en-US" sz="2000" dirty="0" smtClean="0">
                <a:latin typeface="Times New Roman" pitchFamily="18" charset="0"/>
                <a:ea typeface="Calibri" pitchFamily="34" charset="0"/>
                <a:cs typeface="Times New Roman" pitchFamily="18" charset="0"/>
              </a:rPr>
              <a:t>                      </a:t>
            </a:r>
            <a:r>
              <a:rPr lang="en-US" sz="2400" b="1" dirty="0" smtClean="0">
                <a:latin typeface="Times New Roman" pitchFamily="18" charset="0"/>
                <a:ea typeface="Calibri" pitchFamily="34" charset="0"/>
                <a:cs typeface="Times New Roman" pitchFamily="18" charset="0"/>
              </a:rPr>
              <a:t>TROPICAL  RAIN  FOREST</a:t>
            </a:r>
            <a:endParaRPr lang="en-US" sz="2400" dirty="0" smtClean="0"/>
          </a:p>
          <a:p>
            <a:endParaRPr lang="en-US" sz="2400" dirty="0"/>
          </a:p>
        </p:txBody>
      </p:sp>
    </p:spTree>
  </p:cSld>
  <p:clrMapOvr>
    <a:masterClrMapping/>
  </p:clrMapOvr>
  <p:transition spd="slow">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Global distribution of forest: cont’</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ea typeface="Calibri" pitchFamily="34" charset="0"/>
                <a:cs typeface="Times New Roman" pitchFamily="18" charset="0"/>
              </a:rPr>
              <a:t>Cold climate (Boreal forest)</a:t>
            </a:r>
          </a:p>
          <a:p>
            <a:endParaRPr lang="en-US" b="1" dirty="0" smtClean="0">
              <a:latin typeface="Times New Roman" pitchFamily="18" charset="0"/>
              <a:ea typeface="Calibri" pitchFamily="34" charset="0"/>
              <a:cs typeface="Times New Roman" pitchFamily="18" charset="0"/>
            </a:endParaRPr>
          </a:p>
          <a:p>
            <a:pPr>
              <a:buFont typeface="Wingdings" pitchFamily="2" charset="2"/>
              <a:buChar char="v"/>
            </a:pPr>
            <a:r>
              <a:rPr lang="en-US" b="1" dirty="0" smtClean="0">
                <a:latin typeface="Times New Roman" pitchFamily="18" charset="0"/>
                <a:ea typeface="Calibri" pitchFamily="34" charset="0"/>
                <a:cs typeface="Times New Roman" pitchFamily="18" charset="0"/>
              </a:rPr>
              <a:t> </a:t>
            </a:r>
            <a:r>
              <a:rPr lang="en-US" dirty="0" smtClean="0">
                <a:latin typeface="Times New Roman" pitchFamily="18" charset="0"/>
                <a:ea typeface="Calibri" pitchFamily="34" charset="0"/>
                <a:cs typeface="Times New Roman" pitchFamily="18" charset="0"/>
              </a:rPr>
              <a:t>is also called the taiga</a:t>
            </a:r>
          </a:p>
          <a:p>
            <a:pPr>
              <a:buFont typeface="Wingdings" pitchFamily="2" charset="2"/>
              <a:buChar char="v"/>
            </a:pPr>
            <a:endParaRPr lang="en-US"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Found in North America</a:t>
            </a:r>
          </a:p>
          <a:p>
            <a:pPr>
              <a:buFont typeface="Wingdings" pitchFamily="2" charset="2"/>
              <a:buChar char="v"/>
            </a:pPr>
            <a:endParaRPr lang="en-US" dirty="0" smtClean="0">
              <a:latin typeface="Times New Roman" pitchFamily="18" charset="0"/>
              <a:ea typeface="Calibri" pitchFamily="34" charset="0"/>
              <a:cs typeface="Times New Roman" pitchFamily="18" charset="0"/>
            </a:endParaRPr>
          </a:p>
          <a:p>
            <a:pPr>
              <a:buFont typeface="Wingdings" pitchFamily="2" charset="2"/>
              <a:buChar char="v"/>
            </a:pPr>
            <a:r>
              <a:rPr lang="en-US" dirty="0" smtClean="0">
                <a:latin typeface="Times New Roman" pitchFamily="18" charset="0"/>
                <a:ea typeface="Calibri" pitchFamily="34" charset="0"/>
                <a:cs typeface="Times New Roman" pitchFamily="18" charset="0"/>
              </a:rPr>
              <a:t>This vegetation made up of spruce, fir, pine and larce.</a:t>
            </a:r>
            <a:endParaRPr lang="en-US" dirty="0" smtClean="0"/>
          </a:p>
          <a:p>
            <a:endParaRPr lang="en-US" dirty="0"/>
          </a:p>
        </p:txBody>
      </p:sp>
    </p:spTree>
  </p:cSld>
  <p:clrMapOvr>
    <a:masterClrMapping/>
  </p:clrMapOvr>
  <p:transition spd="slow">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Planning of the Question</a:t>
            </a:r>
            <a:endParaRPr lang="en-US" dirty="0"/>
          </a:p>
        </p:txBody>
      </p:sp>
      <p:sp>
        <p:nvSpPr>
          <p:cNvPr id="3" name="Content Placeholder 2"/>
          <p:cNvSpPr>
            <a:spLocks noGrp="1"/>
          </p:cNvSpPr>
          <p:nvPr>
            <p:ph idx="1"/>
          </p:nvPr>
        </p:nvSpPr>
        <p:spPr>
          <a:xfrm>
            <a:off x="990600" y="1447800"/>
            <a:ext cx="7943088" cy="5181600"/>
          </a:xfrm>
        </p:spPr>
        <p:txBody>
          <a:bodyPr/>
          <a:lstStyle/>
          <a:p>
            <a:r>
              <a:rPr lang="en-US" dirty="0" smtClean="0"/>
              <a:t>Introduction:</a:t>
            </a:r>
          </a:p>
          <a:p>
            <a:pPr>
              <a:buFont typeface="Wingdings" pitchFamily="2" charset="2"/>
              <a:buChar char="v"/>
            </a:pPr>
            <a:r>
              <a:rPr lang="en-US" dirty="0" smtClean="0"/>
              <a:t>Definition of basic concepts</a:t>
            </a:r>
          </a:p>
          <a:p>
            <a:pPr>
              <a:buFont typeface="Wingdings" pitchFamily="2" charset="2"/>
              <a:buChar char="v"/>
            </a:pPr>
            <a:endParaRPr lang="en-US" dirty="0" smtClean="0"/>
          </a:p>
          <a:p>
            <a:r>
              <a:rPr lang="en-US" dirty="0" smtClean="0"/>
              <a:t>Main body:</a:t>
            </a:r>
          </a:p>
          <a:p>
            <a:pPr>
              <a:buFont typeface="Wingdings" pitchFamily="2" charset="2"/>
              <a:buChar char="v"/>
            </a:pPr>
            <a:r>
              <a:rPr lang="en-US" dirty="0" smtClean="0"/>
              <a:t>Spatial distribution of forest</a:t>
            </a:r>
          </a:p>
          <a:p>
            <a:pPr>
              <a:buFont typeface="Wingdings" pitchFamily="2" charset="2"/>
              <a:buChar char="v"/>
            </a:pPr>
            <a:r>
              <a:rPr lang="en-US" dirty="0" smtClean="0"/>
              <a:t>Economic importance of forest resources</a:t>
            </a:r>
          </a:p>
          <a:p>
            <a:pPr>
              <a:buFont typeface="Wingdings" pitchFamily="2" charset="2"/>
              <a:buChar char="v"/>
            </a:pPr>
            <a:endParaRPr lang="en-US" dirty="0" smtClean="0"/>
          </a:p>
          <a:p>
            <a:r>
              <a:rPr lang="en-US" dirty="0" smtClean="0"/>
              <a:t>Conclusion:</a:t>
            </a:r>
          </a:p>
          <a:p>
            <a:r>
              <a:rPr lang="en-US" dirty="0" smtClean="0"/>
              <a:t>References</a:t>
            </a:r>
            <a:endParaRPr lang="en-US" dirty="0"/>
          </a:p>
        </p:txBody>
      </p:sp>
    </p:spTree>
  </p:cSld>
  <p:clrMapOvr>
    <a:masterClrMapping/>
  </p:clrMapOvr>
  <p:transition spd="slow">
    <p:push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New Folder\mpya\img0054.jpg"/>
          <p:cNvPicPr>
            <a:picLocks noChangeAspect="1" noChangeArrowheads="1"/>
          </p:cNvPicPr>
          <p:nvPr/>
        </p:nvPicPr>
        <p:blipFill>
          <a:blip r:embed="rId2"/>
          <a:srcRect/>
          <a:stretch>
            <a:fillRect/>
          </a:stretch>
        </p:blipFill>
        <p:spPr bwMode="auto">
          <a:xfrm>
            <a:off x="38100" y="457200"/>
            <a:ext cx="8953500" cy="6248399"/>
          </a:xfrm>
          <a:prstGeom prst="rect">
            <a:avLst/>
          </a:prstGeom>
          <a:noFill/>
        </p:spPr>
      </p:pic>
      <p:sp>
        <p:nvSpPr>
          <p:cNvPr id="3" name="Rectangle 2"/>
          <p:cNvSpPr/>
          <p:nvPr/>
        </p:nvSpPr>
        <p:spPr>
          <a:xfrm>
            <a:off x="152400" y="0"/>
            <a:ext cx="7924800" cy="584775"/>
          </a:xfrm>
          <a:prstGeom prst="rect">
            <a:avLst/>
          </a:prstGeom>
        </p:spPr>
        <p:txBody>
          <a:bodyPr wrap="square">
            <a:spAutoFit/>
          </a:bodyPr>
          <a:lstStyle/>
          <a:p>
            <a:r>
              <a:rPr lang="en-US" sz="3200" b="1" dirty="0" smtClean="0">
                <a:latin typeface="Times New Roman" pitchFamily="18" charset="0"/>
                <a:cs typeface="Times New Roman" pitchFamily="18" charset="0"/>
              </a:rPr>
              <a:t>TAIGA (COLD  OR BOREAL) FOREST </a:t>
            </a:r>
            <a:endParaRPr lang="en-US" sz="3200" b="1" dirty="0"/>
          </a:p>
        </p:txBody>
      </p:sp>
    </p:spTree>
  </p:cSld>
  <p:clrMapOvr>
    <a:masterClrMapping/>
  </p:clrMapOvr>
  <p:transition spd="slow">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URAL01.JPG"/>
          <p:cNvPicPr>
            <a:picLocks noChangeAspect="1" noChangeArrowheads="1"/>
          </p:cNvPicPr>
          <p:nvPr/>
        </p:nvPicPr>
        <p:blipFill>
          <a:blip r:embed="rId2" cstate="print"/>
          <a:srcRect/>
          <a:stretch>
            <a:fillRect/>
          </a:stretch>
        </p:blipFill>
        <p:spPr bwMode="auto">
          <a:xfrm>
            <a:off x="228600" y="381000"/>
            <a:ext cx="8763000" cy="6476999"/>
          </a:xfrm>
          <a:prstGeom prst="rect">
            <a:avLst/>
          </a:prstGeom>
          <a:noFill/>
        </p:spPr>
      </p:pic>
      <p:sp>
        <p:nvSpPr>
          <p:cNvPr id="3" name="Rectangle 2"/>
          <p:cNvSpPr/>
          <p:nvPr/>
        </p:nvSpPr>
        <p:spPr>
          <a:xfrm>
            <a:off x="304800" y="0"/>
            <a:ext cx="6705600" cy="461665"/>
          </a:xfrm>
          <a:prstGeom prst="rect">
            <a:avLst/>
          </a:prstGeom>
        </p:spPr>
        <p:txBody>
          <a:bodyPr wrap="square">
            <a:spAutoFit/>
          </a:bodyPr>
          <a:lstStyle/>
          <a:p>
            <a:r>
              <a:rPr lang="en-US" b="1" i="1" dirty="0">
                <a:solidFill>
                  <a:srgbClr val="00B0F0"/>
                </a:solidFill>
                <a:latin typeface="Times New Roman" pitchFamily="18" charset="0"/>
                <a:cs typeface="Times New Roman" pitchFamily="18" charset="0"/>
              </a:rPr>
              <a:t> </a:t>
            </a:r>
            <a:r>
              <a:rPr lang="en-US" b="1" i="1" dirty="0" smtClean="0">
                <a:solidFill>
                  <a:srgbClr val="00B0F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TAIGA FOREST           </a:t>
            </a:r>
            <a:endParaRPr lang="en-US" dirty="0"/>
          </a:p>
        </p:txBody>
      </p:sp>
    </p:spTree>
  </p:cSld>
  <p:clrMapOvr>
    <a:masterClrMapping/>
  </p:clrMapOvr>
  <p:transition spd="slow">
    <p:push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New Folder\mpya\world-forestry-distribution-map.gif"/>
          <p:cNvPicPr>
            <a:picLocks noChangeAspect="1" noChangeArrowheads="1"/>
          </p:cNvPicPr>
          <p:nvPr/>
        </p:nvPicPr>
        <p:blipFill>
          <a:blip r:embed="rId3"/>
          <a:srcRect/>
          <a:stretch>
            <a:fillRect/>
          </a:stretch>
        </p:blipFill>
        <p:spPr bwMode="auto">
          <a:xfrm>
            <a:off x="152400" y="-228600"/>
            <a:ext cx="11096625" cy="6726238"/>
          </a:xfrm>
          <a:prstGeom prst="rect">
            <a:avLst/>
          </a:prstGeom>
          <a:noFill/>
        </p:spPr>
      </p:pic>
    </p:spTree>
  </p:cSld>
  <p:clrMapOvr>
    <a:masterClrMapping/>
  </p:clrMapOvr>
  <p:transition spd="slow">
    <p:push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New Folder\mpya\forest_map_world.JPG"/>
          <p:cNvPicPr>
            <a:picLocks noChangeAspect="1" noChangeArrowheads="1"/>
          </p:cNvPicPr>
          <p:nvPr/>
        </p:nvPicPr>
        <p:blipFill>
          <a:blip r:embed="rId3"/>
          <a:srcRect/>
          <a:stretch>
            <a:fillRect/>
          </a:stretch>
        </p:blipFill>
        <p:spPr bwMode="auto">
          <a:xfrm>
            <a:off x="0" y="304800"/>
            <a:ext cx="9144000" cy="6095999"/>
          </a:xfrm>
          <a:prstGeom prst="rect">
            <a:avLst/>
          </a:prstGeom>
          <a:noFill/>
        </p:spPr>
      </p:pic>
      <p:sp>
        <p:nvSpPr>
          <p:cNvPr id="3" name="Rectangle 2"/>
          <p:cNvSpPr/>
          <p:nvPr/>
        </p:nvSpPr>
        <p:spPr>
          <a:xfrm>
            <a:off x="304800" y="0"/>
            <a:ext cx="5420721" cy="369332"/>
          </a:xfrm>
          <a:prstGeom prst="rect">
            <a:avLst/>
          </a:prstGeom>
        </p:spPr>
        <p:txBody>
          <a:bodyPr wrap="square">
            <a:spAutoFit/>
          </a:bodyPr>
          <a:lstStyle/>
          <a:p>
            <a:r>
              <a:rPr lang="en-US" dirty="0" smtClean="0">
                <a:latin typeface="Times New Roman" pitchFamily="18" charset="0"/>
                <a:ea typeface="Calibri" pitchFamily="34" charset="0"/>
                <a:cs typeface="Times New Roman" pitchFamily="18" charset="0"/>
              </a:rPr>
              <a:t>THE WORLD DISTRIBUTION OF FOREST  </a:t>
            </a:r>
            <a:endParaRPr lang="en-US" dirty="0"/>
          </a:p>
        </p:txBody>
      </p:sp>
    </p:spTree>
  </p:cSld>
  <p:clrMapOvr>
    <a:masterClrMapping/>
  </p:clrMapOvr>
  <p:transition spd="slow">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New Folder\mpya\forest_map_africa.jpg"/>
          <p:cNvPicPr>
            <a:picLocks noChangeAspect="1" noChangeArrowheads="1"/>
          </p:cNvPicPr>
          <p:nvPr/>
        </p:nvPicPr>
        <p:blipFill>
          <a:blip r:embed="rId3"/>
          <a:srcRect/>
          <a:stretch>
            <a:fillRect/>
          </a:stretch>
        </p:blipFill>
        <p:spPr bwMode="auto">
          <a:xfrm>
            <a:off x="2387600" y="761999"/>
            <a:ext cx="5486400" cy="6137275"/>
          </a:xfrm>
          <a:prstGeom prst="rect">
            <a:avLst/>
          </a:prstGeom>
          <a:noFill/>
        </p:spPr>
      </p:pic>
      <p:sp>
        <p:nvSpPr>
          <p:cNvPr id="3" name="Rectangle 2"/>
          <p:cNvSpPr/>
          <p:nvPr/>
        </p:nvSpPr>
        <p:spPr>
          <a:xfrm>
            <a:off x="304800" y="152401"/>
            <a:ext cx="6553200" cy="461665"/>
          </a:xfrm>
          <a:prstGeom prst="rect">
            <a:avLst/>
          </a:prstGeom>
        </p:spPr>
        <p:txBody>
          <a:bodyPr wrap="square">
            <a:spAutoFit/>
          </a:bodyPr>
          <a:lstStyle/>
          <a:p>
            <a:r>
              <a:rPr lang="en-US" sz="2400" b="1" dirty="0" smtClean="0">
                <a:latin typeface="Times New Roman" pitchFamily="18" charset="0"/>
                <a:ea typeface="Calibri" pitchFamily="34" charset="0"/>
                <a:cs typeface="Times New Roman" pitchFamily="18" charset="0"/>
              </a:rPr>
              <a:t>DISTRIBUTION 0F FOREST  IN AFRICA</a:t>
            </a:r>
            <a:endParaRPr lang="en-US" sz="2400" dirty="0"/>
          </a:p>
        </p:txBody>
      </p:sp>
    </p:spTree>
  </p:cSld>
  <p:clrMapOvr>
    <a:masterClrMapping/>
  </p:clrMapOvr>
  <p:transition spd="slow">
    <p:push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New Folder\mpya\forest_map_samerica.jpg"/>
          <p:cNvPicPr>
            <a:picLocks noChangeAspect="1" noChangeArrowheads="1"/>
          </p:cNvPicPr>
          <p:nvPr/>
        </p:nvPicPr>
        <p:blipFill>
          <a:blip r:embed="rId3"/>
          <a:srcRect/>
          <a:stretch>
            <a:fillRect/>
          </a:stretch>
        </p:blipFill>
        <p:spPr bwMode="auto">
          <a:xfrm>
            <a:off x="1009650" y="-171450"/>
            <a:ext cx="5486400" cy="6400800"/>
          </a:xfrm>
          <a:prstGeom prst="rect">
            <a:avLst/>
          </a:prstGeom>
          <a:noFill/>
        </p:spPr>
      </p:pic>
      <p:pic>
        <p:nvPicPr>
          <p:cNvPr id="3" name="Picture 2" descr="F:\New Folder\mpya\forest_map_samerica.jpg"/>
          <p:cNvPicPr>
            <a:picLocks noChangeAspect="1" noChangeArrowheads="1"/>
          </p:cNvPicPr>
          <p:nvPr/>
        </p:nvPicPr>
        <p:blipFill>
          <a:blip r:embed="rId3"/>
          <a:srcRect/>
          <a:stretch>
            <a:fillRect/>
          </a:stretch>
        </p:blipFill>
        <p:spPr bwMode="auto">
          <a:xfrm>
            <a:off x="990600" y="381000"/>
            <a:ext cx="7315200" cy="6019800"/>
          </a:xfrm>
          <a:prstGeom prst="rect">
            <a:avLst/>
          </a:prstGeom>
          <a:noFill/>
        </p:spPr>
      </p:pic>
      <p:sp>
        <p:nvSpPr>
          <p:cNvPr id="4" name="Rectangle 3"/>
          <p:cNvSpPr/>
          <p:nvPr/>
        </p:nvSpPr>
        <p:spPr>
          <a:xfrm>
            <a:off x="4648200" y="-152399"/>
            <a:ext cx="4267200" cy="830997"/>
          </a:xfrm>
          <a:prstGeom prst="rect">
            <a:avLst/>
          </a:prstGeom>
        </p:spPr>
        <p:txBody>
          <a:bodyPr wrap="square">
            <a:spAutoFit/>
          </a:bodyPr>
          <a:lstStyle/>
          <a:p>
            <a:r>
              <a:rPr lang="en-US" sz="2400" b="1" dirty="0" smtClean="0">
                <a:latin typeface="Times New Roman" pitchFamily="18" charset="0"/>
                <a:ea typeface="Calibri" pitchFamily="34" charset="0"/>
                <a:cs typeface="Times New Roman" pitchFamily="18" charset="0"/>
              </a:rPr>
              <a:t>DISTRIBUTION 0F FOREST  IN SOUTH AMERICA</a:t>
            </a:r>
            <a:endParaRPr lang="en-US" dirty="0"/>
          </a:p>
        </p:txBody>
      </p:sp>
    </p:spTree>
  </p:cSld>
  <p:clrMapOvr>
    <a:masterClrMapping/>
  </p:clrMapOvr>
  <p:transition spd="slow">
    <p:push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New Folder\mpya\forest_map_namerica.jpg"/>
          <p:cNvPicPr>
            <a:picLocks noChangeAspect="1" noChangeArrowheads="1"/>
          </p:cNvPicPr>
          <p:nvPr/>
        </p:nvPicPr>
        <p:blipFill>
          <a:blip r:embed="rId3"/>
          <a:srcRect/>
          <a:stretch>
            <a:fillRect/>
          </a:stretch>
        </p:blipFill>
        <p:spPr bwMode="auto">
          <a:xfrm>
            <a:off x="1377950" y="1601788"/>
            <a:ext cx="5486400" cy="3803650"/>
          </a:xfrm>
          <a:prstGeom prst="rect">
            <a:avLst/>
          </a:prstGeom>
          <a:noFill/>
        </p:spPr>
      </p:pic>
      <p:sp>
        <p:nvSpPr>
          <p:cNvPr id="3" name="Rectangle 2"/>
          <p:cNvSpPr/>
          <p:nvPr/>
        </p:nvSpPr>
        <p:spPr>
          <a:xfrm rot="10800000" flipV="1">
            <a:off x="1142999" y="-54724"/>
            <a:ext cx="8000999" cy="1077218"/>
          </a:xfrm>
          <a:prstGeom prst="rect">
            <a:avLst/>
          </a:prstGeom>
        </p:spPr>
        <p:txBody>
          <a:bodyPr wrap="square">
            <a:spAutoFit/>
          </a:bodyPr>
          <a:lstStyle/>
          <a:p>
            <a:r>
              <a:rPr lang="en-US" sz="3200" b="1" dirty="0" smtClean="0">
                <a:solidFill>
                  <a:srgbClr val="FF0000"/>
                </a:solidFill>
                <a:latin typeface="Times New Roman" pitchFamily="18" charset="0"/>
                <a:ea typeface="Calibri" pitchFamily="34" charset="0"/>
                <a:cs typeface="Times New Roman" pitchFamily="18" charset="0"/>
              </a:rPr>
              <a:t> DISTRIBUTION 0F FOREST IN NORTH AMERICA</a:t>
            </a:r>
            <a:endParaRPr lang="en-US" sz="3200" dirty="0">
              <a:solidFill>
                <a:srgbClr val="FF0000"/>
              </a:solidFill>
            </a:endParaRPr>
          </a:p>
        </p:txBody>
      </p:sp>
    </p:spTree>
  </p:cSld>
  <p:clrMapOvr>
    <a:masterClrMapping/>
  </p:clrMapOvr>
  <p:transition spd="slow">
    <p:push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868362"/>
          </a:xfrm>
        </p:spPr>
        <p:txBody>
          <a:bodyPr/>
          <a:lstStyle/>
          <a:p>
            <a:r>
              <a:rPr lang="en-US" dirty="0" smtClean="0"/>
              <a:t>Economic importance of forest </a:t>
            </a:r>
            <a:endParaRPr lang="en-US" dirty="0"/>
          </a:p>
        </p:txBody>
      </p:sp>
      <p:sp>
        <p:nvSpPr>
          <p:cNvPr id="3" name="Content Placeholder 2"/>
          <p:cNvSpPr>
            <a:spLocks noGrp="1"/>
          </p:cNvSpPr>
          <p:nvPr>
            <p:ph idx="1"/>
          </p:nvPr>
        </p:nvSpPr>
        <p:spPr>
          <a:xfrm>
            <a:off x="990600" y="1447800"/>
            <a:ext cx="8153400" cy="5029200"/>
          </a:xfrm>
        </p:spPr>
        <p:txBody>
          <a:bodyPr>
            <a:normAutofit fontScale="92500" lnSpcReduction="20000"/>
          </a:bodyPr>
          <a:lstStyle/>
          <a:p>
            <a:pPr algn="just">
              <a:lnSpc>
                <a:spcPct val="150000"/>
              </a:lnSpc>
              <a:buFont typeface="Wingdings" pitchFamily="2" charset="2"/>
              <a:buChar char="v"/>
            </a:pPr>
            <a:r>
              <a:rPr lang="en-US" dirty="0" smtClean="0">
                <a:latin typeface="Times New Roman" pitchFamily="18" charset="0"/>
                <a:ea typeface="Calibri" pitchFamily="34" charset="0"/>
                <a:cs typeface="Times New Roman" pitchFamily="18" charset="0"/>
              </a:rPr>
              <a:t>           </a:t>
            </a:r>
            <a:r>
              <a:rPr lang="en-US" b="1" dirty="0" smtClean="0">
                <a:latin typeface="Times New Roman" pitchFamily="18" charset="0"/>
                <a:ea typeface="Calibri" pitchFamily="34" charset="0"/>
                <a:cs typeface="Times New Roman" pitchFamily="18" charset="0"/>
              </a:rPr>
              <a:t>For industrial use</a:t>
            </a:r>
            <a:r>
              <a:rPr lang="en-US" dirty="0" smtClean="0">
                <a:latin typeface="Times New Roman" pitchFamily="18" charset="0"/>
                <a:ea typeface="Calibri" pitchFamily="34" charset="0"/>
                <a:cs typeface="Times New Roman" pitchFamily="18" charset="0"/>
              </a:rPr>
              <a:t>, forests provide many raw materials for the industries such as wood pulp which are used in the production of paper. By printing on paper we can produce newspapers, magazines and books which help us with an essential means of communication as well as in education system as learning and teaching materials.</a:t>
            </a:r>
            <a:endParaRPr lang="en-US" dirty="0"/>
          </a:p>
        </p:txBody>
      </p:sp>
    </p:spTree>
  </p:cSld>
  <p:clrMapOvr>
    <a:masterClrMapping/>
  </p:clrMapOvr>
  <p:transition spd="slow">
    <p:push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943088" cy="838200"/>
          </a:xfrm>
        </p:spPr>
        <p:txBody>
          <a:bodyPr>
            <a:normAutofit fontScale="90000"/>
          </a:bodyPr>
          <a:lstStyle/>
          <a:p>
            <a:r>
              <a:rPr lang="en-US" dirty="0" smtClean="0"/>
              <a:t>Economic importance of forest;  cont’ </a:t>
            </a:r>
            <a:endParaRPr lang="en-US" dirty="0"/>
          </a:p>
        </p:txBody>
      </p:sp>
      <p:sp>
        <p:nvSpPr>
          <p:cNvPr id="3" name="Content Placeholder 2"/>
          <p:cNvSpPr>
            <a:spLocks noGrp="1"/>
          </p:cNvSpPr>
          <p:nvPr>
            <p:ph idx="1"/>
          </p:nvPr>
        </p:nvSpPr>
        <p:spPr>
          <a:xfrm>
            <a:off x="1066800" y="1371600"/>
            <a:ext cx="8077200" cy="4876800"/>
          </a:xfrm>
        </p:spPr>
        <p:txBody>
          <a:bodyPr>
            <a:normAutofit/>
          </a:bodyPr>
          <a:lstStyle/>
          <a:p>
            <a:pPr algn="just">
              <a:lnSpc>
                <a:spcPct val="150000"/>
              </a:lnSpc>
            </a:pPr>
            <a:r>
              <a:rPr lang="en-US" b="1" dirty="0" smtClean="0">
                <a:latin typeface="Times New Roman" pitchFamily="18" charset="0"/>
                <a:ea typeface="Calibri" pitchFamily="34" charset="0"/>
                <a:cs typeface="Times New Roman" pitchFamily="18" charset="0"/>
              </a:rPr>
              <a:t>        Provide building material</a:t>
            </a:r>
            <a:r>
              <a:rPr lang="en-US" dirty="0" smtClean="0">
                <a:latin typeface="Times New Roman" pitchFamily="18" charset="0"/>
                <a:ea typeface="Calibri" pitchFamily="34" charset="0"/>
                <a:cs typeface="Times New Roman" pitchFamily="18" charset="0"/>
              </a:rPr>
              <a:t>, through lumbering such as timber, poles and logs which are the keys forest material which are essential for building houses and settlement, timber items is made up of wood and touch our lives in more ways than we can imagine. </a:t>
            </a:r>
            <a:endParaRPr lang="en-US" dirty="0"/>
          </a:p>
        </p:txBody>
      </p:sp>
    </p:spTree>
  </p:cSld>
  <p:clrMapOvr>
    <a:masterClrMapping/>
  </p:clrMapOvr>
  <p:transition spd="slow">
    <p:push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66888" cy="838200"/>
          </a:xfrm>
        </p:spPr>
        <p:txBody>
          <a:bodyPr>
            <a:normAutofit fontScale="90000"/>
          </a:bodyPr>
          <a:lstStyle/>
          <a:p>
            <a:r>
              <a:rPr lang="en-US" dirty="0" smtClean="0"/>
              <a:t>Economic importance of forest;  cont’</a:t>
            </a:r>
            <a:endParaRPr lang="en-US" dirty="0"/>
          </a:p>
        </p:txBody>
      </p:sp>
      <p:sp>
        <p:nvSpPr>
          <p:cNvPr id="3" name="Content Placeholder 2"/>
          <p:cNvSpPr>
            <a:spLocks noGrp="1"/>
          </p:cNvSpPr>
          <p:nvPr>
            <p:ph idx="1"/>
          </p:nvPr>
        </p:nvSpPr>
        <p:spPr>
          <a:xfrm>
            <a:off x="1143000" y="1447800"/>
            <a:ext cx="7790688" cy="5029200"/>
          </a:xfrm>
        </p:spPr>
        <p:txBody>
          <a:bodyPr>
            <a:normAutofit fontScale="92500" lnSpcReduction="20000"/>
          </a:bodyPr>
          <a:lstStyle/>
          <a:p>
            <a:pPr algn="just">
              <a:lnSpc>
                <a:spcPct val="150000"/>
              </a:lnSpc>
              <a:buFont typeface="Wingdings" pitchFamily="2" charset="2"/>
              <a:buChar char="v"/>
            </a:pPr>
            <a:r>
              <a:rPr lang="en-US" dirty="0" smtClean="0">
                <a:latin typeface="Times New Roman" pitchFamily="18" charset="0"/>
                <a:ea typeface="Calibri" pitchFamily="34" charset="0"/>
                <a:cs typeface="Times New Roman" pitchFamily="18" charset="0"/>
              </a:rPr>
              <a:t>         </a:t>
            </a:r>
            <a:r>
              <a:rPr lang="en-US" b="1" dirty="0" smtClean="0">
                <a:latin typeface="Times New Roman" pitchFamily="18" charset="0"/>
                <a:ea typeface="Calibri" pitchFamily="34" charset="0"/>
                <a:cs typeface="Times New Roman" pitchFamily="18" charset="0"/>
              </a:rPr>
              <a:t>Sources of fuels energy</a:t>
            </a:r>
            <a:r>
              <a:rPr lang="en-US" dirty="0" smtClean="0">
                <a:latin typeface="Times New Roman" pitchFamily="18" charset="0"/>
                <a:ea typeface="Calibri" pitchFamily="34" charset="0"/>
                <a:cs typeface="Times New Roman" pitchFamily="18" charset="0"/>
              </a:rPr>
              <a:t>, such as firewood and charcoal which come from trees. Which provide energy, which are very essential to people mostly developing countries, especially in Africa, some parts of Asia and Latin America. About 90% of fuels and charcoal in from Africa, Asia and Latin America. So it provides money after selling it</a:t>
            </a:r>
            <a:endParaRPr lang="en-US" dirty="0"/>
          </a:p>
        </p:txBody>
      </p:sp>
    </p:spTree>
  </p:cSld>
  <p:clrMapOvr>
    <a:masterClrMapping/>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498080" cy="792162"/>
          </a:xfrm>
        </p:spPr>
        <p:txBody>
          <a:bodyPr/>
          <a:lstStyle/>
          <a:p>
            <a:r>
              <a:rPr lang="en-US" dirty="0" smtClean="0"/>
              <a:t>Introduction</a:t>
            </a:r>
            <a:endParaRPr lang="en-US" dirty="0"/>
          </a:p>
        </p:txBody>
      </p:sp>
      <p:sp>
        <p:nvSpPr>
          <p:cNvPr id="3" name="Content Placeholder 2"/>
          <p:cNvSpPr>
            <a:spLocks noGrp="1"/>
          </p:cNvSpPr>
          <p:nvPr>
            <p:ph idx="1"/>
          </p:nvPr>
        </p:nvSpPr>
        <p:spPr>
          <a:xfrm>
            <a:off x="1066800" y="1066800"/>
            <a:ext cx="7866888" cy="5638800"/>
          </a:xfrm>
        </p:spPr>
        <p:txBody>
          <a:bodyPr>
            <a:normAutofit fontScale="85000" lnSpcReduction="10000"/>
          </a:bodyPr>
          <a:lstStyle/>
          <a:p>
            <a:pPr indent="457200" algn="just" eaLnBrk="0" fontAlgn="base" hangingPunct="0">
              <a:lnSpc>
                <a:spcPct val="150000"/>
              </a:lnSpc>
              <a:spcBef>
                <a:spcPct val="0"/>
              </a:spcBef>
              <a:spcAft>
                <a:spcPct val="0"/>
              </a:spcAft>
            </a:pPr>
            <a:r>
              <a:rPr lang="en-US" dirty="0" smtClean="0">
                <a:latin typeface="Times New Roman" pitchFamily="18" charset="0"/>
                <a:ea typeface="Calibri" pitchFamily="34" charset="0"/>
                <a:cs typeface="Times New Roman" pitchFamily="18" charset="0"/>
              </a:rPr>
              <a:t>According to Oxford Advanced learner Dictionary 8</a:t>
            </a:r>
            <a:r>
              <a:rPr lang="en-US" baseline="30000" dirty="0" smtClean="0">
                <a:latin typeface="Times New Roman" pitchFamily="18" charset="0"/>
                <a:ea typeface="Calibri" pitchFamily="34" charset="0"/>
                <a:cs typeface="Times New Roman" pitchFamily="18" charset="0"/>
              </a:rPr>
              <a:t>th</a:t>
            </a:r>
            <a:r>
              <a:rPr lang="en-US" dirty="0" smtClean="0">
                <a:latin typeface="Times New Roman" pitchFamily="18" charset="0"/>
                <a:ea typeface="Calibri" pitchFamily="34" charset="0"/>
                <a:cs typeface="Times New Roman" pitchFamily="18" charset="0"/>
              </a:rPr>
              <a:t> edition Forest is a larger area of the land that is thickly covered with trees</a:t>
            </a:r>
          </a:p>
          <a:p>
            <a:pPr indent="457200" algn="just" eaLnBrk="0" fontAlgn="base" hangingPunct="0">
              <a:lnSpc>
                <a:spcPct val="150000"/>
              </a:lnSpc>
              <a:spcBef>
                <a:spcPct val="0"/>
              </a:spcBef>
              <a:spcAft>
                <a:spcPct val="0"/>
              </a:spcAft>
            </a:pPr>
            <a:endParaRPr lang="en-US" b="1" dirty="0" smtClean="0">
              <a:latin typeface="Times New Roman" pitchFamily="18" charset="0"/>
              <a:ea typeface="Calibri" pitchFamily="34" charset="0"/>
              <a:cs typeface="Times New Roman" pitchFamily="18" charset="0"/>
            </a:endParaRPr>
          </a:p>
          <a:p>
            <a:pPr indent="457200" algn="just" eaLnBrk="0" fontAlgn="base" hangingPunct="0">
              <a:lnSpc>
                <a:spcPct val="150000"/>
              </a:lnSpc>
              <a:spcBef>
                <a:spcPct val="0"/>
              </a:spcBef>
              <a:spcAft>
                <a:spcPct val="0"/>
              </a:spcAft>
            </a:pPr>
            <a:r>
              <a:rPr lang="en-US" b="1" dirty="0" smtClean="0">
                <a:latin typeface="Times New Roman" pitchFamily="18" charset="0"/>
                <a:ea typeface="Calibri" pitchFamily="34" charset="0"/>
                <a:cs typeface="Times New Roman" pitchFamily="18" charset="0"/>
              </a:rPr>
              <a:t> Forest</a:t>
            </a:r>
            <a:r>
              <a:rPr lang="en-US" dirty="0" smtClean="0">
                <a:latin typeface="Times New Roman" pitchFamily="18" charset="0"/>
                <a:ea typeface="Calibri" pitchFamily="34" charset="0"/>
                <a:cs typeface="Times New Roman" pitchFamily="18" charset="0"/>
              </a:rPr>
              <a:t>, refers to the collection of trees in an area which can be either natural or artificial</a:t>
            </a:r>
          </a:p>
          <a:p>
            <a:pPr indent="457200" algn="just" eaLnBrk="0" fontAlgn="base" hangingPunct="0">
              <a:lnSpc>
                <a:spcPct val="150000"/>
              </a:lnSpc>
              <a:spcBef>
                <a:spcPct val="0"/>
              </a:spcBef>
              <a:spcAft>
                <a:spcPct val="0"/>
              </a:spcAft>
            </a:pPr>
            <a:endParaRPr lang="en-US" dirty="0" smtClean="0">
              <a:latin typeface="Times New Roman" pitchFamily="18" charset="0"/>
              <a:ea typeface="Calibri" pitchFamily="34" charset="0"/>
              <a:cs typeface="Times New Roman" pitchFamily="18" charset="0"/>
            </a:endParaRPr>
          </a:p>
          <a:p>
            <a:pPr indent="457200" algn="just" eaLnBrk="0" fontAlgn="base" hangingPunct="0">
              <a:lnSpc>
                <a:spcPct val="150000"/>
              </a:lnSpc>
              <a:spcBef>
                <a:spcPct val="0"/>
              </a:spcBef>
              <a:spcAft>
                <a:spcPct val="0"/>
              </a:spcAft>
            </a:pPr>
            <a:r>
              <a:rPr lang="en-US" dirty="0" smtClean="0">
                <a:latin typeface="Times New Roman" pitchFamily="18" charset="0"/>
                <a:ea typeface="Calibri" pitchFamily="34" charset="0"/>
                <a:cs typeface="Times New Roman" pitchFamily="18" charset="0"/>
              </a:rPr>
              <a:t>Forest resources, is the renewable natural resources which found in different parts of the world</a:t>
            </a:r>
          </a:p>
          <a:p>
            <a:pPr indent="457200" algn="just" eaLnBrk="0" fontAlgn="base" hangingPunct="0">
              <a:lnSpc>
                <a:spcPct val="150000"/>
              </a:lnSpc>
              <a:spcBef>
                <a:spcPct val="0"/>
              </a:spcBef>
              <a:spcAft>
                <a:spcPct val="0"/>
              </a:spcAft>
            </a:pPr>
            <a:endParaRPr lang="en-US" dirty="0" smtClean="0">
              <a:latin typeface="Arial" pitchFamily="34" charset="0"/>
            </a:endParaRPr>
          </a:p>
          <a:p>
            <a:endParaRPr lang="en-US" dirty="0"/>
          </a:p>
        </p:txBody>
      </p:sp>
    </p:spTree>
  </p:cSld>
  <p:clrMapOvr>
    <a:masterClrMapping/>
  </p:clrMapOvr>
  <p:transition spd="slow">
    <p:push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90688" cy="914400"/>
          </a:xfrm>
        </p:spPr>
        <p:txBody>
          <a:bodyPr>
            <a:normAutofit fontScale="90000"/>
          </a:bodyPr>
          <a:lstStyle/>
          <a:p>
            <a:r>
              <a:rPr lang="en-US" dirty="0" smtClean="0"/>
              <a:t>Economic importance of forest;  cont’</a:t>
            </a:r>
            <a:endParaRPr lang="en-US" dirty="0"/>
          </a:p>
        </p:txBody>
      </p:sp>
      <p:sp>
        <p:nvSpPr>
          <p:cNvPr id="3" name="Content Placeholder 2"/>
          <p:cNvSpPr>
            <a:spLocks noGrp="1"/>
          </p:cNvSpPr>
          <p:nvPr>
            <p:ph idx="1"/>
          </p:nvPr>
        </p:nvSpPr>
        <p:spPr/>
        <p:txBody>
          <a:bodyPr/>
          <a:lstStyle/>
          <a:p>
            <a:pPr algn="just">
              <a:lnSpc>
                <a:spcPct val="150000"/>
              </a:lnSpc>
              <a:buFont typeface="Wingdings" pitchFamily="2" charset="2"/>
              <a:buChar char="v"/>
            </a:pPr>
            <a:r>
              <a:rPr lang="en-US" dirty="0" smtClean="0">
                <a:latin typeface="Times New Roman" pitchFamily="18" charset="0"/>
                <a:ea typeface="Calibri" pitchFamily="34" charset="0"/>
                <a:cs typeface="Times New Roman" pitchFamily="18" charset="0"/>
              </a:rPr>
              <a:t>    </a:t>
            </a:r>
            <a:r>
              <a:rPr lang="en-US" b="1" dirty="0" smtClean="0">
                <a:latin typeface="Times New Roman" pitchFamily="18" charset="0"/>
                <a:ea typeface="Calibri" pitchFamily="34" charset="0"/>
                <a:cs typeface="Times New Roman" pitchFamily="18" charset="0"/>
              </a:rPr>
              <a:t>Source of employment</a:t>
            </a:r>
            <a:r>
              <a:rPr lang="en-US" dirty="0" smtClean="0">
                <a:latin typeface="Times New Roman" pitchFamily="18" charset="0"/>
                <a:ea typeface="Calibri" pitchFamily="34" charset="0"/>
                <a:cs typeface="Times New Roman" pitchFamily="18" charset="0"/>
              </a:rPr>
              <a:t>, about 10 million people are employed in forestry or in forest conservation and management activities mainly in Asia &amp; Africa. This increase the living standard of the people</a:t>
            </a:r>
            <a:endParaRPr lang="en-US" dirty="0"/>
          </a:p>
        </p:txBody>
      </p:sp>
    </p:spTree>
  </p:cSld>
  <p:clrMapOvr>
    <a:masterClrMapping/>
  </p:clrMapOvr>
  <p:transition spd="slow">
    <p:push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990600"/>
          </a:xfrm>
        </p:spPr>
        <p:txBody>
          <a:bodyPr>
            <a:normAutofit fontScale="90000"/>
          </a:bodyPr>
          <a:lstStyle/>
          <a:p>
            <a:r>
              <a:rPr lang="en-US" dirty="0" smtClean="0"/>
              <a:t>Economic importance of forest;  cont’</a:t>
            </a:r>
            <a:endParaRPr lang="en-US" dirty="0"/>
          </a:p>
        </p:txBody>
      </p:sp>
      <p:sp>
        <p:nvSpPr>
          <p:cNvPr id="3" name="Content Placeholder 2"/>
          <p:cNvSpPr>
            <a:spLocks noGrp="1"/>
          </p:cNvSpPr>
          <p:nvPr>
            <p:ph idx="1"/>
          </p:nvPr>
        </p:nvSpPr>
        <p:spPr/>
        <p:txBody>
          <a:bodyPr>
            <a:normAutofit fontScale="92500" lnSpcReduction="20000"/>
          </a:bodyPr>
          <a:lstStyle/>
          <a:p>
            <a:pPr marL="0" lvl="0" indent="342900" algn="just" fontAlgn="base">
              <a:lnSpc>
                <a:spcPct val="160000"/>
              </a:lnSpc>
              <a:spcBef>
                <a:spcPct val="0"/>
              </a:spcBef>
              <a:spcAft>
                <a:spcPct val="0"/>
              </a:spcAft>
              <a:buClrTx/>
              <a:buSzTx/>
              <a:buFont typeface="Wingdings" pitchFamily="2" charset="2"/>
              <a:buChar char="v"/>
              <a:tabLst>
                <a:tab pos="0" algn="l"/>
              </a:tabLst>
            </a:pPr>
            <a:r>
              <a:rPr lang="en-US" dirty="0" smtClean="0">
                <a:latin typeface="Times New Roman" pitchFamily="18" charset="0"/>
                <a:ea typeface="Calibri" pitchFamily="34" charset="0"/>
                <a:cs typeface="Times New Roman" pitchFamily="18" charset="0"/>
              </a:rPr>
              <a:t>       </a:t>
            </a:r>
            <a:r>
              <a:rPr lang="en-US" b="1" dirty="0" smtClean="0">
                <a:latin typeface="Times New Roman" pitchFamily="18" charset="0"/>
                <a:ea typeface="Calibri" pitchFamily="34" charset="0"/>
                <a:cs typeface="Times New Roman" pitchFamily="18" charset="0"/>
              </a:rPr>
              <a:t>Increase of national income;</a:t>
            </a:r>
            <a:r>
              <a:rPr lang="en-US" dirty="0" smtClean="0">
                <a:latin typeface="Times New Roman" pitchFamily="18" charset="0"/>
                <a:ea typeface="Calibri" pitchFamily="34" charset="0"/>
                <a:cs typeface="Times New Roman" pitchFamily="18" charset="0"/>
              </a:rPr>
              <a:t> due to export of timber or forest product to different countries around the globe hence the country increase its source of income which enable to run the activities and economic development project smoothly.   </a:t>
            </a:r>
            <a:endParaRPr lang="en-US" sz="2800" dirty="0" smtClean="0">
              <a:latin typeface="Arial" pitchFamily="34" charset="0"/>
            </a:endParaRPr>
          </a:p>
          <a:p>
            <a:pPr marL="0" lvl="0" indent="342900" algn="just" eaLnBrk="0" fontAlgn="base" hangingPunct="0">
              <a:lnSpc>
                <a:spcPct val="150000"/>
              </a:lnSpc>
              <a:spcBef>
                <a:spcPct val="0"/>
              </a:spcBef>
              <a:spcAft>
                <a:spcPct val="0"/>
              </a:spcAft>
              <a:buClrTx/>
              <a:buSzTx/>
              <a:buNone/>
              <a:tabLst>
                <a:tab pos="0" algn="l"/>
              </a:tabLst>
            </a:pPr>
            <a:r>
              <a:rPr lang="en-US" dirty="0" smtClean="0">
                <a:latin typeface="Times New Roman" pitchFamily="18" charset="0"/>
                <a:ea typeface="Calibri" pitchFamily="34" charset="0"/>
                <a:cs typeface="Times New Roman" pitchFamily="18" charset="0"/>
              </a:rPr>
              <a:t>     </a:t>
            </a:r>
            <a:endParaRPr lang="en-US" dirty="0"/>
          </a:p>
        </p:txBody>
      </p:sp>
    </p:spTree>
  </p:cSld>
  <p:clrMapOvr>
    <a:masterClrMapping/>
  </p:clrMapOvr>
  <p:transition spd="slow">
    <p:push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990600"/>
          </a:xfrm>
        </p:spPr>
        <p:txBody>
          <a:bodyPr>
            <a:normAutofit fontScale="90000"/>
          </a:bodyPr>
          <a:lstStyle/>
          <a:p>
            <a:r>
              <a:rPr lang="en-US" dirty="0" smtClean="0"/>
              <a:t>Economic importance of forest;  cont’</a:t>
            </a:r>
            <a:endParaRPr lang="en-US" dirty="0"/>
          </a:p>
        </p:txBody>
      </p:sp>
      <p:sp>
        <p:nvSpPr>
          <p:cNvPr id="3" name="Content Placeholder 2"/>
          <p:cNvSpPr>
            <a:spLocks noGrp="1"/>
          </p:cNvSpPr>
          <p:nvPr>
            <p:ph idx="1"/>
          </p:nvPr>
        </p:nvSpPr>
        <p:spPr>
          <a:xfrm>
            <a:off x="1066800" y="1447800"/>
            <a:ext cx="8077200" cy="4953000"/>
          </a:xfrm>
        </p:spPr>
        <p:txBody>
          <a:bodyPr>
            <a:normAutofit/>
          </a:bodyPr>
          <a:lstStyle/>
          <a:p>
            <a:pPr algn="just">
              <a:lnSpc>
                <a:spcPct val="150000"/>
              </a:lnSpc>
              <a:buFont typeface="Wingdings" pitchFamily="2" charset="2"/>
              <a:buChar char="v"/>
            </a:pPr>
            <a:r>
              <a:rPr lang="en-US" dirty="0" smtClean="0">
                <a:latin typeface="Times New Roman" pitchFamily="18" charset="0"/>
                <a:ea typeface="Calibri" pitchFamily="34" charset="0"/>
                <a:cs typeface="Times New Roman" pitchFamily="18" charset="0"/>
              </a:rPr>
              <a:t>       </a:t>
            </a:r>
            <a:r>
              <a:rPr lang="en-US" b="1" dirty="0" smtClean="0">
                <a:latin typeface="Times New Roman" pitchFamily="18" charset="0"/>
                <a:ea typeface="Calibri" pitchFamily="34" charset="0"/>
                <a:cs typeface="Times New Roman" pitchFamily="18" charset="0"/>
              </a:rPr>
              <a:t>Development of tourism sector;</a:t>
            </a:r>
            <a:r>
              <a:rPr lang="en-US" dirty="0" smtClean="0">
                <a:latin typeface="Times New Roman" pitchFamily="18" charset="0"/>
                <a:ea typeface="Calibri" pitchFamily="34" charset="0"/>
                <a:cs typeface="Times New Roman" pitchFamily="18" charset="0"/>
              </a:rPr>
              <a:t> forest used as recreational agents because different types of species and wild animal are found within it. This species act as attraction to tourist to visit and view it. Example </a:t>
            </a:r>
            <a:r>
              <a:rPr lang="en-US" dirty="0" err="1" smtClean="0">
                <a:latin typeface="Times New Roman" pitchFamily="18" charset="0"/>
                <a:ea typeface="Calibri" pitchFamily="34" charset="0"/>
                <a:cs typeface="Times New Roman" pitchFamily="18" charset="0"/>
              </a:rPr>
              <a:t>selou</a:t>
            </a:r>
            <a:r>
              <a:rPr lang="en-US" dirty="0" smtClean="0">
                <a:latin typeface="Times New Roman" pitchFamily="18" charset="0"/>
                <a:ea typeface="Calibri" pitchFamily="34" charset="0"/>
                <a:cs typeface="Times New Roman" pitchFamily="18" charset="0"/>
              </a:rPr>
              <a:t> game reserve and Amazon forest</a:t>
            </a:r>
            <a:endParaRPr lang="en-US" dirty="0"/>
          </a:p>
        </p:txBody>
      </p:sp>
    </p:spTree>
  </p:cSld>
  <p:clrMapOvr>
    <a:masterClrMapping/>
  </p:clrMapOvr>
  <p:transition spd="slow">
    <p:push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990600"/>
          </a:xfrm>
        </p:spPr>
        <p:txBody>
          <a:bodyPr>
            <a:normAutofit fontScale="90000"/>
          </a:bodyPr>
          <a:lstStyle/>
          <a:p>
            <a:r>
              <a:rPr lang="en-US" dirty="0" smtClean="0"/>
              <a:t>Economic importance of forest;  cont’</a:t>
            </a:r>
            <a:endParaRPr lang="en-US" dirty="0"/>
          </a:p>
        </p:txBody>
      </p:sp>
      <p:sp>
        <p:nvSpPr>
          <p:cNvPr id="3" name="Content Placeholder 2"/>
          <p:cNvSpPr>
            <a:spLocks noGrp="1"/>
          </p:cNvSpPr>
          <p:nvPr>
            <p:ph idx="1"/>
          </p:nvPr>
        </p:nvSpPr>
        <p:spPr>
          <a:xfrm>
            <a:off x="1066800" y="1143000"/>
            <a:ext cx="8077200" cy="5334000"/>
          </a:xfrm>
        </p:spPr>
        <p:txBody>
          <a:bodyPr/>
          <a:lstStyle/>
          <a:p>
            <a:pPr lvl="0" algn="just">
              <a:lnSpc>
                <a:spcPct val="150000"/>
              </a:lnSpc>
              <a:buFont typeface="Wingdings" pitchFamily="2" charset="2"/>
              <a:buChar char="v"/>
            </a:pPr>
            <a:r>
              <a:rPr lang="en-US" dirty="0" smtClean="0">
                <a:latin typeface="Times New Roman" pitchFamily="18" charset="0"/>
                <a:ea typeface="Calibri" pitchFamily="34" charset="0"/>
                <a:cs typeface="Times New Roman" pitchFamily="18" charset="0"/>
              </a:rPr>
              <a:t>      </a:t>
            </a:r>
            <a:r>
              <a:rPr lang="en-US" b="1" dirty="0" smtClean="0">
                <a:latin typeface="Times New Roman" pitchFamily="18" charset="0"/>
                <a:ea typeface="Calibri" pitchFamily="34" charset="0"/>
                <a:cs typeface="Times New Roman" pitchFamily="18" charset="0"/>
              </a:rPr>
              <a:t>Development of  transport system and communication network;</a:t>
            </a:r>
            <a:r>
              <a:rPr lang="en-US" dirty="0" smtClean="0">
                <a:latin typeface="Times New Roman" pitchFamily="18" charset="0"/>
                <a:ea typeface="Calibri" pitchFamily="34" charset="0"/>
                <a:cs typeface="Times New Roman" pitchFamily="18" charset="0"/>
              </a:rPr>
              <a:t> the region or area where the forest found there must be improvement of transport network such as roads and railways to enable transportation of forest raw materials to the industries and tourist to visit tourism centre.</a:t>
            </a:r>
            <a:endParaRPr lang="en-US" dirty="0" smtClean="0">
              <a:latin typeface="Arial" pitchFamily="34" charset="0"/>
            </a:endParaRPr>
          </a:p>
          <a:p>
            <a:pPr algn="just">
              <a:lnSpc>
                <a:spcPct val="150000"/>
              </a:lnSpc>
            </a:pPr>
            <a:endParaRPr lang="en-US" dirty="0"/>
          </a:p>
        </p:txBody>
      </p:sp>
    </p:spTree>
  </p:cSld>
  <p:clrMapOvr>
    <a:masterClrMapping/>
  </p:clrMapOvr>
  <p:transition spd="slow">
    <p:push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66888" cy="990600"/>
          </a:xfrm>
        </p:spPr>
        <p:txBody>
          <a:bodyPr>
            <a:normAutofit/>
          </a:bodyPr>
          <a:lstStyle/>
          <a:p>
            <a:r>
              <a:rPr lang="en-US" dirty="0" smtClean="0"/>
              <a:t>Conclusion </a:t>
            </a:r>
            <a:endParaRPr lang="en-US" dirty="0"/>
          </a:p>
        </p:txBody>
      </p:sp>
      <p:sp>
        <p:nvSpPr>
          <p:cNvPr id="3" name="Content Placeholder 2"/>
          <p:cNvSpPr>
            <a:spLocks noGrp="1"/>
          </p:cNvSpPr>
          <p:nvPr>
            <p:ph idx="1"/>
          </p:nvPr>
        </p:nvSpPr>
        <p:spPr>
          <a:xfrm>
            <a:off x="990600" y="1447800"/>
            <a:ext cx="8153400" cy="5181600"/>
          </a:xfrm>
        </p:spPr>
        <p:txBody>
          <a:bodyPr>
            <a:noAutofit/>
          </a:bodyPr>
          <a:lstStyle/>
          <a:p>
            <a:pPr algn="just">
              <a:lnSpc>
                <a:spcPct val="160000"/>
              </a:lnSpc>
              <a:buFont typeface="Wingdings" pitchFamily="2" charset="2"/>
              <a:buChar char="v"/>
            </a:pPr>
            <a:r>
              <a:rPr lang="en-US" sz="2800" dirty="0" smtClean="0">
                <a:latin typeface="Times New Roman" pitchFamily="18" charset="0"/>
                <a:ea typeface="Calibri" pitchFamily="34" charset="0"/>
                <a:cs typeface="Times New Roman" pitchFamily="18" charset="0"/>
              </a:rPr>
              <a:t>       Although forest has economic significance to man and different kind of living organisms forest remain to be one of the resources which faces  many problem like huge deforestation for building settlement, construction of transport system and agriculture also burning of trees which led to disappearance of some valuable tree species</a:t>
            </a:r>
            <a:endParaRPr lang="en-US" sz="2800" dirty="0"/>
          </a:p>
        </p:txBody>
      </p:sp>
    </p:spTree>
  </p:cSld>
  <p:clrMapOvr>
    <a:masterClrMapping/>
  </p:clrMapOvr>
  <p:transition spd="slow">
    <p:push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990600" y="0"/>
            <a:ext cx="8153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tab pos="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REFERENCES:</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200000"/>
              </a:lnSpc>
              <a:spcBef>
                <a:spcPct val="0"/>
              </a:spcBef>
              <a:spcAft>
                <a:spcPct val="0"/>
              </a:spcAft>
              <a:buClrTx/>
              <a:buSzTx/>
              <a:buFont typeface="Wingdings" pitchFamily="2" charset="2"/>
              <a:buChar char="v"/>
              <a:tabLst>
                <a:tab pos="0"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Bergama, F.E (2005).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Introduction to geography, people, places and Environment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200000"/>
              </a:lnSpc>
              <a:spcBef>
                <a:spcPct val="0"/>
              </a:spcBef>
              <a:spcAft>
                <a:spcPct val="0"/>
              </a:spcAft>
              <a:buClrTx/>
              <a:buSzTx/>
              <a:buFont typeface="Wingdings" pitchFamily="2" charset="2"/>
              <a:buChar char="v"/>
              <a:tabLst>
                <a:tab pos="0" algn="l"/>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Gabler</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E.R .(2004).</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Essential of physical Geography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Thomson learning. 7</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th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edition.</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200000"/>
              </a:lnSpc>
              <a:spcBef>
                <a:spcPct val="0"/>
              </a:spcBef>
              <a:spcAft>
                <a:spcPct val="0"/>
              </a:spcAft>
              <a:buClrTx/>
              <a:buSzTx/>
              <a:buFont typeface="Wingdings" pitchFamily="2" charset="2"/>
              <a:buChar char="v"/>
              <a:tabLst>
                <a:tab pos="0"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Richard  W. (1998).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Africa in focus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200000"/>
              </a:lnSpc>
              <a:spcBef>
                <a:spcPct val="0"/>
              </a:spcBef>
              <a:spcAft>
                <a:spcPct val="0"/>
              </a:spcAft>
              <a:buClrTx/>
              <a:buSzTx/>
              <a:buFont typeface="Wingdings" pitchFamily="2" charset="2"/>
              <a:buChar char="v"/>
              <a:tabLst>
                <a:tab pos="0"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Waugh  D. (2004).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Geography an Integrated Approach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USA, 3</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rd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edition.          </a:t>
            </a:r>
            <a:endParaRPr kumimoji="0" lang="en-US" sz="3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push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990600"/>
            <a:ext cx="8991601" cy="489364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rPr>
              <a:t>NO</a:t>
            </a:r>
            <a:r>
              <a:rPr lang="en-US" sz="8000" b="1" cap="none" spc="50" dirty="0" smtClean="0">
                <a:ln w="11430"/>
                <a:solidFill>
                  <a:srgbClr val="FFC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cap="none" spc="50" dirty="0" smtClean="0">
                <a:ln w="11430"/>
                <a:solidFill>
                  <a:schemeClr val="tx2">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RETREAT</a:t>
            </a:r>
            <a:r>
              <a:rPr lang="en-US" sz="8000" b="1" cap="none" spc="50" dirty="0" smtClean="0">
                <a:ln w="11430"/>
                <a:solidFill>
                  <a:srgbClr val="FFC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cap="none" spc="50" dirty="0" smtClean="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rPr>
              <a:t>NO</a:t>
            </a:r>
            <a:r>
              <a:rPr lang="en-US" sz="8000" b="1" cap="none" spc="50" dirty="0" smtClean="0">
                <a:ln w="11430"/>
                <a:solidFill>
                  <a:srgbClr val="FFC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cap="none"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SURRENDER</a:t>
            </a:r>
          </a:p>
          <a:p>
            <a:pPr algn="ctr"/>
            <a:r>
              <a:rPr lang="en-US" sz="7200" b="1" u="sng"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We believe in a single</a:t>
            </a:r>
            <a:r>
              <a:rPr lang="en-US" sz="7200" b="1" u="sng"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u="sng" spc="50" dirty="0" smtClean="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GOD</a:t>
            </a:r>
            <a:endParaRPr lang="en-US" sz="8000" b="1" u="sng"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spd="slow">
    <p:push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REONARD\Desktop\COWS.JPG"/>
          <p:cNvPicPr>
            <a:picLocks noChangeAspect="1" noChangeArrowheads="1"/>
          </p:cNvPicPr>
          <p:nvPr/>
        </p:nvPicPr>
        <p:blipFill>
          <a:blip r:embed="rId3" cstate="print"/>
          <a:srcRect/>
          <a:stretch>
            <a:fillRect/>
          </a:stretch>
        </p:blipFill>
        <p:spPr bwMode="auto">
          <a:xfrm>
            <a:off x="152400" y="1"/>
            <a:ext cx="8763000" cy="6845300"/>
          </a:xfrm>
          <a:prstGeom prst="rect">
            <a:avLst/>
          </a:prstGeom>
          <a:noFill/>
        </p:spPr>
      </p:pic>
    </p:spTree>
  </p:cSld>
  <p:clrMapOvr>
    <a:masterClrMapping/>
  </p:clrMapOvr>
  <p:transition spd="slow">
    <p:push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C:\Documents and Settings\REONARD\Desktop\COW.JPG"/>
          <p:cNvPicPr>
            <a:picLocks noChangeAspect="1" noChangeArrowheads="1"/>
          </p:cNvPicPr>
          <p:nvPr/>
        </p:nvPicPr>
        <p:blipFill>
          <a:blip r:embed="rId3" cstate="print"/>
          <a:srcRect/>
          <a:stretch>
            <a:fillRect/>
          </a:stretch>
        </p:blipFill>
        <p:spPr bwMode="auto">
          <a:xfrm>
            <a:off x="152400" y="-152400"/>
            <a:ext cx="8839200" cy="7637463"/>
          </a:xfrm>
          <a:prstGeom prst="rect">
            <a:avLst/>
          </a:prstGeom>
          <a:noFill/>
        </p:spPr>
      </p:pic>
    </p:spTree>
  </p:cSld>
  <p:clrMapOvr>
    <a:masterClrMapping/>
  </p:clrMapOvr>
  <p:transition spd="slow">
    <p:push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descr="F:\SHEEP01.JPG"/>
          <p:cNvPicPr>
            <a:picLocks noChangeAspect="1" noChangeArrowheads="1"/>
          </p:cNvPicPr>
          <p:nvPr/>
        </p:nvPicPr>
        <p:blipFill>
          <a:blip r:embed="rId3" cstate="print"/>
          <a:srcRect/>
          <a:stretch>
            <a:fillRect/>
          </a:stretch>
        </p:blipFill>
        <p:spPr bwMode="auto">
          <a:xfrm>
            <a:off x="152400" y="152400"/>
            <a:ext cx="8763000" cy="6586538"/>
          </a:xfrm>
          <a:prstGeom prst="rect">
            <a:avLst/>
          </a:prstGeom>
          <a:noFill/>
        </p:spPr>
      </p:pic>
    </p:spTree>
  </p:cSld>
  <p:clrMapOvr>
    <a:masterClrMapping/>
  </p:clrMapOvr>
  <p:transition spd="slow">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8080" cy="868362"/>
          </a:xfrm>
        </p:spPr>
        <p:txBody>
          <a:bodyPr/>
          <a:lstStyle/>
          <a:p>
            <a:r>
              <a:rPr lang="en-US" dirty="0" smtClean="0"/>
              <a:t>Global distribution of forest</a:t>
            </a:r>
            <a:endParaRPr lang="en-US" dirty="0"/>
          </a:p>
        </p:txBody>
      </p:sp>
      <p:sp>
        <p:nvSpPr>
          <p:cNvPr id="3" name="Content Placeholder 2"/>
          <p:cNvSpPr>
            <a:spLocks noGrp="1"/>
          </p:cNvSpPr>
          <p:nvPr>
            <p:ph idx="1"/>
          </p:nvPr>
        </p:nvSpPr>
        <p:spPr>
          <a:xfrm>
            <a:off x="990600" y="1066800"/>
            <a:ext cx="8153400" cy="5791200"/>
          </a:xfrm>
        </p:spPr>
        <p:txBody>
          <a:bodyPr>
            <a:normAutofit fontScale="70000" lnSpcReduction="20000"/>
          </a:bodyPr>
          <a:lstStyle/>
          <a:p>
            <a:pPr lvl="0" indent="457200" algn="just" eaLnBrk="0" fontAlgn="base" hangingPunct="0">
              <a:lnSpc>
                <a:spcPct val="150000"/>
              </a:lnSpc>
              <a:spcBef>
                <a:spcPct val="0"/>
              </a:spcBef>
              <a:spcAft>
                <a:spcPct val="0"/>
              </a:spcAft>
            </a:pPr>
            <a:r>
              <a:rPr lang="en-US" dirty="0" smtClean="0">
                <a:latin typeface="Times New Roman" pitchFamily="18" charset="0"/>
                <a:ea typeface="Calibri" pitchFamily="34" charset="0"/>
                <a:cs typeface="Times New Roman" pitchFamily="18" charset="0"/>
              </a:rPr>
              <a:t> According to the Food Agriculture Organization (FAO) Global forest resources assessment (2000) report, forest cover almost </a:t>
            </a:r>
            <a:r>
              <a:rPr lang="en-US" baseline="30000" dirty="0" smtClean="0">
                <a:latin typeface="Times New Roman" pitchFamily="18" charset="0"/>
                <a:ea typeface="Calibri" pitchFamily="34" charset="0"/>
                <a:cs typeface="Times New Roman" pitchFamily="18" charset="0"/>
              </a:rPr>
              <a:t>1</a:t>
            </a:r>
            <a:r>
              <a:rPr lang="en-US" dirty="0" smtClean="0">
                <a:latin typeface="Times New Roman" pitchFamily="18" charset="0"/>
                <a:ea typeface="Calibri" pitchFamily="34" charset="0"/>
                <a:cs typeface="Times New Roman" pitchFamily="18" charset="0"/>
              </a:rPr>
              <a:t>/</a:t>
            </a:r>
            <a:r>
              <a:rPr lang="en-US" baseline="-30000" dirty="0" smtClean="0">
                <a:latin typeface="Times New Roman" pitchFamily="18" charset="0"/>
                <a:ea typeface="Calibri" pitchFamily="34" charset="0"/>
                <a:cs typeface="Times New Roman" pitchFamily="18" charset="0"/>
              </a:rPr>
              <a:t>3</a:t>
            </a:r>
            <a:r>
              <a:rPr lang="en-US" dirty="0" smtClean="0">
                <a:latin typeface="Times New Roman" pitchFamily="18" charset="0"/>
                <a:ea typeface="Calibri" pitchFamily="34" charset="0"/>
                <a:cs typeface="Times New Roman" pitchFamily="18" charset="0"/>
              </a:rPr>
              <a:t> of the world land  or 3869 million hectors</a:t>
            </a:r>
          </a:p>
          <a:p>
            <a:pPr lvl="0" indent="457200" algn="just" eaLnBrk="0" fontAlgn="base" hangingPunct="0">
              <a:lnSpc>
                <a:spcPct val="150000"/>
              </a:lnSpc>
              <a:spcBef>
                <a:spcPct val="0"/>
              </a:spcBef>
              <a:spcAft>
                <a:spcPct val="0"/>
              </a:spcAft>
            </a:pPr>
            <a:r>
              <a:rPr lang="en-US" dirty="0" smtClean="0">
                <a:latin typeface="Times New Roman" pitchFamily="18" charset="0"/>
                <a:ea typeface="Calibri" pitchFamily="34" charset="0"/>
                <a:cs typeface="Times New Roman" pitchFamily="18" charset="0"/>
              </a:rPr>
              <a:t>This implies </a:t>
            </a:r>
          </a:p>
          <a:p>
            <a:pPr lvl="0" indent="457200" algn="just" eaLnBrk="0" fontAlgn="base" hangingPunct="0">
              <a:lnSpc>
                <a:spcPct val="150000"/>
              </a:lnSpc>
              <a:spcBef>
                <a:spcPct val="0"/>
              </a:spcBef>
              <a:spcAft>
                <a:spcPct val="0"/>
              </a:spcAft>
            </a:pPr>
            <a:endParaRPr lang="en-US" dirty="0" smtClean="0">
              <a:latin typeface="Times New Roman" pitchFamily="18" charset="0"/>
              <a:ea typeface="Calibri" pitchFamily="34" charset="0"/>
              <a:cs typeface="Times New Roman" pitchFamily="18" charset="0"/>
            </a:endParaRPr>
          </a:p>
          <a:p>
            <a:pPr lvl="0" indent="457200" algn="just" eaLnBrk="0" fontAlgn="base" hangingPunct="0">
              <a:lnSpc>
                <a:spcPct val="150000"/>
              </a:lnSpc>
              <a:spcBef>
                <a:spcPct val="0"/>
              </a:spcBef>
              <a:spcAft>
                <a:spcPct val="0"/>
              </a:spcAft>
              <a:buFont typeface="Wingdings" pitchFamily="2" charset="2"/>
              <a:buChar char="v"/>
            </a:pPr>
            <a:r>
              <a:rPr lang="en-US" dirty="0" smtClean="0">
                <a:latin typeface="Times New Roman" pitchFamily="18" charset="0"/>
                <a:ea typeface="Calibri" pitchFamily="34" charset="0"/>
                <a:cs typeface="Times New Roman" pitchFamily="18" charset="0"/>
              </a:rPr>
              <a:t> 95% is natural forest</a:t>
            </a:r>
          </a:p>
          <a:p>
            <a:pPr lvl="0" indent="457200" algn="just" eaLnBrk="0" fontAlgn="base" hangingPunct="0">
              <a:lnSpc>
                <a:spcPct val="150000"/>
              </a:lnSpc>
              <a:spcBef>
                <a:spcPct val="0"/>
              </a:spcBef>
              <a:spcAft>
                <a:spcPct val="0"/>
              </a:spcAft>
              <a:buFont typeface="Wingdings" pitchFamily="2" charset="2"/>
              <a:buChar char="v"/>
            </a:pPr>
            <a:r>
              <a:rPr lang="en-US" dirty="0" smtClean="0">
                <a:latin typeface="Times New Roman" pitchFamily="18" charset="0"/>
                <a:ea typeface="Calibri" pitchFamily="34" charset="0"/>
                <a:cs typeface="Times New Roman" pitchFamily="18" charset="0"/>
              </a:rPr>
              <a:t>5% is planted forest</a:t>
            </a:r>
            <a:endParaRPr lang="en-US" dirty="0" smtClean="0">
              <a:latin typeface="Arial" pitchFamily="34" charset="0"/>
              <a:ea typeface="Calibri" pitchFamily="34" charset="0"/>
              <a:cs typeface="Times New Roman" pitchFamily="18" charset="0"/>
            </a:endParaRPr>
          </a:p>
          <a:p>
            <a:pPr lvl="0" indent="457200" algn="just" eaLnBrk="0" fontAlgn="base" hangingPunct="0">
              <a:lnSpc>
                <a:spcPct val="150000"/>
              </a:lnSpc>
              <a:spcBef>
                <a:spcPct val="0"/>
              </a:spcBef>
              <a:spcAft>
                <a:spcPct val="0"/>
              </a:spcAft>
              <a:buNone/>
            </a:pPr>
            <a:endParaRPr lang="en-US" dirty="0" smtClean="0">
              <a:latin typeface="Times New Roman" pitchFamily="18" charset="0"/>
              <a:ea typeface="Calibri" pitchFamily="34" charset="0"/>
              <a:cs typeface="Times New Roman" pitchFamily="18" charset="0"/>
            </a:endParaRPr>
          </a:p>
          <a:p>
            <a:pPr lvl="0" indent="457200" algn="just" eaLnBrk="0" fontAlgn="base" hangingPunct="0">
              <a:lnSpc>
                <a:spcPct val="150000"/>
              </a:lnSpc>
              <a:spcBef>
                <a:spcPct val="0"/>
              </a:spcBef>
              <a:spcAft>
                <a:spcPct val="0"/>
              </a:spcAft>
            </a:pPr>
            <a:r>
              <a:rPr lang="en-US" dirty="0" smtClean="0">
                <a:latin typeface="Times New Roman" pitchFamily="18" charset="0"/>
                <a:ea typeface="Calibri" pitchFamily="34" charset="0"/>
                <a:cs typeface="Times New Roman" pitchFamily="18" charset="0"/>
              </a:rPr>
              <a:t> </a:t>
            </a:r>
            <a:r>
              <a:rPr lang="en-US" b="1" dirty="0" smtClean="0">
                <a:latin typeface="Times New Roman" pitchFamily="18" charset="0"/>
                <a:ea typeface="Calibri" pitchFamily="34" charset="0"/>
                <a:cs typeface="Times New Roman" pitchFamily="18" charset="0"/>
              </a:rPr>
              <a:t>Forest are distributed unevenly across the globe</a:t>
            </a:r>
          </a:p>
          <a:p>
            <a:pPr lvl="0" indent="457200" algn="just" eaLnBrk="0" fontAlgn="base" hangingPunct="0">
              <a:lnSpc>
                <a:spcPct val="150000"/>
              </a:lnSpc>
              <a:spcBef>
                <a:spcPct val="0"/>
              </a:spcBef>
              <a:spcAft>
                <a:spcPct val="0"/>
              </a:spcAft>
            </a:pPr>
            <a:r>
              <a:rPr lang="en-US" dirty="0" smtClean="0">
                <a:latin typeface="Times New Roman" pitchFamily="18" charset="0"/>
                <a:ea typeface="Calibri" pitchFamily="34" charset="0"/>
                <a:cs typeface="Times New Roman" pitchFamily="18" charset="0"/>
              </a:rPr>
              <a:t> Two third of the world forest is currently distributed among 10 countries: Russian Federation, Brazil, Canada, USA, China, Australia, Democratic Republic of Congo, Indonesia  &amp; Peru</a:t>
            </a:r>
            <a:endParaRPr lang="en-US" dirty="0"/>
          </a:p>
        </p:txBody>
      </p:sp>
    </p:spTree>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Chart 1"/>
          <p:cNvPicPr>
            <a:picLocks noChangeArrowheads="1"/>
          </p:cNvPicPr>
          <p:nvPr/>
        </p:nvPicPr>
        <p:blipFill>
          <a:blip r:embed="rId3" cstate="print"/>
          <a:srcRect b="-44"/>
          <a:stretch>
            <a:fillRect/>
          </a:stretch>
        </p:blipFill>
        <p:spPr bwMode="auto">
          <a:xfrm>
            <a:off x="0" y="1143000"/>
            <a:ext cx="8915400" cy="5486400"/>
          </a:xfrm>
          <a:prstGeom prst="rect">
            <a:avLst/>
          </a:prstGeom>
          <a:noFill/>
        </p:spPr>
      </p:pic>
      <p:sp>
        <p:nvSpPr>
          <p:cNvPr id="16386" name="Rectangle 2"/>
          <p:cNvSpPr>
            <a:spLocks noChangeArrowheads="1"/>
          </p:cNvSpPr>
          <p:nvPr/>
        </p:nvSpPr>
        <p:spPr bwMode="auto">
          <a:xfrm>
            <a:off x="381000" y="966788"/>
            <a:ext cx="438150" cy="1304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6387" name="Rectangle 3"/>
          <p:cNvSpPr>
            <a:spLocks noChangeArrowheads="1"/>
          </p:cNvSpPr>
          <p:nvPr/>
        </p:nvSpPr>
        <p:spPr bwMode="auto">
          <a:xfrm>
            <a:off x="990600" y="228601"/>
            <a:ext cx="77724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Distribution of forest by countries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6389"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6390" name="Rectangle 6"/>
          <p:cNvSpPr>
            <a:spLocks noChangeArrowheads="1"/>
          </p:cNvSpPr>
          <p:nvPr/>
        </p:nvSpPr>
        <p:spPr bwMode="auto">
          <a:xfrm>
            <a:off x="0" y="3314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distribution of forest: cont’</a:t>
            </a:r>
            <a:endParaRPr lang="en-US" dirty="0"/>
          </a:p>
        </p:txBody>
      </p:sp>
      <p:sp>
        <p:nvSpPr>
          <p:cNvPr id="3" name="Content Placeholder 2"/>
          <p:cNvSpPr>
            <a:spLocks noGrp="1"/>
          </p:cNvSpPr>
          <p:nvPr>
            <p:ph idx="1"/>
          </p:nvPr>
        </p:nvSpPr>
        <p:spPr>
          <a:xfrm>
            <a:off x="1143000" y="1447800"/>
            <a:ext cx="7790688" cy="4800600"/>
          </a:xfrm>
        </p:spPr>
        <p:txBody>
          <a:bodyPr>
            <a:normAutofit fontScale="70000" lnSpcReduction="20000"/>
          </a:bodyPr>
          <a:lstStyle/>
          <a:p>
            <a:pPr lvl="0" indent="457200" algn="just" fontAlgn="base">
              <a:lnSpc>
                <a:spcPct val="150000"/>
              </a:lnSpc>
              <a:spcBef>
                <a:spcPct val="0"/>
              </a:spcBef>
              <a:spcAft>
                <a:spcPct val="0"/>
              </a:spcAft>
            </a:pPr>
            <a:r>
              <a:rPr lang="en-US" dirty="0" smtClean="0">
                <a:latin typeface="Times New Roman" pitchFamily="18" charset="0"/>
                <a:ea typeface="Calibri" pitchFamily="34" charset="0"/>
                <a:cs typeface="Times New Roman" pitchFamily="18" charset="0"/>
              </a:rPr>
              <a:t>Forest can be grouped by their ecological type, tropical forest constitute, the major forest followed by boreal, temperate and subtropical forest respectively</a:t>
            </a:r>
            <a:endParaRPr lang="en-US" sz="2800" dirty="0" smtClean="0">
              <a:latin typeface="Arial" pitchFamily="34" charset="0"/>
            </a:endParaRPr>
          </a:p>
          <a:p>
            <a:pPr lvl="0" indent="457200" algn="just" eaLnBrk="0" fontAlgn="base" hangingPunct="0">
              <a:lnSpc>
                <a:spcPct val="150000"/>
              </a:lnSpc>
              <a:spcBef>
                <a:spcPct val="0"/>
              </a:spcBef>
              <a:spcAft>
                <a:spcPct val="0"/>
              </a:spcAft>
            </a:pPr>
            <a:endParaRPr lang="en-US" b="1" u="sng" dirty="0" smtClean="0">
              <a:latin typeface="Times New Roman" pitchFamily="18" charset="0"/>
              <a:ea typeface="Calibri" pitchFamily="34" charset="0"/>
              <a:cs typeface="Times New Roman" pitchFamily="18" charset="0"/>
            </a:endParaRPr>
          </a:p>
          <a:p>
            <a:pPr lvl="0" indent="457200" algn="just" eaLnBrk="0" fontAlgn="base" hangingPunct="0">
              <a:lnSpc>
                <a:spcPct val="150000"/>
              </a:lnSpc>
              <a:spcBef>
                <a:spcPct val="0"/>
              </a:spcBef>
              <a:spcAft>
                <a:spcPct val="0"/>
              </a:spcAft>
            </a:pPr>
            <a:r>
              <a:rPr lang="en-US" b="1" u="sng" dirty="0" smtClean="0">
                <a:latin typeface="Times New Roman" pitchFamily="18" charset="0"/>
                <a:ea typeface="Calibri" pitchFamily="34" charset="0"/>
                <a:cs typeface="Times New Roman" pitchFamily="18" charset="0"/>
              </a:rPr>
              <a:t>Region	</a:t>
            </a:r>
            <a:r>
              <a:rPr lang="en-US" dirty="0" smtClean="0">
                <a:latin typeface="Times New Roman" pitchFamily="18" charset="0"/>
                <a:ea typeface="Calibri" pitchFamily="34" charset="0"/>
                <a:cs typeface="Times New Roman" pitchFamily="18" charset="0"/>
              </a:rPr>
              <a:t>	</a:t>
            </a:r>
            <a:r>
              <a:rPr lang="en-US" b="1" u="sng" dirty="0" smtClean="0">
                <a:latin typeface="Times New Roman" pitchFamily="18" charset="0"/>
                <a:ea typeface="Calibri" pitchFamily="34" charset="0"/>
                <a:cs typeface="Times New Roman" pitchFamily="18" charset="0"/>
              </a:rPr>
              <a:t>Percentage</a:t>
            </a:r>
            <a:endParaRPr lang="en-US" sz="2800" b="1" u="sng" dirty="0" smtClean="0">
              <a:latin typeface="Arial" pitchFamily="34" charset="0"/>
            </a:endParaRPr>
          </a:p>
          <a:p>
            <a:pPr lvl="0" indent="457200" algn="just" eaLnBrk="0" fontAlgn="base" hangingPunct="0">
              <a:lnSpc>
                <a:spcPct val="150000"/>
              </a:lnSpc>
              <a:spcBef>
                <a:spcPct val="0"/>
              </a:spcBef>
              <a:spcAft>
                <a:spcPct val="0"/>
              </a:spcAft>
              <a:buFont typeface="Wingdings" pitchFamily="2" charset="2"/>
              <a:buChar char="v"/>
            </a:pPr>
            <a:r>
              <a:rPr lang="en-US" dirty="0" smtClean="0">
                <a:latin typeface="Times New Roman" pitchFamily="18" charset="0"/>
                <a:ea typeface="Calibri" pitchFamily="34" charset="0"/>
                <a:cs typeface="Times New Roman" pitchFamily="18" charset="0"/>
              </a:rPr>
              <a:t>Tropics 		     45%</a:t>
            </a:r>
            <a:endParaRPr lang="en-US" sz="2800" dirty="0" smtClean="0">
              <a:latin typeface="Arial" pitchFamily="34" charset="0"/>
            </a:endParaRPr>
          </a:p>
          <a:p>
            <a:pPr lvl="0" indent="457200" algn="just" eaLnBrk="0" fontAlgn="base" hangingPunct="0">
              <a:lnSpc>
                <a:spcPct val="150000"/>
              </a:lnSpc>
              <a:spcBef>
                <a:spcPct val="0"/>
              </a:spcBef>
              <a:spcAft>
                <a:spcPct val="0"/>
              </a:spcAft>
              <a:buFont typeface="Wingdings" pitchFamily="2" charset="2"/>
              <a:buChar char="v"/>
            </a:pPr>
            <a:r>
              <a:rPr lang="en-US" dirty="0" smtClean="0">
                <a:latin typeface="Times New Roman" pitchFamily="18" charset="0"/>
                <a:ea typeface="Calibri" pitchFamily="34" charset="0"/>
                <a:cs typeface="Times New Roman" pitchFamily="18" charset="0"/>
              </a:rPr>
              <a:t>Boreal zone	     35%</a:t>
            </a:r>
            <a:endParaRPr lang="en-US" sz="2800" dirty="0" smtClean="0">
              <a:latin typeface="Arial" pitchFamily="34" charset="0"/>
            </a:endParaRPr>
          </a:p>
          <a:p>
            <a:pPr lvl="0" indent="457200" algn="just" eaLnBrk="0" fontAlgn="base" hangingPunct="0">
              <a:lnSpc>
                <a:spcPct val="150000"/>
              </a:lnSpc>
              <a:spcBef>
                <a:spcPct val="0"/>
              </a:spcBef>
              <a:spcAft>
                <a:spcPct val="0"/>
              </a:spcAft>
              <a:buFont typeface="Wingdings" pitchFamily="2" charset="2"/>
              <a:buChar char="v"/>
            </a:pPr>
            <a:r>
              <a:rPr lang="en-US" dirty="0" smtClean="0">
                <a:latin typeface="Times New Roman" pitchFamily="18" charset="0"/>
                <a:ea typeface="Calibri" pitchFamily="34" charset="0"/>
                <a:cs typeface="Times New Roman" pitchFamily="18" charset="0"/>
              </a:rPr>
              <a:t>Temperate               11%</a:t>
            </a:r>
            <a:endParaRPr lang="en-US" sz="2800" dirty="0" smtClean="0">
              <a:latin typeface="Arial" pitchFamily="34" charset="0"/>
            </a:endParaRPr>
          </a:p>
          <a:p>
            <a:pPr lvl="0" indent="457200" algn="just" eaLnBrk="0" fontAlgn="base" hangingPunct="0">
              <a:lnSpc>
                <a:spcPct val="150000"/>
              </a:lnSpc>
              <a:spcBef>
                <a:spcPct val="0"/>
              </a:spcBef>
              <a:spcAft>
                <a:spcPct val="0"/>
              </a:spcAft>
              <a:buFont typeface="Wingdings" pitchFamily="2" charset="2"/>
              <a:buChar char="v"/>
            </a:pPr>
            <a:r>
              <a:rPr lang="en-US" dirty="0" smtClean="0">
                <a:latin typeface="Times New Roman" pitchFamily="18" charset="0"/>
                <a:ea typeface="Calibri" pitchFamily="34" charset="0"/>
                <a:cs typeface="Times New Roman" pitchFamily="18" charset="0"/>
              </a:rPr>
              <a:t>Subtropics               9%</a:t>
            </a:r>
            <a:endParaRPr lang="en-US" sz="2800" dirty="0" smtClean="0">
              <a:latin typeface="Arial" pitchFamily="34" charset="0"/>
            </a:endParaRPr>
          </a:p>
          <a:p>
            <a:pPr lvl="0" indent="457200" algn="just" eaLnBrk="0" fontAlgn="base" hangingPunct="0">
              <a:lnSpc>
                <a:spcPct val="150000"/>
              </a:lnSpc>
              <a:spcBef>
                <a:spcPct val="0"/>
              </a:spcBef>
              <a:spcAft>
                <a:spcPct val="0"/>
              </a:spcAft>
              <a:buFont typeface="Wingdings" pitchFamily="2" charset="2"/>
              <a:buChar char="v"/>
            </a:pPr>
            <a:r>
              <a:rPr lang="en-US" dirty="0" smtClean="0">
                <a:latin typeface="Times New Roman" pitchFamily="18" charset="0"/>
                <a:ea typeface="Calibri" pitchFamily="34" charset="0"/>
                <a:cs typeface="Times New Roman" pitchFamily="18" charset="0"/>
              </a:rPr>
              <a:t>World total 	     100%	</a:t>
            </a:r>
            <a:endParaRPr lang="en-US" dirty="0" smtClean="0"/>
          </a:p>
          <a:p>
            <a:endParaRPr lang="en-US" dirty="0"/>
          </a:p>
        </p:txBody>
      </p:sp>
    </p:spTree>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66888" cy="1066800"/>
          </a:xfrm>
        </p:spPr>
        <p:txBody>
          <a:bodyPr/>
          <a:lstStyle/>
          <a:p>
            <a:r>
              <a:rPr lang="en-US" dirty="0" smtClean="0"/>
              <a:t>Global distribution of forest: cont’</a:t>
            </a:r>
            <a:endParaRPr lang="en-US" dirty="0"/>
          </a:p>
        </p:txBody>
      </p:sp>
      <p:sp>
        <p:nvSpPr>
          <p:cNvPr id="3" name="Content Placeholder 2"/>
          <p:cNvSpPr>
            <a:spLocks noGrp="1"/>
          </p:cNvSpPr>
          <p:nvPr>
            <p:ph idx="1"/>
          </p:nvPr>
        </p:nvSpPr>
        <p:spPr>
          <a:xfrm>
            <a:off x="1066800" y="1295400"/>
            <a:ext cx="8077200" cy="5562600"/>
          </a:xfrm>
        </p:spPr>
        <p:txBody>
          <a:bodyPr>
            <a:normAutofit lnSpcReduction="10000"/>
          </a:bodyPr>
          <a:lstStyle/>
          <a:p>
            <a:pPr marL="0" lvl="0" indent="457200" algn="just" fontAlgn="base">
              <a:spcBef>
                <a:spcPct val="0"/>
              </a:spcBef>
              <a:spcAft>
                <a:spcPct val="0"/>
              </a:spcAft>
              <a:buClrTx/>
              <a:buSzTx/>
              <a:buFont typeface="Wingdings" pitchFamily="2" charset="2"/>
              <a:buChar char="v"/>
            </a:pPr>
            <a:r>
              <a:rPr lang="en-US" dirty="0" smtClean="0">
                <a:latin typeface="Times New Roman" pitchFamily="18" charset="0"/>
                <a:ea typeface="Calibri" pitchFamily="34" charset="0"/>
                <a:cs typeface="Times New Roman" pitchFamily="18" charset="0"/>
              </a:rPr>
              <a:t>Forest are distributed unevenly across the continent:</a:t>
            </a:r>
          </a:p>
          <a:p>
            <a:pPr marL="0" lvl="0" indent="457200" algn="just" fontAlgn="base">
              <a:spcBef>
                <a:spcPct val="0"/>
              </a:spcBef>
              <a:spcAft>
                <a:spcPct val="0"/>
              </a:spcAft>
              <a:buClrTx/>
              <a:buSzTx/>
              <a:buFont typeface="Wingdings" pitchFamily="2" charset="2"/>
              <a:buChar char="v"/>
            </a:pPr>
            <a:endParaRPr lang="en-US" sz="2800" dirty="0" smtClean="0">
              <a:latin typeface="Arial" pitchFamily="34" charset="0"/>
            </a:endParaRPr>
          </a:p>
          <a:p>
            <a:pPr marL="0" lvl="0" indent="457200" algn="just" eaLnBrk="0" fontAlgn="base" hangingPunct="0">
              <a:spcBef>
                <a:spcPct val="0"/>
              </a:spcBef>
              <a:spcAft>
                <a:spcPct val="0"/>
              </a:spcAft>
              <a:buClrTx/>
              <a:buSzTx/>
              <a:buFont typeface="Wingdings" pitchFamily="2" charset="2"/>
              <a:buChar char="v"/>
            </a:pPr>
            <a:r>
              <a:rPr lang="en-US" dirty="0" smtClean="0">
                <a:latin typeface="Times New Roman" pitchFamily="18" charset="0"/>
                <a:ea typeface="Calibri" pitchFamily="34" charset="0"/>
                <a:cs typeface="Times New Roman" pitchFamily="18" charset="0"/>
              </a:rPr>
              <a:t>17%    in Africa</a:t>
            </a:r>
          </a:p>
          <a:p>
            <a:pPr marL="0" lvl="0" indent="457200" algn="just" eaLnBrk="0" fontAlgn="base" hangingPunct="0">
              <a:spcBef>
                <a:spcPct val="0"/>
              </a:spcBef>
              <a:spcAft>
                <a:spcPct val="0"/>
              </a:spcAft>
              <a:buClrTx/>
              <a:buSzTx/>
              <a:buFont typeface="Wingdings" pitchFamily="2" charset="2"/>
              <a:buChar char="v"/>
            </a:pPr>
            <a:endParaRPr lang="en-US" sz="2800" dirty="0" smtClean="0">
              <a:latin typeface="Arial" pitchFamily="34" charset="0"/>
            </a:endParaRPr>
          </a:p>
          <a:p>
            <a:pPr marL="0" lvl="0" indent="457200" algn="just" eaLnBrk="0" fontAlgn="base" hangingPunct="0">
              <a:spcBef>
                <a:spcPct val="0"/>
              </a:spcBef>
              <a:spcAft>
                <a:spcPct val="0"/>
              </a:spcAft>
              <a:buClrTx/>
              <a:buSzTx/>
              <a:buFont typeface="Wingdings" pitchFamily="2" charset="2"/>
              <a:buChar char="v"/>
            </a:pPr>
            <a:r>
              <a:rPr lang="en-US" dirty="0" smtClean="0">
                <a:latin typeface="Times New Roman" pitchFamily="18" charset="0"/>
                <a:ea typeface="Calibri" pitchFamily="34" charset="0"/>
                <a:cs typeface="Times New Roman" pitchFamily="18" charset="0"/>
              </a:rPr>
              <a:t>14%    in Asia</a:t>
            </a:r>
          </a:p>
          <a:p>
            <a:pPr marL="0" lvl="0" indent="457200" algn="just" eaLnBrk="0" fontAlgn="base" hangingPunct="0">
              <a:spcBef>
                <a:spcPct val="0"/>
              </a:spcBef>
              <a:spcAft>
                <a:spcPct val="0"/>
              </a:spcAft>
              <a:buClrTx/>
              <a:buSzTx/>
              <a:buFont typeface="Wingdings" pitchFamily="2" charset="2"/>
              <a:buChar char="v"/>
            </a:pPr>
            <a:endParaRPr lang="en-US" sz="2800" dirty="0" smtClean="0">
              <a:latin typeface="Arial" pitchFamily="34" charset="0"/>
            </a:endParaRPr>
          </a:p>
          <a:p>
            <a:pPr marL="0" lvl="0" indent="457200" algn="just" eaLnBrk="0" fontAlgn="base" hangingPunct="0">
              <a:spcBef>
                <a:spcPct val="0"/>
              </a:spcBef>
              <a:spcAft>
                <a:spcPct val="0"/>
              </a:spcAft>
              <a:buClrTx/>
              <a:buSzTx/>
              <a:buFont typeface="Wingdings" pitchFamily="2" charset="2"/>
              <a:buChar char="v"/>
            </a:pPr>
            <a:r>
              <a:rPr lang="en-US" dirty="0" smtClean="0">
                <a:latin typeface="Times New Roman" pitchFamily="18" charset="0"/>
                <a:ea typeface="Calibri" pitchFamily="34" charset="0"/>
                <a:cs typeface="Times New Roman" pitchFamily="18" charset="0"/>
              </a:rPr>
              <a:t>27%    in Europe</a:t>
            </a:r>
          </a:p>
          <a:p>
            <a:pPr marL="0" lvl="0" indent="457200" algn="just" eaLnBrk="0" fontAlgn="base" hangingPunct="0">
              <a:spcBef>
                <a:spcPct val="0"/>
              </a:spcBef>
              <a:spcAft>
                <a:spcPct val="0"/>
              </a:spcAft>
              <a:buClrTx/>
              <a:buSzTx/>
              <a:buFont typeface="Wingdings" pitchFamily="2" charset="2"/>
              <a:buChar char="v"/>
            </a:pPr>
            <a:endParaRPr lang="en-US" sz="2800" dirty="0" smtClean="0">
              <a:latin typeface="Arial" pitchFamily="34" charset="0"/>
            </a:endParaRPr>
          </a:p>
          <a:p>
            <a:pPr marL="0" lvl="0" indent="457200" algn="just" eaLnBrk="0" fontAlgn="base" hangingPunct="0">
              <a:spcBef>
                <a:spcPct val="0"/>
              </a:spcBef>
              <a:spcAft>
                <a:spcPct val="0"/>
              </a:spcAft>
              <a:buClrTx/>
              <a:buSzTx/>
              <a:buFont typeface="Wingdings" pitchFamily="2" charset="2"/>
              <a:buChar char="v"/>
            </a:pPr>
            <a:r>
              <a:rPr lang="en-US" dirty="0" smtClean="0">
                <a:latin typeface="Times New Roman" pitchFamily="18" charset="0"/>
                <a:ea typeface="Calibri" pitchFamily="34" charset="0"/>
                <a:cs typeface="Times New Roman" pitchFamily="18" charset="0"/>
              </a:rPr>
              <a:t>14%    in North &amp; Central America</a:t>
            </a:r>
          </a:p>
          <a:p>
            <a:pPr marL="0" lvl="0" indent="457200" algn="just" eaLnBrk="0" fontAlgn="base" hangingPunct="0">
              <a:spcBef>
                <a:spcPct val="0"/>
              </a:spcBef>
              <a:spcAft>
                <a:spcPct val="0"/>
              </a:spcAft>
              <a:buClrTx/>
              <a:buSzTx/>
              <a:buFont typeface="Wingdings" pitchFamily="2" charset="2"/>
              <a:buChar char="v"/>
            </a:pPr>
            <a:endParaRPr lang="en-US" sz="2800" dirty="0" smtClean="0">
              <a:latin typeface="Arial" pitchFamily="34" charset="0"/>
            </a:endParaRPr>
          </a:p>
          <a:p>
            <a:pPr marL="0" lvl="0" indent="457200" algn="just" eaLnBrk="0" fontAlgn="base" hangingPunct="0">
              <a:spcBef>
                <a:spcPct val="0"/>
              </a:spcBef>
              <a:spcAft>
                <a:spcPct val="0"/>
              </a:spcAft>
              <a:buClrTx/>
              <a:buSzTx/>
              <a:buFont typeface="Wingdings" pitchFamily="2" charset="2"/>
              <a:buChar char="v"/>
            </a:pPr>
            <a:r>
              <a:rPr lang="en-US" dirty="0" smtClean="0">
                <a:latin typeface="Times New Roman" pitchFamily="18" charset="0"/>
                <a:ea typeface="Calibri" pitchFamily="34" charset="0"/>
                <a:cs typeface="Times New Roman" pitchFamily="18" charset="0"/>
              </a:rPr>
              <a:t>23%    in South America and 5% Oceania</a:t>
            </a:r>
            <a:endParaRPr lang="en-US" sz="2800" dirty="0" smtClean="0">
              <a:latin typeface="Arial" pitchFamily="34" charset="0"/>
            </a:endParaRPr>
          </a:p>
          <a:p>
            <a:pPr marL="0" lvl="0" indent="457200" algn="just" eaLnBrk="0" fontAlgn="base" hangingPunct="0">
              <a:spcBef>
                <a:spcPct val="0"/>
              </a:spcBef>
              <a:spcAft>
                <a:spcPct val="0"/>
              </a:spcAft>
              <a:buClrTx/>
              <a:buSzTx/>
              <a:buFont typeface="Wingdings" pitchFamily="2" charset="2"/>
              <a:buChar char="v"/>
            </a:pPr>
            <a:endParaRPr lang="en-US" dirty="0" smtClean="0">
              <a:latin typeface="Times New Roman" pitchFamily="18" charset="0"/>
              <a:ea typeface="Calibri" pitchFamily="34" charset="0"/>
              <a:cs typeface="Times New Roman" pitchFamily="18" charset="0"/>
            </a:endParaRPr>
          </a:p>
          <a:p>
            <a:endParaRPr lang="en-US" dirty="0"/>
          </a:p>
        </p:txBody>
      </p:sp>
    </p:spTree>
  </p:cSld>
  <p:clrMapOvr>
    <a:masterClrMapping/>
  </p:clrMapOvr>
  <p:transition spd="slow">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001000" cy="1020762"/>
          </a:xfrm>
        </p:spPr>
        <p:txBody>
          <a:bodyPr>
            <a:normAutofit/>
          </a:bodyPr>
          <a:lstStyle/>
          <a:p>
            <a:r>
              <a:rPr lang="en-US" sz="4400" dirty="0" smtClean="0"/>
              <a:t>Global distribution of forest: cont’</a:t>
            </a:r>
            <a:endParaRPr lang="en-US" sz="4400" dirty="0"/>
          </a:p>
        </p:txBody>
      </p:sp>
      <p:sp>
        <p:nvSpPr>
          <p:cNvPr id="3" name="Content Placeholder 2"/>
          <p:cNvSpPr>
            <a:spLocks noGrp="1"/>
          </p:cNvSpPr>
          <p:nvPr>
            <p:ph idx="1"/>
          </p:nvPr>
        </p:nvSpPr>
        <p:spPr>
          <a:xfrm>
            <a:off x="1143000" y="1447800"/>
            <a:ext cx="7790688" cy="4800600"/>
          </a:xfrm>
        </p:spPr>
        <p:txBody>
          <a:bodyPr/>
          <a:lstStyle/>
          <a:p>
            <a:pPr marL="0" indent="457200" algn="just" fontAlgn="base">
              <a:spcBef>
                <a:spcPct val="0"/>
              </a:spcBef>
              <a:spcAft>
                <a:spcPct val="0"/>
              </a:spcAft>
              <a:buClrTx/>
              <a:buSzTx/>
              <a:buNone/>
            </a:pPr>
            <a:r>
              <a:rPr lang="en-US" sz="2800" dirty="0" smtClean="0">
                <a:latin typeface="Times New Roman" pitchFamily="18" charset="0"/>
                <a:ea typeface="Calibri" pitchFamily="34" charset="0"/>
                <a:cs typeface="Times New Roman" pitchFamily="18" charset="0"/>
              </a:rPr>
              <a:t>unevenly distribution depends on the nature of the area which means</a:t>
            </a:r>
          </a:p>
          <a:p>
            <a:pPr marL="0" indent="457200" algn="just" fontAlgn="base">
              <a:spcBef>
                <a:spcPct val="0"/>
              </a:spcBef>
              <a:spcAft>
                <a:spcPct val="0"/>
              </a:spcAft>
              <a:buClrTx/>
              <a:buSzTx/>
              <a:buNone/>
            </a:pPr>
            <a:endParaRPr lang="en-US" sz="2800" dirty="0" smtClean="0">
              <a:latin typeface="Times New Roman" pitchFamily="18" charset="0"/>
              <a:ea typeface="Calibri" pitchFamily="34" charset="0"/>
              <a:cs typeface="Times New Roman" pitchFamily="18" charset="0"/>
            </a:endParaRPr>
          </a:p>
          <a:p>
            <a:pPr marL="0" indent="457200" algn="just" fontAlgn="base">
              <a:spcBef>
                <a:spcPct val="0"/>
              </a:spcBef>
              <a:spcAft>
                <a:spcPct val="0"/>
              </a:spcAft>
              <a:buClrTx/>
              <a:buSzTx/>
              <a:buFont typeface="Wingdings" pitchFamily="2" charset="2"/>
              <a:buChar char="v"/>
            </a:pPr>
            <a:r>
              <a:rPr lang="en-US" sz="2800" dirty="0" smtClean="0">
                <a:latin typeface="Times New Roman" pitchFamily="18" charset="0"/>
                <a:ea typeface="Calibri" pitchFamily="34" charset="0"/>
                <a:cs typeface="Times New Roman" pitchFamily="18" charset="0"/>
              </a:rPr>
              <a:t>Climate</a:t>
            </a:r>
          </a:p>
          <a:p>
            <a:pPr marL="0" indent="457200" algn="just" fontAlgn="base">
              <a:spcBef>
                <a:spcPct val="0"/>
              </a:spcBef>
              <a:spcAft>
                <a:spcPct val="0"/>
              </a:spcAft>
              <a:buClrTx/>
              <a:buSzTx/>
              <a:buFont typeface="Wingdings" pitchFamily="2" charset="2"/>
              <a:buChar char="v"/>
            </a:pPr>
            <a:endParaRPr lang="en-US" sz="2800" dirty="0" smtClean="0">
              <a:latin typeface="Times New Roman" pitchFamily="18" charset="0"/>
              <a:ea typeface="Calibri" pitchFamily="34" charset="0"/>
              <a:cs typeface="Times New Roman" pitchFamily="18" charset="0"/>
            </a:endParaRPr>
          </a:p>
          <a:p>
            <a:pPr marL="0" indent="457200" algn="just" fontAlgn="base">
              <a:spcBef>
                <a:spcPct val="0"/>
              </a:spcBef>
              <a:spcAft>
                <a:spcPct val="0"/>
              </a:spcAft>
              <a:buClrTx/>
              <a:buSzTx/>
              <a:buFont typeface="Wingdings" pitchFamily="2" charset="2"/>
              <a:buChar char="v"/>
            </a:pPr>
            <a:r>
              <a:rPr lang="en-US" sz="2800" dirty="0" smtClean="0">
                <a:latin typeface="Times New Roman" pitchFamily="18" charset="0"/>
                <a:ea typeface="Calibri" pitchFamily="34" charset="0"/>
                <a:cs typeface="Times New Roman" pitchFamily="18" charset="0"/>
              </a:rPr>
              <a:t>Land (fertility or infertility) </a:t>
            </a:r>
          </a:p>
          <a:p>
            <a:pPr marL="0" indent="457200" algn="just" fontAlgn="base">
              <a:spcBef>
                <a:spcPct val="0"/>
              </a:spcBef>
              <a:spcAft>
                <a:spcPct val="0"/>
              </a:spcAft>
              <a:buClrTx/>
              <a:buSzTx/>
              <a:buFont typeface="Wingdings" pitchFamily="2" charset="2"/>
              <a:buChar char="v"/>
            </a:pPr>
            <a:endParaRPr lang="en-US" sz="2800" dirty="0" smtClean="0">
              <a:latin typeface="Times New Roman" pitchFamily="18" charset="0"/>
              <a:ea typeface="Calibri" pitchFamily="34" charset="0"/>
              <a:cs typeface="Times New Roman" pitchFamily="18" charset="0"/>
            </a:endParaRPr>
          </a:p>
          <a:p>
            <a:pPr marL="0" indent="457200" algn="just" fontAlgn="base">
              <a:spcBef>
                <a:spcPct val="0"/>
              </a:spcBef>
              <a:spcAft>
                <a:spcPct val="0"/>
              </a:spcAft>
              <a:buClrTx/>
              <a:buSzTx/>
              <a:buFont typeface="Wingdings" pitchFamily="2" charset="2"/>
              <a:buChar char="v"/>
            </a:pPr>
            <a:r>
              <a:rPr lang="en-US" sz="2800" dirty="0" smtClean="0">
                <a:latin typeface="Times New Roman" pitchFamily="18" charset="0"/>
                <a:ea typeface="Calibri" pitchFamily="34" charset="0"/>
                <a:cs typeface="Times New Roman" pitchFamily="18" charset="0"/>
              </a:rPr>
              <a:t>cultural aspect over the geographical area</a:t>
            </a:r>
          </a:p>
          <a:p>
            <a:pPr marL="0" indent="457200" algn="just" fontAlgn="base">
              <a:spcBef>
                <a:spcPct val="0"/>
              </a:spcBef>
              <a:spcAft>
                <a:spcPct val="0"/>
              </a:spcAft>
              <a:buClrTx/>
              <a:buSzTx/>
              <a:buNone/>
            </a:pPr>
            <a:endParaRPr lang="en-US" sz="2800" dirty="0" smtClean="0">
              <a:latin typeface="Times New Roman" pitchFamily="18" charset="0"/>
              <a:ea typeface="Calibri" pitchFamily="34" charset="0"/>
              <a:cs typeface="Times New Roman" pitchFamily="18" charset="0"/>
            </a:endParaRPr>
          </a:p>
          <a:p>
            <a:pPr marL="0" lvl="0" indent="457200" algn="just" fontAlgn="base">
              <a:spcBef>
                <a:spcPct val="0"/>
              </a:spcBef>
              <a:spcAft>
                <a:spcPct val="0"/>
              </a:spcAft>
              <a:buClrTx/>
              <a:buSzTx/>
              <a:buNone/>
            </a:pPr>
            <a:endParaRPr lang="en-US" sz="2800" dirty="0" smtClean="0">
              <a:latin typeface="Arial" pitchFamily="34" charset="0"/>
            </a:endParaRPr>
          </a:p>
          <a:p>
            <a:pPr marL="0" indent="457200" algn="just" fontAlgn="base">
              <a:spcBef>
                <a:spcPct val="0"/>
              </a:spcBef>
              <a:spcAft>
                <a:spcPct val="0"/>
              </a:spcAft>
              <a:buClrTx/>
              <a:buSzTx/>
              <a:buNone/>
            </a:pPr>
            <a:endParaRPr lang="en-US" sz="2800" dirty="0" smtClean="0">
              <a:latin typeface="Times New Roman" pitchFamily="18" charset="0"/>
              <a:ea typeface="Calibri" pitchFamily="34" charset="0"/>
              <a:cs typeface="Times New Roman" pitchFamily="18" charset="0"/>
            </a:endParaRPr>
          </a:p>
        </p:txBody>
      </p:sp>
    </p:spTree>
  </p:cSld>
  <p:clrMapOvr>
    <a:masterClrMapping/>
  </p:clrMapOvr>
  <p:transition spd="slow">
    <p:push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595</TotalTime>
  <Words>1322</Words>
  <Application>Microsoft Office PowerPoint</Application>
  <PresentationFormat>On-screen Show (4:3)</PresentationFormat>
  <Paragraphs>209</Paragraphs>
  <Slides>49</Slides>
  <Notes>12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Gill Sans MT</vt:lpstr>
      <vt:lpstr>Times New Roman</vt:lpstr>
      <vt:lpstr>Verdana</vt:lpstr>
      <vt:lpstr>Wingdings</vt:lpstr>
      <vt:lpstr>Wingdings 2</vt:lpstr>
      <vt:lpstr>Solstice</vt:lpstr>
      <vt:lpstr>PowerPoint Presentation</vt:lpstr>
      <vt:lpstr>PowerPoint Presentation</vt:lpstr>
      <vt:lpstr>The Planning of the Question</vt:lpstr>
      <vt:lpstr>Introduction</vt:lpstr>
      <vt:lpstr>Global distribution of forest</vt:lpstr>
      <vt:lpstr>PowerPoint Presentation</vt:lpstr>
      <vt:lpstr>Global distribution of forest: cont’</vt:lpstr>
      <vt:lpstr>Global distribution of forest: cont’</vt:lpstr>
      <vt:lpstr>Global distribution of forest: cont’</vt:lpstr>
      <vt:lpstr>Global distribution of forest: cont’</vt:lpstr>
      <vt:lpstr>Global distribution of forest: cont’</vt:lpstr>
      <vt:lpstr>PowerPoint Presentation</vt:lpstr>
      <vt:lpstr>Global distribution of forest: cont’</vt:lpstr>
      <vt:lpstr>PowerPoint Presentation</vt:lpstr>
      <vt:lpstr>Global distribution of forest: cont’</vt:lpstr>
      <vt:lpstr>PowerPoint Presentation</vt:lpstr>
      <vt:lpstr>Global distribution of forest: cont’</vt:lpstr>
      <vt:lpstr>PowerPoint Presentation</vt:lpstr>
      <vt:lpstr>PowerPoint Presentation</vt:lpstr>
      <vt:lpstr>Global distribution of forest: cont</vt:lpstr>
      <vt:lpstr>PowerPoint Presentation</vt:lpstr>
      <vt:lpstr>Global distribution of forest: cont’</vt:lpstr>
      <vt:lpstr>Global distribution of forest: cont’</vt:lpstr>
      <vt:lpstr>PowerPoint Presentation</vt:lpstr>
      <vt:lpstr>Global distribution of forest: cont’</vt:lpstr>
      <vt:lpstr>PowerPoint Presentation</vt:lpstr>
      <vt:lpstr>Global distribution of forest: cont’</vt:lpstr>
      <vt:lpstr>PowerPoint Presentation</vt:lpstr>
      <vt:lpstr>Global distribution of forest: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importance of forest </vt:lpstr>
      <vt:lpstr>Economic importance of forest;  cont’ </vt:lpstr>
      <vt:lpstr>Economic importance of forest;  cont’</vt:lpstr>
      <vt:lpstr>Economic importance of forest;  cont’</vt:lpstr>
      <vt:lpstr>Economic importance of forest;  cont’</vt:lpstr>
      <vt:lpstr>Economic importance of forest;  cont’</vt:lpstr>
      <vt:lpstr>Economic importance of forest;  cont’</vt:lpstr>
      <vt:lpstr>Conclusion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REONARD</dc:creator>
  <cp:lastModifiedBy>gareth griffiths</cp:lastModifiedBy>
  <cp:revision>109</cp:revision>
  <dcterms:created xsi:type="dcterms:W3CDTF">2013-03-30T08:22:07Z</dcterms:created>
  <dcterms:modified xsi:type="dcterms:W3CDTF">2014-11-18T23:17:36Z</dcterms:modified>
</cp:coreProperties>
</file>