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9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12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8173F-5B17-459D-9648-B45CD6BDB609}" type="datetimeFigureOut">
              <a:rPr lang="en-US" smtClean="0"/>
              <a:t>2/11/2014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5B9CE-CC54-4040-AC02-DAED8847B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73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2F031D4-77C8-4ACF-A4E1-76FC93A29455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16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F4BFAB-741C-4A55-8E08-55944A40CBA7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25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BAEA66F-7E0E-4341-9F54-B4111781D059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26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A035F4F-80FB-4B2B-BF77-2F73FCCFFC95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17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4F52938-9ECA-4CFF-8791-F82FFD540B90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18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D1BB4EF9-F0AA-4274-B30D-D6DBE53C6FBC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19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D26464D-9B75-42DC-9BC0-6D7E8337A9C1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20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325BDCA-8AE3-425F-A6FE-0592E53A8190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21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A2C35F6-D289-4C39-8D7E-FC2207A7C5FD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22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FEC9E81-9BD9-4DDD-9514-09CEA1994734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23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F4BFAB-741C-4A55-8E08-55944A40CBA7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24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D9180CA-F7D6-49C2-A7FC-A04644F0040D}" type="slidenum">
              <a:rPr lang="en-US">
                <a:solidFill>
                  <a:srgbClr val="93A2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0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8A7B0-6B51-40B2-8D54-C2A531C091EC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60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036C3-A2E7-4E3C-B301-C8FF1A66C8E6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64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3"/>
            <a:ext cx="7958138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BF17-15A8-4B32-AAB5-C4168678152B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3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rgbClr val="93A299">
                    <a:lumMod val="50000"/>
                  </a:srgbClr>
                </a:solidFill>
              </a:defRPr>
            </a:lvl1pPr>
          </a:lstStyle>
          <a:p>
            <a:pPr>
              <a:defRPr/>
            </a:pPr>
            <a:fld id="{BE0038CD-3FEB-4E2E-84B2-089BFAC62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76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C8D3B-3DF2-4809-BA59-5C2044B26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26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8495-9C0F-49E8-822F-90D3D8A9B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6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DCFFD-D8C3-489F-9402-0CCC715C2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8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1E52A-B529-4C34-91EA-83D9C36F8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23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398D3-D30B-45AB-B129-9F641EDB1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08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12E4-A476-4DD5-9263-728E66DC7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743D0-8512-4A92-BB60-3AFDA53B7813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28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F2FFE-8E91-40BC-9B20-30774BCA7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60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D8DA-1729-4384-B40B-984E2FBE9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61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97EAF-7C30-4127-8D38-16497E58E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8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5ECED-8774-48DA-B71D-B39A97813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32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3"/>
            <a:ext cx="7958138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3E0D2-873F-47D0-83A3-DAE2367CB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9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F4E96-1EB6-41CB-8D36-32F8109A6259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D25A-4374-4A1A-B998-045A92C58E12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0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175C-7A38-4955-9258-BD6E1F9F79AD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9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C95BF-155A-4CE1-A887-9B7D803DD3AE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2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C8EA3-4274-49CC-8790-CC4F1DC98D1C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5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CA41-FF31-49A3-9849-B6CFFEF9348D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8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B56CE-FE7B-4CA6-80A2-DCD1B193D857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58AFB8-F69C-4EEB-A3B8-10340B291160}" type="slidenum">
              <a:rPr lang="en-US">
                <a:solidFill>
                  <a:srgbClr val="564B3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0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64B3C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64B3C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64B3C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8201D9-5E7F-4B84-9052-A9EA381E0E77}" type="slidenum">
              <a:rPr lang="en-US"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87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Food and Labor 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5139" y="1752600"/>
            <a:ext cx="3268662" cy="1066800"/>
          </a:xfrm>
        </p:spPr>
        <p:txBody>
          <a:bodyPr/>
          <a:lstStyle/>
          <a:p>
            <a:pPr marL="114300" indent="0" eaLnBrk="1" hangingPunct="1">
              <a:buFont typeface="Arial" charset="0"/>
              <a:buNone/>
              <a:defRPr/>
            </a:pPr>
            <a:r>
              <a:rPr lang="en-US" altLang="en-US" sz="2800" b="1" i="1" dirty="0" err="1" smtClean="0"/>
              <a:t>Bos</a:t>
            </a:r>
            <a:r>
              <a:rPr lang="en-US" altLang="en-US" sz="2800" b="1" i="1" dirty="0" smtClean="0"/>
              <a:t> </a:t>
            </a:r>
            <a:r>
              <a:rPr lang="en-US" altLang="en-US" sz="2800" b="1" i="1" dirty="0" err="1" smtClean="0"/>
              <a:t>indicus</a:t>
            </a:r>
            <a:r>
              <a:rPr lang="en-US" altLang="en-US" sz="2800" b="1" i="1" dirty="0" smtClean="0"/>
              <a:t> </a:t>
            </a:r>
            <a:r>
              <a:rPr lang="en-US" altLang="en-US" sz="2800" b="1" dirty="0" smtClean="0"/>
              <a:t>type cows in Brazil.</a:t>
            </a:r>
            <a:endParaRPr lang="en-US" altLang="en-US" sz="2800" b="1" i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24993"/>
            <a:ext cx="325755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60712" y="3581400"/>
            <a:ext cx="451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5AE53"/>
              </a:buClr>
              <a:buFont typeface="Arial" charset="0"/>
              <a:buChar char="•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8058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eaLnBrk="1" hangingPunct="1">
              <a:buClr>
                <a:srgbClr val="93A299"/>
              </a:buClr>
              <a:buFont typeface="Arial" charset="0"/>
              <a:buNone/>
              <a:defRPr/>
            </a:pPr>
            <a:r>
              <a:rPr lang="en-US" altLang="en-US" sz="2800" b="1" i="1" dirty="0" smtClean="0">
                <a:solidFill>
                  <a:srgbClr val="564B3C"/>
                </a:solidFill>
              </a:rPr>
              <a:t>Where do these types of cows usually live? Why do they look so different?</a:t>
            </a:r>
          </a:p>
        </p:txBody>
      </p:sp>
    </p:spTree>
    <p:extLst>
      <p:ext uri="{BB962C8B-B14F-4D97-AF65-F5344CB8AC3E}">
        <p14:creationId xmlns:p14="http://schemas.microsoft.com/office/powerpoint/2010/main" val="39950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De-extinction</a:t>
            </a: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304800" y="1714500"/>
            <a:ext cx="8534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Some people are trying to “breed back” an extinct species. It’s like the reverse of domestication. Selecting for wild traits from original ancestor.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ClrTx/>
              <a:buFont typeface="Arial" charset="0"/>
              <a:buNone/>
            </a:pPr>
            <a:endParaRPr lang="en-US" altLang="en-US" b="1" dirty="0" smtClean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The </a:t>
            </a:r>
            <a:r>
              <a:rPr lang="en-US" altLang="en-US" b="1" dirty="0" err="1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Tarpan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was a wild horse that went extinct in 1910. These are Heck horses…very similar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14800"/>
            <a:ext cx="5119228" cy="257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45014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Their coat turns more white in winter.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The Nazis starting the rebreeding program.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De-extinction</a:t>
            </a: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304800" y="1714500"/>
            <a:ext cx="853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The last </a:t>
            </a:r>
            <a:r>
              <a:rPr lang="en-US" altLang="en-US" b="1" u="sng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Ibex</a:t>
            </a:r>
            <a:r>
              <a:rPr lang="en-US" altLang="en-US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, a type of goat, went extinct in 2000 as scientists tried to collect the DNA from the last one named, </a:t>
            </a:r>
            <a:r>
              <a:rPr lang="en-US" altLang="en-US" b="1" i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Celia.</a:t>
            </a:r>
            <a:endParaRPr lang="en-US" altLang="en-US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48006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05200"/>
            <a:ext cx="37338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Since 2003 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</a:rPr>
              <a:t>Celia’s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DNA has been used in a cloning project in an attempt to “de-extinct" the species.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427" y="5277129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In 2009, it worked! But the baby only lived 7 minutes after birth.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8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De-extinction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19400"/>
            <a:ext cx="4105275" cy="376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1946329"/>
            <a:ext cx="3271836" cy="227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3400" y="1946329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Artist rendition of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Auroch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881436" y="2209800"/>
            <a:ext cx="46196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0600" y="49530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Spanish fighting bull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14327" y="5191230"/>
            <a:ext cx="59717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3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143000"/>
            <a:ext cx="89154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Create a chart for domestication: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Domestic Animal   Wild Ancestor    Where?    When?   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How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?     Why? 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     Dog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     Cat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      Chicken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      Sheep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     Cattle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      Horses   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990600" y="2337661"/>
            <a:ext cx="228600" cy="350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243935"/>
            <a:ext cx="8534400" cy="46166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There will be a quiz on the chart…on THURSDAY.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8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Effects of Domestication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8763000" cy="4373563"/>
          </a:xfrm>
        </p:spPr>
        <p:txBody>
          <a:bodyPr rtlCol="0">
            <a:normAutofit/>
          </a:bodyPr>
          <a:lstStyle/>
          <a:p>
            <a:pPr marL="457200" lvl="3" indent="-457200" eaLnBrk="1" fontAlgn="auto" hangingPunct="1">
              <a:spcAft>
                <a:spcPts val="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2800" b="1" dirty="0" smtClean="0"/>
              <a:t>After animals become domesticated, they become dependent upon man.</a:t>
            </a:r>
          </a:p>
          <a:p>
            <a:pPr marL="0" lvl="3" indent="0" eaLnBrk="1" fontAlgn="auto" hangingPunct="1">
              <a:spcAft>
                <a:spcPts val="0"/>
              </a:spcAft>
              <a:buClr>
                <a:schemeClr val="accent4"/>
              </a:buClr>
              <a:buFont typeface="Arial" charset="0"/>
              <a:buNone/>
              <a:defRPr/>
            </a:pPr>
            <a:endParaRPr lang="en-US" sz="2800" b="1" dirty="0" smtClean="0"/>
          </a:p>
          <a:p>
            <a:pPr marL="457200" lvl="3" indent="-457200" eaLnBrk="1" fontAlgn="auto" hangingPunct="1">
              <a:spcAft>
                <a:spcPts val="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2800" b="1" dirty="0"/>
              <a:t>What changed?</a:t>
            </a:r>
          </a:p>
          <a:p>
            <a:pPr marL="457200" lvl="3" indent="-457200" eaLnBrk="1" fontAlgn="auto" hangingPunct="1">
              <a:spcAft>
                <a:spcPts val="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sz="2800" b="1" dirty="0" smtClean="0"/>
              <a:t>Why</a:t>
            </a:r>
            <a:r>
              <a:rPr lang="en-US" sz="2800" b="1" dirty="0" smtClean="0"/>
              <a:t>? </a:t>
            </a:r>
          </a:p>
          <a:p>
            <a:pPr marL="0" lvl="3" indent="0" eaLnBrk="1" fontAlgn="auto" hangingPunct="1">
              <a:spcAft>
                <a:spcPts val="0"/>
              </a:spcAft>
              <a:buClr>
                <a:schemeClr val="accent4"/>
              </a:buClr>
              <a:buNone/>
              <a:defRPr/>
            </a:pPr>
            <a:endParaRPr lang="en-US" sz="2800" b="1" dirty="0" smtClean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56388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7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71600" y="2438400"/>
            <a:ext cx="6400800" cy="1828800"/>
          </a:xfrm>
        </p:spPr>
        <p:txBody>
          <a:bodyPr rtlCol="0">
            <a:noAutofit/>
          </a:bodyPr>
          <a:lstStyle/>
          <a:p>
            <a:pPr marL="0" lvl="3" indent="0" algn="ctr" eaLnBrk="1" fontAlgn="auto" hangingPunct="1">
              <a:spcAft>
                <a:spcPts val="0"/>
              </a:spcAft>
              <a:buClr>
                <a:schemeClr val="accent4"/>
              </a:buClr>
              <a:buFont typeface="Arial" charset="0"/>
              <a:buNone/>
              <a:defRPr/>
            </a:pPr>
            <a:r>
              <a:rPr lang="en-US" sz="4000" b="1" dirty="0" smtClean="0">
                <a:latin typeface="+mj-lt"/>
              </a:rPr>
              <a:t>BECAUSE WE CREATED MONSTERS!!!</a:t>
            </a:r>
          </a:p>
        </p:txBody>
      </p:sp>
    </p:spTree>
    <p:extLst>
      <p:ext uri="{BB962C8B-B14F-4D97-AF65-F5344CB8AC3E}">
        <p14:creationId xmlns:p14="http://schemas.microsoft.com/office/powerpoint/2010/main" val="84501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created monsters!!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2800" b="1" dirty="0" smtClean="0"/>
              <a:t>Wild sheep shed most of their wool in summer…</a:t>
            </a:r>
          </a:p>
        </p:txBody>
      </p:sp>
      <p:pic>
        <p:nvPicPr>
          <p:cNvPr id="645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61912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3"/>
          <p:cNvSpPr txBox="1">
            <a:spLocks noChangeArrowheads="1"/>
          </p:cNvSpPr>
          <p:nvPr/>
        </p:nvSpPr>
        <p:spPr bwMode="auto">
          <a:xfrm>
            <a:off x="152400" y="6153150"/>
            <a:ext cx="85534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639763" indent="-22860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279525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1554163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0113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4685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29257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3829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93A299"/>
              </a:buClr>
            </a:pPr>
            <a:r>
              <a:rPr lang="en-US" altLang="en-US" sz="1800" i="1" dirty="0">
                <a:solidFill>
                  <a:srgbClr val="564B3C"/>
                </a:solidFill>
                <a:latin typeface="Book Antiqua"/>
                <a:cs typeface="Arial" charset="0"/>
              </a:rPr>
              <a:t>Feral </a:t>
            </a:r>
            <a:r>
              <a:rPr lang="en-US" altLang="en-US" sz="1800" i="1" dirty="0" err="1">
                <a:solidFill>
                  <a:srgbClr val="564B3C"/>
                </a:solidFill>
                <a:latin typeface="Book Antiqua"/>
                <a:cs typeface="Arial" charset="0"/>
              </a:rPr>
              <a:t>Soay</a:t>
            </a:r>
            <a:r>
              <a:rPr lang="en-US" altLang="en-US" sz="1800" i="1" dirty="0">
                <a:solidFill>
                  <a:srgbClr val="564B3C"/>
                </a:solidFill>
                <a:latin typeface="Book Antiqua"/>
                <a:cs typeface="Arial" charset="0"/>
              </a:rPr>
              <a:t> Sheep off the coast of Scotland. They are close the ancient breeds.</a:t>
            </a:r>
          </a:p>
        </p:txBody>
      </p:sp>
    </p:spTree>
    <p:extLst>
      <p:ext uri="{BB962C8B-B14F-4D97-AF65-F5344CB8AC3E}">
        <p14:creationId xmlns:p14="http://schemas.microsoft.com/office/powerpoint/2010/main" val="199362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created monsters!!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828800"/>
            <a:ext cx="8534400" cy="3429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/>
              <a:t>Domestic sheep have been bred to produce a lot of quality wool and it never stops growing…</a:t>
            </a:r>
          </a:p>
          <a:p>
            <a:pPr eaLnBrk="1" hangingPunct="1">
              <a:defRPr/>
            </a:pPr>
            <a:endParaRPr lang="en-US" altLang="en-US" sz="2800" b="1" dirty="0"/>
          </a:p>
          <a:p>
            <a:pPr eaLnBrk="1" hangingPunct="1">
              <a:defRPr/>
            </a:pPr>
            <a:endParaRPr lang="en-US" altLang="en-US" sz="2800" b="1" dirty="0" smtClean="0"/>
          </a:p>
          <a:p>
            <a:pPr marL="114300" indent="0" eaLnBrk="1" hangingPunct="1">
              <a:buFont typeface="Arial" charset="0"/>
              <a:buNone/>
              <a:defRPr/>
            </a:pPr>
            <a:endParaRPr lang="en-US" altLang="en-US" sz="2800" b="1" dirty="0" smtClean="0"/>
          </a:p>
          <a:p>
            <a:pPr eaLnBrk="1" hangingPunct="1">
              <a:defRPr/>
            </a:pPr>
            <a:r>
              <a:rPr lang="en-US" altLang="en-US" sz="2800" b="1" dirty="0" smtClean="0"/>
              <a:t>So humans have to shear sheep usually once per year or…</a:t>
            </a:r>
          </a:p>
        </p:txBody>
      </p:sp>
    </p:spTree>
    <p:extLst>
      <p:ext uri="{BB962C8B-B14F-4D97-AF65-F5344CB8AC3E}">
        <p14:creationId xmlns:p14="http://schemas.microsoft.com/office/powerpoint/2010/main" val="334516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6" y="685800"/>
            <a:ext cx="846231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2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created monsters!!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300" y="1676400"/>
            <a:ext cx="83058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“Shrek” was a Merino sheep that lived in New Zealand. He avoided being shorn by hiding in a cave for six years!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When they did find him, he wasn’t recognizable. They thought maybe some strange thing was eating this sheep.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When they sheared him, the amount of wool was enough to make 20 men’s suits, 60lbs of wool!</a:t>
            </a:r>
          </a:p>
        </p:txBody>
      </p:sp>
    </p:spTree>
    <p:extLst>
      <p:ext uri="{BB962C8B-B14F-4D97-AF65-F5344CB8AC3E}">
        <p14:creationId xmlns:p14="http://schemas.microsoft.com/office/powerpoint/2010/main" val="78635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Food and Labor 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5138" y="1752600"/>
            <a:ext cx="7958137" cy="3124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/>
              <a:t>First bovine was domesticated 10,500 years ago in SE Turkey.</a:t>
            </a:r>
          </a:p>
          <a:p>
            <a:pPr marL="114300" indent="0" eaLnBrk="1" hangingPunct="1">
              <a:buFont typeface="Arial" charset="0"/>
              <a:buNone/>
              <a:defRPr/>
            </a:pPr>
            <a:endParaRPr lang="en-US" altLang="en-US" sz="2800" b="1" dirty="0" smtClean="0"/>
          </a:p>
          <a:p>
            <a:pPr eaLnBrk="1" hangingPunct="1">
              <a:defRPr/>
            </a:pPr>
            <a:r>
              <a:rPr lang="en-US" altLang="en-US" sz="2800" b="1" dirty="0" smtClean="0"/>
              <a:t>All domestic cattle today are descendants of </a:t>
            </a:r>
            <a:r>
              <a:rPr lang="en-US" altLang="en-US" sz="2800" b="1" i="1" dirty="0" smtClean="0"/>
              <a:t>only</a:t>
            </a:r>
            <a:r>
              <a:rPr lang="en-US" altLang="en-US" sz="2800" b="1" dirty="0" smtClean="0"/>
              <a:t> 80 tamed wild oxen called Aurochs. </a:t>
            </a:r>
          </a:p>
          <a:p>
            <a:pPr marL="114300" indent="0" eaLnBrk="1" hangingPunct="1">
              <a:buFont typeface="Arial" charset="0"/>
              <a:buNone/>
              <a:defRPr/>
            </a:pPr>
            <a:endParaRPr lang="en-US" altLang="en-US" sz="2800" b="1" dirty="0" smtClean="0"/>
          </a:p>
        </p:txBody>
      </p:sp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609600" y="5105400"/>
            <a:ext cx="830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Bollongio et al.</a:t>
            </a:r>
            <a:r>
              <a:rPr lang="en-US" altLang="en-US" sz="1600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Modern Taurine Cattle descended from small number of Near-Eastern founders</a:t>
            </a:r>
            <a:r>
              <a:rPr lang="en-US" altLang="en-US" sz="16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. Molecular Biology and Evolution. 2012</a:t>
            </a:r>
            <a:endParaRPr lang="en-US" altLang="en-US" sz="1600" b="1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4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created monsters!!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695450"/>
            <a:ext cx="76501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76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created monsters!!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1013"/>
            <a:ext cx="7077075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7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created monsters!!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610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 smtClean="0"/>
              <a:t>Cows (Holsteins) average about 9 gallons of milk a day, while lactating.</a:t>
            </a:r>
          </a:p>
          <a:p>
            <a:pPr lvl="1" eaLnBrk="1" hangingPunct="1">
              <a:defRPr/>
            </a:pPr>
            <a:r>
              <a:rPr lang="en-US" altLang="en-US" b="1" dirty="0" smtClean="0"/>
              <a:t>The record in 2010 was set by a cow that made almost 30 gallons/day.</a:t>
            </a:r>
          </a:p>
          <a:p>
            <a:pPr marL="114300" indent="0" eaLnBrk="1" hangingPunct="1">
              <a:buFont typeface="Arial" charset="0"/>
              <a:buNone/>
              <a:defRPr/>
            </a:pPr>
            <a:endParaRPr lang="en-US" altLang="en-US" b="1" dirty="0" smtClean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44005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733800"/>
            <a:ext cx="44005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6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created monsters!!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458200" cy="12192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Modern chickens produce 250 eggs/year versus 20 in wild species.</a:t>
            </a:r>
          </a:p>
          <a:p>
            <a:pPr eaLnBrk="1" hangingPunct="1"/>
            <a:endParaRPr lang="en-US" altLang="en-US" b="1" dirty="0" smtClean="0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8125"/>
            <a:ext cx="4648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9000"/>
            <a:ext cx="31146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0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created monsters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4876800" cy="4495800"/>
          </a:xfrm>
        </p:spPr>
        <p:txBody>
          <a:bodyPr/>
          <a:lstStyle/>
          <a:p>
            <a:pPr marL="228600" lvl="1" eaLnBrk="1" hangingPunct="1">
              <a:defRPr/>
            </a:pPr>
            <a:r>
              <a:rPr lang="en-US" altLang="en-US" sz="2400" b="1" dirty="0" smtClean="0"/>
              <a:t>They are bred for size which makes them incapable of flight. They are too heavy. </a:t>
            </a:r>
          </a:p>
          <a:p>
            <a:pPr marL="0" lvl="1" indent="0" eaLnBrk="1" hangingPunct="1">
              <a:buFont typeface="Arial" charset="0"/>
              <a:buNone/>
              <a:defRPr/>
            </a:pPr>
            <a:endParaRPr lang="en-US" altLang="en-US" sz="2400" b="1" dirty="0" smtClean="0"/>
          </a:p>
          <a:p>
            <a:pPr marL="228600" lvl="1" eaLnBrk="1" hangingPunct="1">
              <a:defRPr/>
            </a:pPr>
            <a:r>
              <a:rPr lang="en-US" altLang="en-US" sz="2400" b="1" dirty="0" smtClean="0"/>
              <a:t>They also can’t breed naturally because the males chest is so big.</a:t>
            </a:r>
          </a:p>
          <a:p>
            <a:pPr marL="0" lvl="1" indent="0" eaLnBrk="1" hangingPunct="1">
              <a:buFont typeface="Arial" charset="0"/>
              <a:buNone/>
              <a:defRPr/>
            </a:pPr>
            <a:endParaRPr lang="en-US" altLang="en-US" sz="2400" b="1" dirty="0" smtClean="0"/>
          </a:p>
          <a:p>
            <a:pPr marL="228600" lvl="1" eaLnBrk="1" hangingPunct="1">
              <a:defRPr/>
            </a:pPr>
            <a:r>
              <a:rPr lang="en-US" altLang="en-US" sz="2400" b="1" dirty="0"/>
              <a:t>S</a:t>
            </a:r>
            <a:r>
              <a:rPr lang="en-US" altLang="en-US" sz="2400" b="1" dirty="0" smtClean="0"/>
              <a:t>ome species have their wings clipped at birth.</a:t>
            </a:r>
            <a:endParaRPr lang="en-US" altLang="en-US" sz="2400" b="1" dirty="0"/>
          </a:p>
          <a:p>
            <a:pPr marL="503237" lvl="2" eaLnBrk="1" hangingPunct="1">
              <a:defRPr/>
            </a:pPr>
            <a:r>
              <a:rPr lang="en-US" altLang="en-US" b="1" dirty="0" smtClean="0"/>
              <a:t>Ducks and Geese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600200"/>
            <a:ext cx="7696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altLang="en-US" sz="2400" b="1" dirty="0">
                <a:solidFill>
                  <a:prstClr val="black"/>
                </a:solidFill>
              </a:rPr>
              <a:t>Most poultry can not fly, but why?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58878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We created monsters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idx="1"/>
          </p:nvPr>
        </p:nvSpPr>
        <p:spPr>
          <a:xfrm>
            <a:off x="304800" y="2286000"/>
            <a:ext cx="4876800" cy="4495800"/>
          </a:xfrm>
        </p:spPr>
        <p:txBody>
          <a:bodyPr/>
          <a:lstStyle/>
          <a:p>
            <a:pPr marL="228600" lvl="1" eaLnBrk="1" hangingPunct="1">
              <a:defRPr/>
            </a:pPr>
            <a:r>
              <a:rPr lang="en-US" altLang="en-US" sz="2400" b="1" dirty="0" smtClean="0"/>
              <a:t>Some </a:t>
            </a:r>
            <a:r>
              <a:rPr lang="en-US" altLang="en-US" sz="2400" b="1" dirty="0" smtClean="0"/>
              <a:t>species have their wings clipped at birth.</a:t>
            </a:r>
            <a:endParaRPr lang="en-US" altLang="en-US" sz="2400" b="1" dirty="0"/>
          </a:p>
          <a:p>
            <a:pPr marL="503237" lvl="2" eaLnBrk="1" hangingPunct="1">
              <a:defRPr/>
            </a:pPr>
            <a:r>
              <a:rPr lang="en-US" altLang="en-US" b="1" dirty="0" smtClean="0"/>
              <a:t>Ducks and Geese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600200"/>
            <a:ext cx="7696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altLang="en-US" sz="2400" b="1" dirty="0">
                <a:solidFill>
                  <a:prstClr val="black"/>
                </a:solidFill>
              </a:rPr>
              <a:t>Most poultry can not fly, but why?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04" y="3124201"/>
            <a:ext cx="584524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57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do animals help us?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Food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Fiber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Labor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Medicine/Research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Pets/Companionship</a:t>
            </a:r>
            <a:endParaRPr lang="en-US" sz="36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9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</a:rPr>
              <a:t>Auroch</a:t>
            </a:r>
            <a:endParaRPr lang="en-US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38313"/>
            <a:ext cx="40100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2592388"/>
            <a:ext cx="47720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3"/>
          <p:cNvSpPr txBox="1">
            <a:spLocks noChangeArrowheads="1"/>
          </p:cNvSpPr>
          <p:nvPr/>
        </p:nvSpPr>
        <p:spPr bwMode="auto">
          <a:xfrm>
            <a:off x="4270375" y="1714500"/>
            <a:ext cx="4586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b="1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Extinct</a:t>
            </a:r>
            <a:r>
              <a: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-the last female died in Poland in 1627</a:t>
            </a:r>
          </a:p>
        </p:txBody>
      </p:sp>
      <p:sp>
        <p:nvSpPr>
          <p:cNvPr id="60422" name="TextBox 8"/>
          <p:cNvSpPr txBox="1">
            <a:spLocks noChangeArrowheads="1"/>
          </p:cNvSpPr>
          <p:nvPr/>
        </p:nvSpPr>
        <p:spPr bwMode="auto">
          <a:xfrm>
            <a:off x="4465638" y="5427663"/>
            <a:ext cx="45847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Restorative drawing from a skeleton found in Germany</a:t>
            </a:r>
          </a:p>
        </p:txBody>
      </p:sp>
      <p:sp>
        <p:nvSpPr>
          <p:cNvPr id="60423" name="TextBox 9"/>
          <p:cNvSpPr txBox="1">
            <a:spLocks noChangeArrowheads="1"/>
          </p:cNvSpPr>
          <p:nvPr/>
        </p:nvSpPr>
        <p:spPr bwMode="auto">
          <a:xfrm>
            <a:off x="152400" y="4367213"/>
            <a:ext cx="4586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Painting in Lascaux cave in France-17,300 years ago</a:t>
            </a:r>
          </a:p>
        </p:txBody>
      </p:sp>
    </p:spTree>
    <p:extLst>
      <p:ext uri="{BB962C8B-B14F-4D97-AF65-F5344CB8AC3E}">
        <p14:creationId xmlns:p14="http://schemas.microsoft.com/office/powerpoint/2010/main" val="38012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Food and Labor 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5138" y="1752600"/>
            <a:ext cx="7958137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/>
              <a:t>Equines: </a:t>
            </a:r>
            <a:r>
              <a:rPr lang="en-US" sz="2800" i="1" dirty="0" err="1" smtClean="0"/>
              <a:t>Equus</a:t>
            </a:r>
            <a:r>
              <a:rPr lang="en-US" sz="2800" i="1" dirty="0" smtClean="0"/>
              <a:t> </a:t>
            </a:r>
            <a:r>
              <a:rPr lang="en-US" sz="2800" i="1" dirty="0" err="1"/>
              <a:t>ferus</a:t>
            </a:r>
            <a:r>
              <a:rPr lang="en-US" sz="2800" i="1" dirty="0"/>
              <a:t> </a:t>
            </a:r>
            <a:r>
              <a:rPr lang="en-US" sz="2800" i="1" dirty="0" err="1"/>
              <a:t>caballus</a:t>
            </a:r>
            <a:endParaRPr lang="en-US" altLang="en-US" sz="2800" b="1" dirty="0" smtClean="0"/>
          </a:p>
          <a:p>
            <a:pPr marL="114300" indent="0" eaLnBrk="1" hangingPunct="1">
              <a:buNone/>
              <a:defRPr/>
            </a:pPr>
            <a:endParaRPr lang="en-US" altLang="en-US" sz="2800" b="1" dirty="0" smtClean="0"/>
          </a:p>
          <a:p>
            <a:pPr marL="114300" indent="0" eaLnBrk="1" hangingPunct="1">
              <a:buFont typeface="Arial" charset="0"/>
              <a:buNone/>
              <a:defRPr/>
            </a:pPr>
            <a:endParaRPr lang="en-US" altLang="en-US" sz="2800" b="1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4725351" cy="337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02" y="3095823"/>
            <a:ext cx="4011956" cy="355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47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Food and Labor 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5138" y="1752600"/>
            <a:ext cx="7958137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/>
              <a:t>Horses started to be domesticated 4000-3000 BCE. (6000-5000 years ago)</a:t>
            </a:r>
          </a:p>
          <a:p>
            <a:pPr eaLnBrk="1" hangingPunct="1">
              <a:defRPr/>
            </a:pPr>
            <a:endParaRPr lang="en-US" altLang="en-US" sz="2800" b="1" dirty="0"/>
          </a:p>
          <a:p>
            <a:pPr eaLnBrk="1" hangingPunct="1">
              <a:defRPr/>
            </a:pPr>
            <a:r>
              <a:rPr lang="en-US" altLang="en-US" sz="2800" b="1" dirty="0" smtClean="0"/>
              <a:t>Scientists don’t really know the exact ancestor. Only 1 truly wild horse exists.</a:t>
            </a:r>
          </a:p>
          <a:p>
            <a:pPr eaLnBrk="1" hangingPunct="1">
              <a:defRPr/>
            </a:pPr>
            <a:endParaRPr lang="en-US" altLang="en-US" sz="2800" b="1" dirty="0"/>
          </a:p>
          <a:p>
            <a:pPr eaLnBrk="1" hangingPunct="1">
              <a:defRPr/>
            </a:pPr>
            <a:r>
              <a:rPr lang="en-US" altLang="en-US" sz="2800" b="1" dirty="0" smtClean="0"/>
              <a:t>They were probably first used for meat and then for work and transportation.</a:t>
            </a:r>
          </a:p>
          <a:p>
            <a:pPr eaLnBrk="1" hangingPunct="1">
              <a:defRPr/>
            </a:pPr>
            <a:endParaRPr lang="en-US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3159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Food and Labor 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5138" y="1752600"/>
            <a:ext cx="8221661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/>
              <a:t>The Eurasia steppe is the only place that horses survived after the last Ice </a:t>
            </a:r>
            <a:r>
              <a:rPr lang="en-US" sz="2800" b="1" dirty="0" smtClean="0"/>
              <a:t>Age.</a:t>
            </a:r>
            <a:endParaRPr lang="en-US" altLang="en-US" sz="2800" b="1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61952"/>
            <a:ext cx="5486400" cy="409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98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Food and Labor 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5139" y="1752600"/>
            <a:ext cx="5097462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/>
              <a:t>5000 year old cart drawing found in today’s Iraq.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30" y="3048000"/>
            <a:ext cx="7153157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1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43380"/>
            <a:ext cx="3286124" cy="438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Food and Labor 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5139" y="1752600"/>
            <a:ext cx="5554661" cy="3429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/>
              <a:t>Equines: </a:t>
            </a:r>
            <a:r>
              <a:rPr lang="en-US" sz="2800" i="1" dirty="0" err="1" smtClean="0"/>
              <a:t>Equus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ferus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przewalskii</a:t>
            </a:r>
            <a:endParaRPr lang="en-US" sz="2800" i="1" dirty="0" smtClean="0"/>
          </a:p>
          <a:p>
            <a:pPr eaLnBrk="1" hangingPunct="1">
              <a:defRPr/>
            </a:pPr>
            <a:r>
              <a:rPr lang="en-US" altLang="en-US" sz="2800" b="1" dirty="0" smtClean="0"/>
              <a:t>The only true wild horse left.</a:t>
            </a:r>
          </a:p>
          <a:p>
            <a:pPr marL="114300" indent="0" eaLnBrk="1" hangingPunct="1">
              <a:buNone/>
              <a:defRPr/>
            </a:pPr>
            <a:endParaRPr lang="en-US" altLang="en-US" sz="2800" b="1" dirty="0"/>
          </a:p>
          <a:p>
            <a:pPr eaLnBrk="1" hangingPunct="1">
              <a:defRPr/>
            </a:pPr>
            <a:r>
              <a:rPr lang="en-US" altLang="en-US" sz="2800" b="1" dirty="0" err="1" smtClean="0"/>
              <a:t>Przewalskii’s</a:t>
            </a:r>
            <a:r>
              <a:rPr lang="en-US" altLang="en-US" sz="2800" b="1" dirty="0" smtClean="0"/>
              <a:t> horse is endangered and may be a completely different species anyway.</a:t>
            </a:r>
          </a:p>
          <a:p>
            <a:pPr marL="114300" indent="0" eaLnBrk="1" hangingPunct="1">
              <a:buFont typeface="Arial" charset="0"/>
              <a:buNone/>
              <a:defRPr/>
            </a:pPr>
            <a:endParaRPr lang="en-US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96655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3288" y="381000"/>
            <a:ext cx="73787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Food and Labor 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5139" y="1752600"/>
            <a:ext cx="5554661" cy="3048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b="1" dirty="0" smtClean="0"/>
              <a:t>Mustangs are not wild horses. They are…</a:t>
            </a:r>
          </a:p>
          <a:p>
            <a:pPr eaLnBrk="1" hangingPunct="1">
              <a:defRPr/>
            </a:pPr>
            <a:endParaRPr lang="en-US" altLang="en-US" sz="2800" b="1" dirty="0"/>
          </a:p>
          <a:p>
            <a:pPr eaLnBrk="1" hangingPunct="1">
              <a:defRPr/>
            </a:pPr>
            <a:r>
              <a:rPr lang="en-US" altLang="en-US" sz="2800" b="1" dirty="0" smtClean="0"/>
              <a:t>Feral: </a:t>
            </a:r>
            <a:r>
              <a:rPr lang="en-US" altLang="en-US" sz="2800" b="1" i="1" dirty="0" smtClean="0"/>
              <a:t>originated from domestic animals</a:t>
            </a:r>
            <a:endParaRPr lang="en-US" altLang="en-US" sz="2800" b="1" i="1" dirty="0"/>
          </a:p>
          <a:p>
            <a:pPr marL="114300" indent="0" eaLnBrk="1" hangingPunct="1">
              <a:buFont typeface="Arial" charset="0"/>
              <a:buNone/>
              <a:defRPr/>
            </a:pPr>
            <a:endParaRPr lang="en-US" altLang="en-US" sz="2800" b="1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576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30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ustom 1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02060"/>
      </a:hlink>
      <a:folHlink>
        <a:srgbClr val="B2B2B2"/>
      </a:folHlink>
    </a:clrScheme>
    <a:fontScheme name="Custom 2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</Words>
  <Application>Microsoft Office PowerPoint</Application>
  <PresentationFormat>On-screen Show (4:3)</PresentationFormat>
  <Paragraphs>113</Paragraphs>
  <Slides>26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Apothecary</vt:lpstr>
      <vt:lpstr>1_Apothecary</vt:lpstr>
      <vt:lpstr>Food and Labor </vt:lpstr>
      <vt:lpstr>Food and Labor </vt:lpstr>
      <vt:lpstr>Auroch</vt:lpstr>
      <vt:lpstr>Food and Labor </vt:lpstr>
      <vt:lpstr>Food and Labor </vt:lpstr>
      <vt:lpstr>Food and Labor </vt:lpstr>
      <vt:lpstr>Food and Labor </vt:lpstr>
      <vt:lpstr>Food and Labor </vt:lpstr>
      <vt:lpstr>Food and Labor </vt:lpstr>
      <vt:lpstr>De-extinction</vt:lpstr>
      <vt:lpstr>De-extinction</vt:lpstr>
      <vt:lpstr>De-extinction</vt:lpstr>
      <vt:lpstr>PowerPoint Presentation</vt:lpstr>
      <vt:lpstr>Effects of Domestication</vt:lpstr>
      <vt:lpstr>PowerPoint Presentation</vt:lpstr>
      <vt:lpstr>We created monsters!!</vt:lpstr>
      <vt:lpstr>We created monsters!!</vt:lpstr>
      <vt:lpstr>PowerPoint Presentation</vt:lpstr>
      <vt:lpstr>We created monsters!!</vt:lpstr>
      <vt:lpstr>We created monsters!!</vt:lpstr>
      <vt:lpstr>We created monsters!!</vt:lpstr>
      <vt:lpstr>We created monsters!!</vt:lpstr>
      <vt:lpstr>We created monsters!!</vt:lpstr>
      <vt:lpstr>We created monsters</vt:lpstr>
      <vt:lpstr>We created monsters</vt:lpstr>
      <vt:lpstr>How do animals help us?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and Labor </dc:title>
  <dc:creator>owner</dc:creator>
  <cp:lastModifiedBy>owner</cp:lastModifiedBy>
  <cp:revision>1</cp:revision>
  <dcterms:created xsi:type="dcterms:W3CDTF">2014-02-11T13:21:15Z</dcterms:created>
  <dcterms:modified xsi:type="dcterms:W3CDTF">2014-02-11T13:21:35Z</dcterms:modified>
</cp:coreProperties>
</file>