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2"/>
  </p:notesMasterIdLst>
  <p:sldIdLst>
    <p:sldId id="256" r:id="rId2"/>
    <p:sldId id="281" r:id="rId3"/>
    <p:sldId id="304" r:id="rId4"/>
    <p:sldId id="305" r:id="rId5"/>
    <p:sldId id="306" r:id="rId6"/>
    <p:sldId id="282" r:id="rId7"/>
    <p:sldId id="283" r:id="rId8"/>
    <p:sldId id="290" r:id="rId9"/>
    <p:sldId id="291" r:id="rId10"/>
    <p:sldId id="284" r:id="rId11"/>
    <p:sldId id="285" r:id="rId12"/>
    <p:sldId id="286" r:id="rId13"/>
    <p:sldId id="287" r:id="rId14"/>
    <p:sldId id="288" r:id="rId15"/>
    <p:sldId id="289" r:id="rId16"/>
    <p:sldId id="257" r:id="rId17"/>
    <p:sldId id="258" r:id="rId18"/>
    <p:sldId id="260" r:id="rId19"/>
    <p:sldId id="294" r:id="rId20"/>
    <p:sldId id="293" r:id="rId21"/>
    <p:sldId id="259" r:id="rId22"/>
    <p:sldId id="262" r:id="rId23"/>
    <p:sldId id="263" r:id="rId24"/>
    <p:sldId id="264" r:id="rId25"/>
    <p:sldId id="265" r:id="rId26"/>
    <p:sldId id="266" r:id="rId27"/>
    <p:sldId id="267" r:id="rId28"/>
    <p:sldId id="268" r:id="rId29"/>
    <p:sldId id="292" r:id="rId30"/>
    <p:sldId id="295" r:id="rId31"/>
    <p:sldId id="296" r:id="rId32"/>
    <p:sldId id="297" r:id="rId33"/>
    <p:sldId id="298" r:id="rId34"/>
    <p:sldId id="299" r:id="rId35"/>
    <p:sldId id="300" r:id="rId36"/>
    <p:sldId id="301" r:id="rId37"/>
    <p:sldId id="302" r:id="rId38"/>
    <p:sldId id="303" r:id="rId39"/>
    <p:sldId id="269" r:id="rId40"/>
    <p:sldId id="270" r:id="rId41"/>
    <p:sldId id="271" r:id="rId42"/>
    <p:sldId id="272" r:id="rId43"/>
    <p:sldId id="273" r:id="rId44"/>
    <p:sldId id="274" r:id="rId45"/>
    <p:sldId id="275" r:id="rId46"/>
    <p:sldId id="276" r:id="rId47"/>
    <p:sldId id="278" r:id="rId48"/>
    <p:sldId id="277" r:id="rId49"/>
    <p:sldId id="279" r:id="rId50"/>
    <p:sldId id="280"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3AA955-CE1A-4ECA-B3F2-D4FE2D44A110}" type="datetimeFigureOut">
              <a:rPr lang="en-GB" smtClean="0"/>
              <a:t>01/10/2014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1F2D83-CED4-4F94-96C0-354B33BC037C}" type="slidenum">
              <a:rPr lang="en-GB" smtClean="0"/>
              <a:t>‹#›</a:t>
            </a:fld>
            <a:endParaRPr lang="en-GB"/>
          </a:p>
        </p:txBody>
      </p:sp>
    </p:spTree>
    <p:extLst>
      <p:ext uri="{BB962C8B-B14F-4D97-AF65-F5344CB8AC3E}">
        <p14:creationId xmlns:p14="http://schemas.microsoft.com/office/powerpoint/2010/main" val="910964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1F2D83-CED4-4F94-96C0-354B33BC037C}" type="slidenum">
              <a:rPr lang="en-GB" smtClean="0"/>
              <a:t>22</a:t>
            </a:fld>
            <a:endParaRPr lang="en-GB"/>
          </a:p>
        </p:txBody>
      </p:sp>
    </p:spTree>
    <p:extLst>
      <p:ext uri="{BB962C8B-B14F-4D97-AF65-F5344CB8AC3E}">
        <p14:creationId xmlns:p14="http://schemas.microsoft.com/office/powerpoint/2010/main" val="493119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1F2D83-CED4-4F94-96C0-354B33BC037C}" type="slidenum">
              <a:rPr lang="en-GB" smtClean="0"/>
              <a:t>45</a:t>
            </a:fld>
            <a:endParaRPr lang="en-GB"/>
          </a:p>
        </p:txBody>
      </p:sp>
    </p:spTree>
    <p:extLst>
      <p:ext uri="{BB962C8B-B14F-4D97-AF65-F5344CB8AC3E}">
        <p14:creationId xmlns:p14="http://schemas.microsoft.com/office/powerpoint/2010/main" val="3604716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D453517-6B0B-41C7-A981-01924F2914D0}" type="datetimeFigureOut">
              <a:rPr lang="en-GB" smtClean="0"/>
              <a:t>01/10/2014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1AC3F9-15CD-47B5-8076-25A1C1A32F1A}"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453517-6B0B-41C7-A981-01924F2914D0}" type="datetimeFigureOut">
              <a:rPr lang="en-GB" smtClean="0"/>
              <a:t>01/10/2014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1AC3F9-15CD-47B5-8076-25A1C1A32F1A}"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D453517-6B0B-41C7-A981-01924F2914D0}" type="datetimeFigureOut">
              <a:rPr lang="en-GB" smtClean="0"/>
              <a:t>01/10/2014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1AC3F9-15CD-47B5-8076-25A1C1A32F1A}"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453517-6B0B-41C7-A981-01924F2914D0}" type="datetimeFigureOut">
              <a:rPr lang="en-GB" smtClean="0"/>
              <a:t>01/10/2014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1AC3F9-15CD-47B5-8076-25A1C1A32F1A}" type="slidenum">
              <a:rPr lang="en-GB" smtClean="0"/>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453517-6B0B-41C7-A981-01924F2914D0}" type="datetimeFigureOut">
              <a:rPr lang="en-GB" smtClean="0"/>
              <a:t>01/10/2014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1AC3F9-15CD-47B5-8076-25A1C1A32F1A}"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D453517-6B0B-41C7-A981-01924F2914D0}" type="datetimeFigureOut">
              <a:rPr lang="en-GB" smtClean="0"/>
              <a:t>01/10/2014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1AC3F9-15CD-47B5-8076-25A1C1A32F1A}"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453517-6B0B-41C7-A981-01924F2914D0}" type="datetimeFigureOut">
              <a:rPr lang="en-GB" smtClean="0"/>
              <a:t>01/10/2014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51AC3F9-15CD-47B5-8076-25A1C1A32F1A}"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453517-6B0B-41C7-A981-01924F2914D0}" type="datetimeFigureOut">
              <a:rPr lang="en-GB" smtClean="0"/>
              <a:t>01/10/2014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51AC3F9-15CD-47B5-8076-25A1C1A32F1A}"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6D453517-6B0B-41C7-A981-01924F2914D0}" type="datetimeFigureOut">
              <a:rPr lang="en-GB" smtClean="0"/>
              <a:t>01/10/2014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51AC3F9-15CD-47B5-8076-25A1C1A32F1A}"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D453517-6B0B-41C7-A981-01924F2914D0}" type="datetimeFigureOut">
              <a:rPr lang="en-GB" smtClean="0"/>
              <a:t>01/10/2014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1AC3F9-15CD-47B5-8076-25A1C1A32F1A}"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453517-6B0B-41C7-A981-01924F2914D0}" type="datetimeFigureOut">
              <a:rPr lang="en-GB" smtClean="0"/>
              <a:t>01/10/2014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1AC3F9-15CD-47B5-8076-25A1C1A32F1A}"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6D453517-6B0B-41C7-A981-01924F2914D0}" type="datetimeFigureOut">
              <a:rPr lang="en-GB" smtClean="0"/>
              <a:t>01/10/2014</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51AC3F9-15CD-47B5-8076-25A1C1A32F1A}" type="slidenum">
              <a:rPr lang="en-GB" smtClean="0"/>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15208" y="2832304"/>
            <a:ext cx="7128792"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DEVELOPMENT</a:t>
            </a:r>
            <a:endPar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085" y="5574251"/>
            <a:ext cx="4081505" cy="103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4728" y="162310"/>
            <a:ext cx="2539008" cy="183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r="16859"/>
          <a:stretch/>
        </p:blipFill>
        <p:spPr bwMode="auto">
          <a:xfrm>
            <a:off x="354688" y="97800"/>
            <a:ext cx="2016224" cy="241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6378" y="97800"/>
            <a:ext cx="2806405" cy="187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64" y="2584492"/>
            <a:ext cx="2574526" cy="2981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568628">
            <a:off x="5584439" y="4544070"/>
            <a:ext cx="3421517" cy="164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6133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988840"/>
            <a:ext cx="8568952" cy="3450696"/>
          </a:xfrm>
        </p:spPr>
        <p:txBody>
          <a:bodyPr>
            <a:noAutofit/>
          </a:bodyPr>
          <a:lstStyle/>
          <a:p>
            <a:r>
              <a:rPr lang="en-US" sz="3200" dirty="0" smtClean="0"/>
              <a:t>These are used to examine whether a country is developed or not.</a:t>
            </a:r>
            <a:endParaRPr lang="en-US" sz="3200" dirty="0"/>
          </a:p>
          <a:p>
            <a:r>
              <a:rPr lang="en-US" sz="3200" dirty="0"/>
              <a:t>Geographers use a series of development indicators to compare the development of one country to </a:t>
            </a:r>
            <a:r>
              <a:rPr lang="en-US" sz="3200" dirty="0" smtClean="0"/>
              <a:t>another.</a:t>
            </a:r>
          </a:p>
          <a:p>
            <a:r>
              <a:rPr lang="en-US" sz="3200" dirty="0"/>
              <a:t>There is not a single way to calculate the level of development of a country</a:t>
            </a:r>
          </a:p>
        </p:txBody>
      </p:sp>
      <p:sp>
        <p:nvSpPr>
          <p:cNvPr id="2" name="Title 1"/>
          <p:cNvSpPr>
            <a:spLocks noGrp="1"/>
          </p:cNvSpPr>
          <p:nvPr>
            <p:ph type="title"/>
          </p:nvPr>
        </p:nvSpPr>
        <p:spPr/>
        <p:txBody>
          <a:bodyPr/>
          <a:lstStyle/>
          <a:p>
            <a:r>
              <a:rPr lang="en-US" dirty="0"/>
              <a:t>What are development indicators</a:t>
            </a:r>
          </a:p>
        </p:txBody>
      </p:sp>
    </p:spTree>
    <p:extLst>
      <p:ext uri="{BB962C8B-B14F-4D97-AF65-F5344CB8AC3E}">
        <p14:creationId xmlns:p14="http://schemas.microsoft.com/office/powerpoint/2010/main" val="35515598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04664"/>
            <a:ext cx="8507288" cy="6192688"/>
          </a:xfrm>
        </p:spPr>
        <p:txBody>
          <a:bodyPr>
            <a:normAutofit/>
          </a:bodyPr>
          <a:lstStyle/>
          <a:p>
            <a:r>
              <a:rPr lang="en-US" dirty="0"/>
              <a:t>Health. Does the population have access to medical care? </a:t>
            </a:r>
          </a:p>
          <a:p>
            <a:endParaRPr lang="en-US" dirty="0"/>
          </a:p>
          <a:p>
            <a:r>
              <a:rPr lang="en-US" dirty="0"/>
              <a:t>Industry. What type of industry dominates? LEDCs focus on primary industries, such as farming, fishing and mining. MEDCs focus on secondary industries, such as manufacturing. The most advanced countries tend to focus more on tertiary or service industries, such as banking and information technology.</a:t>
            </a:r>
          </a:p>
          <a:p>
            <a:endParaRPr lang="en-US" dirty="0"/>
          </a:p>
          <a:p>
            <a:r>
              <a:rPr lang="en-US" dirty="0"/>
              <a:t>Education. Do the population have access to education? Is it free? What level of education is available (</a:t>
            </a:r>
            <a:r>
              <a:rPr lang="en-US" dirty="0" err="1"/>
              <a:t>ie</a:t>
            </a:r>
            <a:r>
              <a:rPr lang="en-US" dirty="0"/>
              <a:t> primary, secondary or further/higher education)?</a:t>
            </a:r>
          </a:p>
          <a:p>
            <a:endParaRPr lang="en-US" dirty="0"/>
          </a:p>
        </p:txBody>
      </p:sp>
    </p:spTree>
    <p:extLst>
      <p:ext uri="{BB962C8B-B14F-4D97-AF65-F5344CB8AC3E}">
        <p14:creationId xmlns:p14="http://schemas.microsoft.com/office/powerpoint/2010/main" val="3477815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600200"/>
            <a:ext cx="8856984" cy="5141168"/>
          </a:xfrm>
        </p:spPr>
        <p:txBody>
          <a:bodyPr>
            <a:normAutofit fontScale="92500" lnSpcReduction="10000"/>
          </a:bodyPr>
          <a:lstStyle/>
          <a:p>
            <a:r>
              <a:rPr lang="en-US" dirty="0"/>
              <a:t>To assess the economic development of a country, geographers use economic indicators including:</a:t>
            </a:r>
          </a:p>
          <a:p>
            <a:endParaRPr lang="en-US" dirty="0"/>
          </a:p>
          <a:p>
            <a:pPr marL="0" indent="0">
              <a:buNone/>
            </a:pPr>
            <a:r>
              <a:rPr lang="en-US" dirty="0" smtClean="0"/>
              <a:t>(i) </a:t>
            </a:r>
            <a:r>
              <a:rPr lang="en-US" b="1" dirty="0" smtClean="0"/>
              <a:t>Gross </a:t>
            </a:r>
            <a:r>
              <a:rPr lang="en-US" b="1" dirty="0"/>
              <a:t>Domestic Product </a:t>
            </a:r>
            <a:r>
              <a:rPr lang="en-US" dirty="0"/>
              <a:t>(GDP) is the total value of goods and services produced by a country in a year.</a:t>
            </a:r>
          </a:p>
          <a:p>
            <a:pPr marL="0" indent="0">
              <a:buNone/>
            </a:pPr>
            <a:r>
              <a:rPr lang="en-US" dirty="0" smtClean="0"/>
              <a:t>(ii) </a:t>
            </a:r>
            <a:r>
              <a:rPr lang="en-US" b="1" dirty="0" smtClean="0"/>
              <a:t> </a:t>
            </a:r>
            <a:r>
              <a:rPr lang="en-US" b="1" dirty="0"/>
              <a:t>Gross National Product </a:t>
            </a:r>
            <a:r>
              <a:rPr lang="en-US" dirty="0"/>
              <a:t>(GNP) measures the total economic output of a country, including earnings from foreign investments.</a:t>
            </a:r>
          </a:p>
          <a:p>
            <a:pPr marL="0" indent="0">
              <a:buNone/>
            </a:pPr>
            <a:r>
              <a:rPr lang="en-US" dirty="0" smtClean="0"/>
              <a:t>(iii) </a:t>
            </a:r>
            <a:r>
              <a:rPr lang="en-US" b="1" dirty="0"/>
              <a:t>GNP per capita </a:t>
            </a:r>
            <a:r>
              <a:rPr lang="en-US" dirty="0"/>
              <a:t>is a country's GNP divided by its population. (Per capita means per person.)</a:t>
            </a:r>
          </a:p>
          <a:p>
            <a:pPr marL="0" indent="0">
              <a:buNone/>
            </a:pPr>
            <a:r>
              <a:rPr lang="en-US" dirty="0" smtClean="0"/>
              <a:t>(iv)  </a:t>
            </a:r>
            <a:r>
              <a:rPr lang="en-US" b="1" dirty="0" smtClean="0"/>
              <a:t>Economic </a:t>
            </a:r>
            <a:r>
              <a:rPr lang="en-US" b="1" dirty="0"/>
              <a:t>growth </a:t>
            </a:r>
            <a:r>
              <a:rPr lang="en-US" dirty="0"/>
              <a:t>measures the annual increase in GDP, GNP, GDP per capita, or GNP per capita.</a:t>
            </a:r>
          </a:p>
          <a:p>
            <a:pPr marL="0" indent="0">
              <a:buNone/>
            </a:pPr>
            <a:r>
              <a:rPr lang="en-US" dirty="0" smtClean="0"/>
              <a:t>(v)  </a:t>
            </a:r>
            <a:r>
              <a:rPr lang="en-US" b="1" dirty="0"/>
              <a:t>Inequality of wealth </a:t>
            </a:r>
            <a:r>
              <a:rPr lang="en-US" dirty="0"/>
              <a:t>is the gap in income between a country's richest and poorest people. It can be measured in many ways, (</a:t>
            </a:r>
            <a:r>
              <a:rPr lang="en-US" dirty="0" err="1"/>
              <a:t>eg</a:t>
            </a:r>
            <a:r>
              <a:rPr lang="en-US" dirty="0"/>
              <a:t> the proportion of a country's wealth owned by the richest 10 per cent of the population, compared with the proportion owned by the remaining 90 per cent).</a:t>
            </a:r>
          </a:p>
        </p:txBody>
      </p:sp>
      <p:sp>
        <p:nvSpPr>
          <p:cNvPr id="2" name="Title 1"/>
          <p:cNvSpPr>
            <a:spLocks noGrp="1"/>
          </p:cNvSpPr>
          <p:nvPr>
            <p:ph type="title"/>
          </p:nvPr>
        </p:nvSpPr>
        <p:spPr>
          <a:xfrm>
            <a:off x="395536" y="116632"/>
            <a:ext cx="8229600" cy="1143000"/>
          </a:xfrm>
        </p:spPr>
        <p:txBody>
          <a:bodyPr/>
          <a:lstStyle/>
          <a:p>
            <a:r>
              <a:rPr lang="en-US" dirty="0"/>
              <a:t>Economic development indicators</a:t>
            </a:r>
          </a:p>
        </p:txBody>
      </p:sp>
    </p:spTree>
    <p:extLst>
      <p:ext uri="{BB962C8B-B14F-4D97-AF65-F5344CB8AC3E}">
        <p14:creationId xmlns:p14="http://schemas.microsoft.com/office/powerpoint/2010/main" val="3327016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76672"/>
            <a:ext cx="8712968" cy="6048672"/>
          </a:xfrm>
        </p:spPr>
        <p:txBody>
          <a:bodyPr>
            <a:normAutofit/>
          </a:bodyPr>
          <a:lstStyle/>
          <a:p>
            <a:pPr marL="0" indent="0">
              <a:buNone/>
            </a:pPr>
            <a:r>
              <a:rPr lang="en-US" dirty="0" smtClean="0"/>
              <a:t>(vi) Inflation </a:t>
            </a:r>
            <a:r>
              <a:rPr lang="en-US" dirty="0"/>
              <a:t>measures how much the prices of goods, services and wages increase each year. High inflation (above a few percent) can be a bad thing, and suggests a government lacks control over the economy.</a:t>
            </a:r>
          </a:p>
          <a:p>
            <a:pPr marL="0" indent="0">
              <a:buNone/>
            </a:pPr>
            <a:r>
              <a:rPr lang="en-US" dirty="0" smtClean="0"/>
              <a:t>(vii) Unemployment </a:t>
            </a:r>
            <a:r>
              <a:rPr lang="en-US" dirty="0"/>
              <a:t>is the number of people who cannot find work.</a:t>
            </a:r>
          </a:p>
          <a:p>
            <a:pPr marL="0" indent="0">
              <a:buNone/>
            </a:pPr>
            <a:r>
              <a:rPr lang="en-US" dirty="0" smtClean="0"/>
              <a:t>(viii) Economic </a:t>
            </a:r>
            <a:r>
              <a:rPr lang="en-US" dirty="0"/>
              <a:t>structure shows the division of a country's economy between primary, secondary and tertiary industries.</a:t>
            </a:r>
          </a:p>
          <a:p>
            <a:pPr marL="0" indent="0">
              <a:buNone/>
            </a:pPr>
            <a:r>
              <a:rPr lang="en-US" dirty="0" smtClean="0"/>
              <a:t>(ix) Demographics </a:t>
            </a:r>
            <a:r>
              <a:rPr lang="en-US" dirty="0"/>
              <a:t>study population growth and structure. It compares birth rates to death rates, life expectancy and urban and rural ratios. Many LEDCs have a younger, faster-growing population than MEDCs, with more people living in the countryside than in towns. The birth rate in the UK is 11 per 1,000, whereas in Kenya it is 40</a:t>
            </a:r>
          </a:p>
        </p:txBody>
      </p:sp>
    </p:spTree>
    <p:extLst>
      <p:ext uri="{BB962C8B-B14F-4D97-AF65-F5344CB8AC3E}">
        <p14:creationId xmlns:p14="http://schemas.microsoft.com/office/powerpoint/2010/main" val="18120134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96752"/>
            <a:ext cx="8712968" cy="5472608"/>
          </a:xfrm>
        </p:spPr>
        <p:txBody>
          <a:bodyPr>
            <a:normAutofit/>
          </a:bodyPr>
          <a:lstStyle/>
          <a:p>
            <a:pPr marL="0" indent="0">
              <a:buNone/>
            </a:pPr>
            <a:r>
              <a:rPr lang="en-US" dirty="0" smtClean="0"/>
              <a:t>(i) Life </a:t>
            </a:r>
            <a:r>
              <a:rPr lang="en-US" dirty="0"/>
              <a:t>expectancy - the average age to which a person lives, </a:t>
            </a:r>
            <a:r>
              <a:rPr lang="en-US" dirty="0" err="1"/>
              <a:t>eg</a:t>
            </a:r>
            <a:r>
              <a:rPr lang="en-US" dirty="0"/>
              <a:t> this is 79 in the UK and 48 in Kenya.</a:t>
            </a:r>
          </a:p>
          <a:p>
            <a:pPr marL="0" indent="0">
              <a:buNone/>
            </a:pPr>
            <a:r>
              <a:rPr lang="en-US" dirty="0" smtClean="0"/>
              <a:t>(ii) Infant </a:t>
            </a:r>
            <a:r>
              <a:rPr lang="en-US" dirty="0"/>
              <a:t>mortality rate - counts the number of babies, per 1000 live births, who die under the age of one. This is 5 in the UK and 61 in Kenya.</a:t>
            </a:r>
          </a:p>
          <a:p>
            <a:pPr marL="0" indent="0">
              <a:buNone/>
            </a:pPr>
            <a:r>
              <a:rPr lang="en-US" dirty="0" smtClean="0"/>
              <a:t>(iii) Poverty </a:t>
            </a:r>
            <a:r>
              <a:rPr lang="en-US" dirty="0"/>
              <a:t>- indices count the percentage of people living below the poverty level, or on very small incomes (</a:t>
            </a:r>
            <a:r>
              <a:rPr lang="en-US" dirty="0" err="1"/>
              <a:t>eg</a:t>
            </a:r>
            <a:r>
              <a:rPr lang="en-US" dirty="0"/>
              <a:t> under £1 per day).</a:t>
            </a:r>
          </a:p>
          <a:p>
            <a:pPr marL="0" indent="0">
              <a:buNone/>
            </a:pPr>
            <a:r>
              <a:rPr lang="en-US" dirty="0" smtClean="0"/>
              <a:t>(iv) Access </a:t>
            </a:r>
            <a:r>
              <a:rPr lang="en-US" dirty="0"/>
              <a:t>to basic services - the availability of services necessary for a healthy life, such as clean water and sanitation.</a:t>
            </a:r>
          </a:p>
          <a:p>
            <a:pPr marL="0" indent="0">
              <a:buNone/>
            </a:pPr>
            <a:r>
              <a:rPr lang="en-US" dirty="0" smtClean="0"/>
              <a:t>(v)</a:t>
            </a:r>
            <a:r>
              <a:rPr lang="en-US" dirty="0"/>
              <a:t> </a:t>
            </a:r>
            <a:r>
              <a:rPr lang="en-US" dirty="0" smtClean="0"/>
              <a:t>Access </a:t>
            </a:r>
            <a:r>
              <a:rPr lang="en-US" dirty="0"/>
              <a:t>to healthcare - takes into account statistics such as how many doctors there are for every patient.</a:t>
            </a:r>
          </a:p>
          <a:p>
            <a:pPr marL="0" indent="0">
              <a:buNone/>
            </a:pPr>
            <a:r>
              <a:rPr lang="en-US" dirty="0" smtClean="0"/>
              <a:t>(vi) Risk </a:t>
            </a:r>
            <a:r>
              <a:rPr lang="en-US" dirty="0"/>
              <a:t>of disease - calculates the percentage of people with diseases such as AIDS, malaria and tuberculosis.</a:t>
            </a:r>
          </a:p>
        </p:txBody>
      </p:sp>
      <p:sp>
        <p:nvSpPr>
          <p:cNvPr id="2" name="Title 1"/>
          <p:cNvSpPr>
            <a:spLocks noGrp="1"/>
          </p:cNvSpPr>
          <p:nvPr>
            <p:ph type="title"/>
          </p:nvPr>
        </p:nvSpPr>
        <p:spPr>
          <a:xfrm>
            <a:off x="395536" y="116632"/>
            <a:ext cx="8229600" cy="1143000"/>
          </a:xfrm>
        </p:spPr>
        <p:txBody>
          <a:bodyPr/>
          <a:lstStyle/>
          <a:p>
            <a:r>
              <a:rPr lang="en-US" dirty="0"/>
              <a:t>Human development indicators</a:t>
            </a:r>
          </a:p>
        </p:txBody>
      </p:sp>
    </p:spTree>
    <p:extLst>
      <p:ext uri="{BB962C8B-B14F-4D97-AF65-F5344CB8AC3E}">
        <p14:creationId xmlns:p14="http://schemas.microsoft.com/office/powerpoint/2010/main" val="3722780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04664"/>
            <a:ext cx="8445624" cy="6192688"/>
          </a:xfrm>
        </p:spPr>
        <p:txBody>
          <a:bodyPr>
            <a:normAutofit/>
          </a:bodyPr>
          <a:lstStyle/>
          <a:p>
            <a:pPr marL="0" indent="0">
              <a:buNone/>
            </a:pPr>
            <a:r>
              <a:rPr lang="en-US" dirty="0" smtClean="0"/>
              <a:t>(vii) Access </a:t>
            </a:r>
            <a:r>
              <a:rPr lang="en-US" dirty="0"/>
              <a:t>to education - measures how many people attend primary school, secondary school and higher education.</a:t>
            </a:r>
          </a:p>
          <a:p>
            <a:pPr marL="0" indent="0">
              <a:buNone/>
            </a:pPr>
            <a:r>
              <a:rPr lang="en-US" dirty="0" smtClean="0"/>
              <a:t>(viii) Literacy </a:t>
            </a:r>
            <a:r>
              <a:rPr lang="en-US" dirty="0"/>
              <a:t>rate - is the percentage of adults who can read and write. This is 99 per cent in the UK, 85 per cent in Kenya and 60 per cent in India.</a:t>
            </a:r>
          </a:p>
          <a:p>
            <a:pPr marL="0" indent="0">
              <a:buNone/>
            </a:pPr>
            <a:r>
              <a:rPr lang="en-US" dirty="0" smtClean="0"/>
              <a:t>(ix) Access </a:t>
            </a:r>
            <a:r>
              <a:rPr lang="en-US" dirty="0"/>
              <a:t>to technology - includes statistics such as the percentage of people with access to phones, mobile phones, television and the internet.</a:t>
            </a:r>
          </a:p>
          <a:p>
            <a:pPr marL="0" indent="0">
              <a:buNone/>
            </a:pPr>
            <a:r>
              <a:rPr lang="en-US" dirty="0" smtClean="0"/>
              <a:t>(x) Male/female </a:t>
            </a:r>
            <a:r>
              <a:rPr lang="en-US" dirty="0"/>
              <a:t>equality - compares statistics such as the literacy rates and employment between the sexes.</a:t>
            </a:r>
          </a:p>
          <a:p>
            <a:pPr marL="0" indent="0">
              <a:buNone/>
            </a:pPr>
            <a:r>
              <a:rPr lang="en-US" dirty="0" smtClean="0"/>
              <a:t>(xi) Government </a:t>
            </a:r>
            <a:r>
              <a:rPr lang="en-US" dirty="0"/>
              <a:t>spending priorities - compares health and education expenditure with military expenditure and paying off debts.</a:t>
            </a:r>
          </a:p>
        </p:txBody>
      </p:sp>
    </p:spTree>
    <p:extLst>
      <p:ext uri="{BB962C8B-B14F-4D97-AF65-F5344CB8AC3E}">
        <p14:creationId xmlns:p14="http://schemas.microsoft.com/office/powerpoint/2010/main" val="4055938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808653262"/>
              </p:ext>
            </p:extLst>
          </p:nvPr>
        </p:nvGraphicFramePr>
        <p:xfrm>
          <a:off x="179512" y="908591"/>
          <a:ext cx="8640960" cy="5185431"/>
        </p:xfrm>
        <a:graphic>
          <a:graphicData uri="http://schemas.openxmlformats.org/drawingml/2006/table">
            <a:tbl>
              <a:tblPr firstRow="1" bandRow="1">
                <a:tableStyleId>{00A15C55-8517-42AA-B614-E9B94910E393}</a:tableStyleId>
              </a:tblPr>
              <a:tblGrid>
                <a:gridCol w="2144824"/>
                <a:gridCol w="4263888"/>
                <a:gridCol w="1080120"/>
                <a:gridCol w="1152128"/>
              </a:tblGrid>
              <a:tr h="936104">
                <a:tc>
                  <a:txBody>
                    <a:bodyPr/>
                    <a:lstStyle/>
                    <a:p>
                      <a:r>
                        <a:rPr lang="en-GB" sz="1600" dirty="0" smtClean="0"/>
                        <a:t>Name</a:t>
                      </a:r>
                      <a:endParaRPr lang="en-GB" sz="1600" dirty="0"/>
                    </a:p>
                  </a:txBody>
                  <a:tcPr/>
                </a:tc>
                <a:tc>
                  <a:txBody>
                    <a:bodyPr/>
                    <a:lstStyle/>
                    <a:p>
                      <a:r>
                        <a:rPr lang="en-GB" sz="1600" dirty="0" smtClean="0"/>
                        <a:t>What it is</a:t>
                      </a:r>
                      <a:endParaRPr lang="en-GB" sz="1600" dirty="0"/>
                    </a:p>
                  </a:txBody>
                  <a:tcPr/>
                </a:tc>
                <a:tc>
                  <a:txBody>
                    <a:bodyPr/>
                    <a:lstStyle/>
                    <a:p>
                      <a:r>
                        <a:rPr lang="en-GB" sz="1600" dirty="0" smtClean="0"/>
                        <a:t>A measure of…</a:t>
                      </a:r>
                      <a:endParaRPr lang="en-GB" sz="1600" dirty="0"/>
                    </a:p>
                  </a:txBody>
                  <a:tcPr/>
                </a:tc>
                <a:tc>
                  <a:txBody>
                    <a:bodyPr/>
                    <a:lstStyle/>
                    <a:p>
                      <a:r>
                        <a:rPr lang="en-GB" sz="1600" dirty="0" smtClean="0"/>
                        <a:t>As a country develops</a:t>
                      </a:r>
                      <a:r>
                        <a:rPr lang="en-GB" sz="1600" baseline="0" dirty="0" smtClean="0"/>
                        <a:t> it gets….</a:t>
                      </a:r>
                      <a:endParaRPr lang="en-GB" sz="1600" dirty="0"/>
                    </a:p>
                  </a:txBody>
                  <a:tcPr/>
                </a:tc>
              </a:tr>
              <a:tr h="742957">
                <a:tc>
                  <a:txBody>
                    <a:bodyPr/>
                    <a:lstStyle/>
                    <a:p>
                      <a:r>
                        <a:rPr lang="en-GB" sz="1600" dirty="0" smtClean="0"/>
                        <a:t>Gross</a:t>
                      </a:r>
                      <a:r>
                        <a:rPr lang="en-GB" sz="1600" baseline="0" dirty="0" smtClean="0"/>
                        <a:t> Domestic product (GDP)</a:t>
                      </a:r>
                      <a:endParaRPr lang="en-GB" sz="1600" dirty="0"/>
                    </a:p>
                  </a:txBody>
                  <a:tcPr/>
                </a:tc>
                <a:tc>
                  <a:txBody>
                    <a:bodyPr/>
                    <a:lstStyle/>
                    <a:p>
                      <a:r>
                        <a:rPr lang="en-GB" sz="1600" dirty="0" smtClean="0"/>
                        <a:t>The total value of goods and services a country produces in a</a:t>
                      </a:r>
                      <a:r>
                        <a:rPr lang="en-GB" sz="1600" baseline="0" dirty="0" smtClean="0"/>
                        <a:t> year . Its often given in US dollars (US$)</a:t>
                      </a:r>
                      <a:endParaRPr lang="en-GB" sz="1600" dirty="0"/>
                    </a:p>
                  </a:txBody>
                  <a:tcPr/>
                </a:tc>
                <a:tc>
                  <a:txBody>
                    <a:bodyPr/>
                    <a:lstStyle/>
                    <a:p>
                      <a:r>
                        <a:rPr lang="en-GB" sz="1600" dirty="0" smtClean="0"/>
                        <a:t>wealth</a:t>
                      </a:r>
                      <a:endParaRPr lang="en-GB" sz="1600" dirty="0"/>
                    </a:p>
                  </a:txBody>
                  <a:tcPr/>
                </a:tc>
                <a:tc>
                  <a:txBody>
                    <a:bodyPr/>
                    <a:lstStyle/>
                    <a:p>
                      <a:r>
                        <a:rPr lang="en-GB" sz="1600" dirty="0" smtClean="0"/>
                        <a:t>Higher </a:t>
                      </a:r>
                      <a:endParaRPr lang="en-GB" sz="1600" dirty="0"/>
                    </a:p>
                  </a:txBody>
                  <a:tcPr/>
                </a:tc>
              </a:tr>
              <a:tr h="742957">
                <a:tc>
                  <a:txBody>
                    <a:bodyPr/>
                    <a:lstStyle/>
                    <a:p>
                      <a:r>
                        <a:rPr lang="en-GB" sz="1600" dirty="0" smtClean="0"/>
                        <a:t>Gross national income (GNI)</a:t>
                      </a:r>
                      <a:endParaRPr lang="en-GB" sz="1600" dirty="0"/>
                    </a:p>
                  </a:txBody>
                  <a:tcPr/>
                </a:tc>
                <a:tc>
                  <a:txBody>
                    <a:bodyPr/>
                    <a:lstStyle/>
                    <a:p>
                      <a:r>
                        <a:rPr lang="en-GB" sz="1600" dirty="0" smtClean="0"/>
                        <a:t>The total value of goods and services of people of that nationality produce in a year ( i.e. GDP</a:t>
                      </a:r>
                      <a:r>
                        <a:rPr lang="en-GB" sz="1600" baseline="0" dirty="0" smtClean="0"/>
                        <a:t> + money from people living aboard).Its also called Gross national product (GNP)</a:t>
                      </a:r>
                      <a:endParaRPr lang="en-GB" sz="1600" dirty="0"/>
                    </a:p>
                  </a:txBody>
                  <a:tcPr/>
                </a:tc>
                <a:tc>
                  <a:txBody>
                    <a:bodyPr/>
                    <a:lstStyle/>
                    <a:p>
                      <a:r>
                        <a:rPr lang="en-GB" sz="1600" dirty="0" smtClean="0"/>
                        <a:t>Wealth </a:t>
                      </a:r>
                      <a:endParaRPr lang="en-GB" sz="1600" dirty="0"/>
                    </a:p>
                  </a:txBody>
                  <a:tcPr/>
                </a:tc>
                <a:tc>
                  <a:txBody>
                    <a:bodyPr/>
                    <a:lstStyle/>
                    <a:p>
                      <a:r>
                        <a:rPr lang="en-GB" sz="1600" dirty="0" smtClean="0"/>
                        <a:t>higher</a:t>
                      </a:r>
                      <a:endParaRPr lang="en-GB" sz="1600" dirty="0"/>
                    </a:p>
                  </a:txBody>
                  <a:tcPr/>
                </a:tc>
              </a:tr>
              <a:tr h="742957">
                <a:tc>
                  <a:txBody>
                    <a:bodyPr/>
                    <a:lstStyle/>
                    <a:p>
                      <a:r>
                        <a:rPr lang="en-GB" sz="1600" dirty="0" smtClean="0"/>
                        <a:t>GNI</a:t>
                      </a:r>
                      <a:r>
                        <a:rPr lang="en-GB" sz="1600" baseline="0" dirty="0" smtClean="0"/>
                        <a:t> per head</a:t>
                      </a:r>
                      <a:endParaRPr lang="en-GB" sz="1600" dirty="0"/>
                    </a:p>
                  </a:txBody>
                  <a:tcPr/>
                </a:tc>
                <a:tc>
                  <a:txBody>
                    <a:bodyPr/>
                    <a:lstStyle/>
                    <a:p>
                      <a:r>
                        <a:rPr lang="en-GB" sz="1600" dirty="0" smtClean="0"/>
                        <a:t>This is the GNI divided by the population of a country . Sometimes called GNI per capita.</a:t>
                      </a:r>
                      <a:endParaRPr lang="en-GB" sz="1600" dirty="0"/>
                    </a:p>
                  </a:txBody>
                  <a:tcPr/>
                </a:tc>
                <a:tc>
                  <a:txBody>
                    <a:bodyPr/>
                    <a:lstStyle/>
                    <a:p>
                      <a:r>
                        <a:rPr lang="en-GB" sz="1600" dirty="0" smtClean="0"/>
                        <a:t>wealth</a:t>
                      </a:r>
                      <a:endParaRPr lang="en-GB" sz="1600" dirty="0"/>
                    </a:p>
                  </a:txBody>
                  <a:tcPr/>
                </a:tc>
                <a:tc>
                  <a:txBody>
                    <a:bodyPr/>
                    <a:lstStyle/>
                    <a:p>
                      <a:r>
                        <a:rPr lang="en-GB" sz="1600" dirty="0" smtClean="0"/>
                        <a:t>higher</a:t>
                      </a:r>
                      <a:endParaRPr lang="en-GB" sz="1600" dirty="0"/>
                    </a:p>
                  </a:txBody>
                  <a:tcPr/>
                </a:tc>
              </a:tr>
              <a:tr h="742957">
                <a:tc>
                  <a:txBody>
                    <a:bodyPr/>
                    <a:lstStyle/>
                    <a:p>
                      <a:r>
                        <a:rPr lang="en-GB" sz="1600" dirty="0" smtClean="0"/>
                        <a:t>Birth rate</a:t>
                      </a:r>
                    </a:p>
                  </a:txBody>
                  <a:tcPr/>
                </a:tc>
                <a:tc>
                  <a:txBody>
                    <a:bodyPr/>
                    <a:lstStyle/>
                    <a:p>
                      <a:r>
                        <a:rPr lang="en-GB" sz="1600" dirty="0" smtClean="0"/>
                        <a:t>The number of live babies born per thousand</a:t>
                      </a:r>
                      <a:r>
                        <a:rPr lang="en-GB" sz="1600" baseline="0" dirty="0" smtClean="0"/>
                        <a:t> of the population per year.</a:t>
                      </a:r>
                      <a:endParaRPr lang="en-GB" sz="1600" dirty="0"/>
                    </a:p>
                  </a:txBody>
                  <a:tcPr/>
                </a:tc>
                <a:tc>
                  <a:txBody>
                    <a:bodyPr/>
                    <a:lstStyle/>
                    <a:p>
                      <a:r>
                        <a:rPr lang="en-GB" sz="1600" dirty="0" smtClean="0"/>
                        <a:t>Womens rights</a:t>
                      </a:r>
                      <a:endParaRPr lang="en-GB" sz="1600" dirty="0"/>
                    </a:p>
                  </a:txBody>
                  <a:tcPr/>
                </a:tc>
                <a:tc>
                  <a:txBody>
                    <a:bodyPr/>
                    <a:lstStyle/>
                    <a:p>
                      <a:r>
                        <a:rPr lang="en-GB" sz="1600" dirty="0" smtClean="0"/>
                        <a:t>lower</a:t>
                      </a:r>
                      <a:endParaRPr lang="en-GB" sz="1600" dirty="0"/>
                    </a:p>
                  </a:txBody>
                  <a:tcPr/>
                </a:tc>
              </a:tr>
              <a:tr h="742957">
                <a:tc>
                  <a:txBody>
                    <a:bodyPr/>
                    <a:lstStyle/>
                    <a:p>
                      <a:r>
                        <a:rPr lang="en-GB" sz="1600" dirty="0" smtClean="0"/>
                        <a:t>Death</a:t>
                      </a:r>
                      <a:r>
                        <a:rPr lang="en-GB" sz="1600" baseline="0" dirty="0" smtClean="0"/>
                        <a:t> rate</a:t>
                      </a:r>
                      <a:endParaRPr lang="en-GB" sz="1600" dirty="0"/>
                    </a:p>
                  </a:txBody>
                  <a:tcPr/>
                </a:tc>
                <a:tc>
                  <a:txBody>
                    <a:bodyPr/>
                    <a:lstStyle/>
                    <a:p>
                      <a:r>
                        <a:rPr lang="en-GB" sz="1600" dirty="0" smtClean="0"/>
                        <a:t>The number of deaths per thousand of the population per year.</a:t>
                      </a:r>
                      <a:endParaRPr lang="en-GB" sz="1600" dirty="0"/>
                    </a:p>
                  </a:txBody>
                  <a:tcPr/>
                </a:tc>
                <a:tc>
                  <a:txBody>
                    <a:bodyPr/>
                    <a:lstStyle/>
                    <a:p>
                      <a:r>
                        <a:rPr lang="en-GB" sz="1600" dirty="0" smtClean="0"/>
                        <a:t>health</a:t>
                      </a:r>
                      <a:endParaRPr lang="en-GB" sz="1600" dirty="0"/>
                    </a:p>
                  </a:txBody>
                  <a:tcPr/>
                </a:tc>
                <a:tc>
                  <a:txBody>
                    <a:bodyPr/>
                    <a:lstStyle/>
                    <a:p>
                      <a:r>
                        <a:rPr lang="en-GB" sz="1600" dirty="0" smtClean="0"/>
                        <a:t>lower</a:t>
                      </a:r>
                      <a:endParaRPr lang="en-GB" sz="1600" dirty="0"/>
                    </a:p>
                  </a:txBody>
                  <a:tcPr/>
                </a:tc>
              </a:tr>
            </a:tbl>
          </a:graphicData>
        </a:graphic>
      </p:graphicFrame>
      <p:sp>
        <p:nvSpPr>
          <p:cNvPr id="4" name="Rectangle 3"/>
          <p:cNvSpPr/>
          <p:nvPr/>
        </p:nvSpPr>
        <p:spPr>
          <a:xfrm>
            <a:off x="739253" y="0"/>
            <a:ext cx="7710830"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Measures of development</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 name="Up Arrow 5"/>
          <p:cNvSpPr/>
          <p:nvPr/>
        </p:nvSpPr>
        <p:spPr>
          <a:xfrm>
            <a:off x="8478247" y="2348880"/>
            <a:ext cx="144016" cy="3240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9856" y="3359907"/>
            <a:ext cx="20161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0083" y="4149080"/>
            <a:ext cx="20161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own Arrow 6"/>
          <p:cNvSpPr/>
          <p:nvPr/>
        </p:nvSpPr>
        <p:spPr>
          <a:xfrm>
            <a:off x="8419857" y="4753827"/>
            <a:ext cx="202406" cy="331357"/>
          </a:xfrm>
          <a:prstGeom prst="down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endParaRPr lang="en-GB"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0" name="Down Arrow 9"/>
          <p:cNvSpPr/>
          <p:nvPr/>
        </p:nvSpPr>
        <p:spPr>
          <a:xfrm>
            <a:off x="8410915" y="5589240"/>
            <a:ext cx="202406" cy="331357"/>
          </a:xfrm>
          <a:prstGeom prst="down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409471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11334442"/>
              </p:ext>
            </p:extLst>
          </p:nvPr>
        </p:nvGraphicFramePr>
        <p:xfrm>
          <a:off x="395536" y="190556"/>
          <a:ext cx="8239864" cy="6400800"/>
        </p:xfrm>
        <a:graphic>
          <a:graphicData uri="http://schemas.openxmlformats.org/drawingml/2006/table">
            <a:tbl>
              <a:tblPr firstRow="1" bandRow="1">
                <a:tableStyleId>{5C22544A-7EE6-4342-B048-85BDC9FD1C3A}</a:tableStyleId>
              </a:tblPr>
              <a:tblGrid>
                <a:gridCol w="2880320"/>
                <a:gridCol w="2808312"/>
                <a:gridCol w="1224136"/>
                <a:gridCol w="1327096"/>
              </a:tblGrid>
              <a:tr h="0">
                <a:tc>
                  <a:txBody>
                    <a:bodyPr/>
                    <a:lstStyle/>
                    <a:p>
                      <a:r>
                        <a:rPr lang="en-GB" dirty="0" smtClean="0"/>
                        <a:t>Name</a:t>
                      </a:r>
                      <a:r>
                        <a:rPr lang="en-GB" baseline="0" dirty="0" smtClean="0"/>
                        <a:t> </a:t>
                      </a:r>
                      <a:endParaRPr lang="en-GB" dirty="0"/>
                    </a:p>
                  </a:txBody>
                  <a:tcPr/>
                </a:tc>
                <a:tc>
                  <a:txBody>
                    <a:bodyPr/>
                    <a:lstStyle/>
                    <a:p>
                      <a:r>
                        <a:rPr lang="en-GB" dirty="0" smtClean="0"/>
                        <a:t>What it is</a:t>
                      </a:r>
                      <a:endParaRPr lang="en-GB" dirty="0"/>
                    </a:p>
                  </a:txBody>
                  <a:tcPr/>
                </a:tc>
                <a:tc>
                  <a:txBody>
                    <a:bodyPr/>
                    <a:lstStyle/>
                    <a:p>
                      <a:r>
                        <a:rPr lang="en-GB" dirty="0" smtClean="0"/>
                        <a:t>A measure of…</a:t>
                      </a:r>
                      <a:endParaRPr lang="en-GB" dirty="0"/>
                    </a:p>
                  </a:txBody>
                  <a:tcPr/>
                </a:tc>
                <a:tc>
                  <a:txBody>
                    <a:bodyPr/>
                    <a:lstStyle/>
                    <a:p>
                      <a:r>
                        <a:rPr lang="en-GB" dirty="0" smtClean="0"/>
                        <a:t>As a country develops it gets….</a:t>
                      </a:r>
                      <a:endParaRPr lang="en-GB" dirty="0"/>
                    </a:p>
                  </a:txBody>
                  <a:tcPr/>
                </a:tc>
              </a:tr>
              <a:tr h="370840">
                <a:tc>
                  <a:txBody>
                    <a:bodyPr/>
                    <a:lstStyle/>
                    <a:p>
                      <a:r>
                        <a:rPr lang="en-GB" dirty="0" smtClean="0"/>
                        <a:t>Infant mortality rate</a:t>
                      </a:r>
                      <a:endParaRPr lang="en-GB" dirty="0"/>
                    </a:p>
                  </a:txBody>
                  <a:tcPr/>
                </a:tc>
                <a:tc>
                  <a:txBody>
                    <a:bodyPr/>
                    <a:lstStyle/>
                    <a:p>
                      <a:r>
                        <a:rPr lang="en-GB" dirty="0" smtClean="0"/>
                        <a:t>The number of babies who i.e. under 1 year old per thousand born</a:t>
                      </a:r>
                      <a:endParaRPr lang="en-GB" dirty="0"/>
                    </a:p>
                  </a:txBody>
                  <a:tcPr/>
                </a:tc>
                <a:tc>
                  <a:txBody>
                    <a:bodyPr/>
                    <a:lstStyle/>
                    <a:p>
                      <a:r>
                        <a:rPr lang="en-GB" dirty="0" smtClean="0"/>
                        <a:t>health</a:t>
                      </a:r>
                      <a:endParaRPr lang="en-GB" dirty="0"/>
                    </a:p>
                  </a:txBody>
                  <a:tcPr/>
                </a:tc>
                <a:tc>
                  <a:txBody>
                    <a:bodyPr/>
                    <a:lstStyle/>
                    <a:p>
                      <a:r>
                        <a:rPr lang="en-GB" dirty="0" smtClean="0"/>
                        <a:t>Lower</a:t>
                      </a:r>
                      <a:endParaRPr lang="en-GB" dirty="0"/>
                    </a:p>
                  </a:txBody>
                  <a:tcPr/>
                </a:tc>
              </a:tr>
              <a:tr h="370840">
                <a:tc>
                  <a:txBody>
                    <a:bodyPr/>
                    <a:lstStyle/>
                    <a:p>
                      <a:r>
                        <a:rPr lang="en-GB" dirty="0" smtClean="0"/>
                        <a:t>People per doctor</a:t>
                      </a:r>
                      <a:endParaRPr lang="en-GB" dirty="0"/>
                    </a:p>
                  </a:txBody>
                  <a:tcPr/>
                </a:tc>
                <a:tc>
                  <a:txBody>
                    <a:bodyPr/>
                    <a:lstStyle/>
                    <a:p>
                      <a:r>
                        <a:rPr lang="en-GB" dirty="0" smtClean="0"/>
                        <a:t>The</a:t>
                      </a:r>
                      <a:r>
                        <a:rPr lang="en-GB" baseline="0" dirty="0" smtClean="0"/>
                        <a:t> average number of people for each doctor</a:t>
                      </a:r>
                      <a:endParaRPr lang="en-GB" dirty="0"/>
                    </a:p>
                  </a:txBody>
                  <a:tcPr/>
                </a:tc>
                <a:tc>
                  <a:txBody>
                    <a:bodyPr/>
                    <a:lstStyle/>
                    <a:p>
                      <a:r>
                        <a:rPr lang="en-GB" dirty="0" smtClean="0"/>
                        <a:t>health</a:t>
                      </a:r>
                      <a:endParaRPr lang="en-GB" dirty="0"/>
                    </a:p>
                  </a:txBody>
                  <a:tcPr/>
                </a:tc>
                <a:tc>
                  <a:txBody>
                    <a:bodyPr/>
                    <a:lstStyle/>
                    <a:p>
                      <a:r>
                        <a:rPr lang="en-GB" dirty="0" smtClean="0"/>
                        <a:t>Lower</a:t>
                      </a:r>
                      <a:endParaRPr lang="en-GB" dirty="0"/>
                    </a:p>
                  </a:txBody>
                  <a:tcPr/>
                </a:tc>
              </a:tr>
              <a:tr h="370840">
                <a:tc>
                  <a:txBody>
                    <a:bodyPr/>
                    <a:lstStyle/>
                    <a:p>
                      <a:r>
                        <a:rPr lang="en-GB" dirty="0" smtClean="0"/>
                        <a:t>Literacy rate</a:t>
                      </a:r>
                      <a:endParaRPr lang="en-GB" dirty="0"/>
                    </a:p>
                  </a:txBody>
                  <a:tcPr/>
                </a:tc>
                <a:tc>
                  <a:txBody>
                    <a:bodyPr/>
                    <a:lstStyle/>
                    <a:p>
                      <a:r>
                        <a:rPr lang="en-GB" dirty="0" smtClean="0"/>
                        <a:t>The</a:t>
                      </a:r>
                      <a:r>
                        <a:rPr lang="en-GB" baseline="0" dirty="0" smtClean="0"/>
                        <a:t> percentage of adults who can read and write</a:t>
                      </a:r>
                      <a:endParaRPr lang="en-GB" dirty="0"/>
                    </a:p>
                  </a:txBody>
                  <a:tcPr/>
                </a:tc>
                <a:tc>
                  <a:txBody>
                    <a:bodyPr/>
                    <a:lstStyle/>
                    <a:p>
                      <a:r>
                        <a:rPr lang="en-GB" dirty="0" smtClean="0"/>
                        <a:t>education</a:t>
                      </a:r>
                      <a:endParaRPr lang="en-GB" dirty="0"/>
                    </a:p>
                  </a:txBody>
                  <a:tcPr/>
                </a:tc>
                <a:tc>
                  <a:txBody>
                    <a:bodyPr/>
                    <a:lstStyle/>
                    <a:p>
                      <a:r>
                        <a:rPr lang="en-GB" dirty="0" smtClean="0"/>
                        <a:t>Higher</a:t>
                      </a:r>
                      <a:endParaRPr lang="en-GB" dirty="0"/>
                    </a:p>
                  </a:txBody>
                  <a:tcPr/>
                </a:tc>
              </a:tr>
              <a:tr h="370840">
                <a:tc>
                  <a:txBody>
                    <a:bodyPr/>
                    <a:lstStyle/>
                    <a:p>
                      <a:r>
                        <a:rPr lang="en-GB" dirty="0" smtClean="0"/>
                        <a:t>Access to safe water</a:t>
                      </a:r>
                      <a:endParaRPr lang="en-GB" dirty="0"/>
                    </a:p>
                  </a:txBody>
                  <a:tcPr/>
                </a:tc>
                <a:tc>
                  <a:txBody>
                    <a:bodyPr/>
                    <a:lstStyle/>
                    <a:p>
                      <a:r>
                        <a:rPr lang="en-GB" dirty="0" smtClean="0"/>
                        <a:t>The percentage of people who can get clean drinking water.</a:t>
                      </a:r>
                      <a:endParaRPr lang="en-GB" dirty="0"/>
                    </a:p>
                  </a:txBody>
                  <a:tcPr/>
                </a:tc>
                <a:tc>
                  <a:txBody>
                    <a:bodyPr/>
                    <a:lstStyle/>
                    <a:p>
                      <a:r>
                        <a:rPr lang="en-GB" dirty="0" smtClean="0"/>
                        <a:t>health</a:t>
                      </a:r>
                      <a:endParaRPr lang="en-GB" dirty="0"/>
                    </a:p>
                  </a:txBody>
                  <a:tcPr/>
                </a:tc>
                <a:tc>
                  <a:txBody>
                    <a:bodyPr/>
                    <a:lstStyle/>
                    <a:p>
                      <a:r>
                        <a:rPr lang="en-GB" dirty="0" smtClean="0"/>
                        <a:t>Higher</a:t>
                      </a:r>
                      <a:endParaRPr lang="en-GB" dirty="0"/>
                    </a:p>
                  </a:txBody>
                  <a:tcPr/>
                </a:tc>
              </a:tr>
              <a:tr h="370840">
                <a:tc>
                  <a:txBody>
                    <a:bodyPr/>
                    <a:lstStyle/>
                    <a:p>
                      <a:r>
                        <a:rPr lang="en-GB" dirty="0" smtClean="0"/>
                        <a:t>Life expectancy</a:t>
                      </a:r>
                      <a:endParaRPr lang="en-GB" dirty="0"/>
                    </a:p>
                  </a:txBody>
                  <a:tcPr/>
                </a:tc>
                <a:tc>
                  <a:txBody>
                    <a:bodyPr/>
                    <a:lstStyle/>
                    <a:p>
                      <a:r>
                        <a:rPr lang="en-GB" dirty="0" smtClean="0"/>
                        <a:t>The average age a person can expect to live to.</a:t>
                      </a:r>
                      <a:endParaRPr lang="en-GB" dirty="0"/>
                    </a:p>
                  </a:txBody>
                  <a:tcPr/>
                </a:tc>
                <a:tc>
                  <a:txBody>
                    <a:bodyPr/>
                    <a:lstStyle/>
                    <a:p>
                      <a:r>
                        <a:rPr lang="en-GB" dirty="0" smtClean="0"/>
                        <a:t>health</a:t>
                      </a:r>
                      <a:endParaRPr lang="en-GB" dirty="0"/>
                    </a:p>
                  </a:txBody>
                  <a:tcPr/>
                </a:tc>
                <a:tc>
                  <a:txBody>
                    <a:bodyPr/>
                    <a:lstStyle/>
                    <a:p>
                      <a:r>
                        <a:rPr lang="en-GB" dirty="0" smtClean="0"/>
                        <a:t>Higher</a:t>
                      </a:r>
                      <a:endParaRPr lang="en-GB" dirty="0"/>
                    </a:p>
                  </a:txBody>
                  <a:tcPr/>
                </a:tc>
              </a:tr>
              <a:tr h="370840">
                <a:tc>
                  <a:txBody>
                    <a:bodyPr/>
                    <a:lstStyle/>
                    <a:p>
                      <a:r>
                        <a:rPr lang="en-GB" dirty="0" smtClean="0"/>
                        <a:t>Human development index</a:t>
                      </a:r>
                    </a:p>
                    <a:p>
                      <a:endParaRPr lang="en-GB" dirty="0"/>
                    </a:p>
                  </a:txBody>
                  <a:tcPr/>
                </a:tc>
                <a:tc>
                  <a:txBody>
                    <a:bodyPr/>
                    <a:lstStyle/>
                    <a:p>
                      <a:r>
                        <a:rPr lang="en-GB" dirty="0" smtClean="0"/>
                        <a:t>This is a number that is calculated using life expectancy, literacy</a:t>
                      </a:r>
                      <a:r>
                        <a:rPr lang="en-GB" baseline="0" dirty="0" smtClean="0"/>
                        <a:t> rate, education level and income per head</a:t>
                      </a:r>
                      <a:endParaRPr lang="en-GB" dirty="0"/>
                    </a:p>
                  </a:txBody>
                  <a:tcPr/>
                </a:tc>
                <a:tc>
                  <a:txBody>
                    <a:bodyPr/>
                    <a:lstStyle/>
                    <a:p>
                      <a:r>
                        <a:rPr lang="en-GB" dirty="0" smtClean="0"/>
                        <a:t>Lots of things</a:t>
                      </a:r>
                      <a:endParaRPr lang="en-GB" dirty="0"/>
                    </a:p>
                  </a:txBody>
                  <a:tcPr/>
                </a:tc>
                <a:tc>
                  <a:txBody>
                    <a:bodyPr/>
                    <a:lstStyle/>
                    <a:p>
                      <a:r>
                        <a:rPr lang="en-GB" dirty="0" smtClean="0"/>
                        <a:t>Higher                </a:t>
                      </a:r>
                      <a:endParaRPr lang="en-GB" dirty="0"/>
                    </a:p>
                  </a:txBody>
                  <a:tcPr/>
                </a:tc>
              </a:tr>
            </a:tbl>
          </a:graphicData>
        </a:graphic>
      </p:graphicFrame>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6811" y="3077368"/>
            <a:ext cx="20161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6811" y="3921284"/>
            <a:ext cx="20161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2299" y="5567293"/>
            <a:ext cx="20161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3358" y="4581128"/>
            <a:ext cx="20161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2299" y="1484784"/>
            <a:ext cx="261937"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2299" y="2420888"/>
            <a:ext cx="261937"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04344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GB" dirty="0" smtClean="0">
                <a:solidFill>
                  <a:srgbClr val="FF0000"/>
                </a:solidFill>
              </a:rPr>
              <a:t>The measures can be misleading when used on their own because they're averages- they don’t show up elite groups in the population or variations within the country.</a:t>
            </a:r>
          </a:p>
          <a:p>
            <a:endParaRPr lang="en-GB" dirty="0" smtClean="0"/>
          </a:p>
          <a:p>
            <a:r>
              <a:rPr lang="en-GB" dirty="0" smtClean="0">
                <a:solidFill>
                  <a:srgbClr val="0070C0"/>
                </a:solidFill>
              </a:rPr>
              <a:t>They shouldn’t be used on their own because as a country develops some aspects develop before others. So it might seem that a country is more developed than it actually is.</a:t>
            </a:r>
          </a:p>
          <a:p>
            <a:endParaRPr lang="en-GB" dirty="0" smtClean="0"/>
          </a:p>
          <a:p>
            <a:r>
              <a:rPr lang="en-GB" dirty="0" smtClean="0">
                <a:solidFill>
                  <a:srgbClr val="FF0000"/>
                </a:solidFill>
              </a:rPr>
              <a:t>Using more than one measure or using the HDI avoids these problems.</a:t>
            </a:r>
            <a:endParaRPr lang="en-GB" dirty="0">
              <a:solidFill>
                <a:srgbClr val="FF0000"/>
              </a:solidFill>
            </a:endParaRPr>
          </a:p>
        </p:txBody>
      </p:sp>
      <p:sp>
        <p:nvSpPr>
          <p:cNvPr id="5" name="Rectangle 4"/>
          <p:cNvSpPr/>
          <p:nvPr/>
        </p:nvSpPr>
        <p:spPr>
          <a:xfrm>
            <a:off x="107504" y="188639"/>
            <a:ext cx="8856984" cy="1200329"/>
          </a:xfrm>
          <a:prstGeom prst="rect">
            <a:avLst/>
          </a:prstGeom>
          <a:noFill/>
        </p:spPr>
        <p:txBody>
          <a:bodyPr wrap="square" lIns="91440" tIns="45720" rIns="91440" bIns="45720">
            <a:spAutoFit/>
          </a:bodyPr>
          <a:lstStyle/>
          <a:p>
            <a:pPr algn="ctr"/>
            <a:r>
              <a:rPr lang="en-US" sz="3600" b="1" cap="none" spc="0" dirty="0" smtClean="0">
                <a:ln w="10541" cmpd="sng">
                  <a:solidFill>
                    <a:schemeClr val="accent1">
                      <a:shade val="88000"/>
                      <a:satMod val="110000"/>
                    </a:schemeClr>
                  </a:solidFill>
                  <a:prstDash val="solid"/>
                </a:ln>
                <a:effectLst/>
              </a:rPr>
              <a:t>These measures   have limitations when used on their own </a:t>
            </a:r>
            <a:endParaRPr lang="en-US" sz="3600" b="1" cap="none" spc="0" dirty="0">
              <a:ln w="10541" cmpd="sng">
                <a:solidFill>
                  <a:schemeClr val="accent1">
                    <a:shade val="88000"/>
                    <a:satMod val="110000"/>
                  </a:schemeClr>
                </a:solidFill>
                <a:prstDash val="solid"/>
              </a:ln>
              <a:effectLst/>
            </a:endParaRPr>
          </a:p>
        </p:txBody>
      </p:sp>
    </p:spTree>
    <p:extLst>
      <p:ext uri="{BB962C8B-B14F-4D97-AF65-F5344CB8AC3E}">
        <p14:creationId xmlns:p14="http://schemas.microsoft.com/office/powerpoint/2010/main" val="9687905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60648"/>
            <a:ext cx="8507288" cy="6408712"/>
          </a:xfrm>
        </p:spPr>
        <p:txBody>
          <a:bodyPr>
            <a:normAutofit/>
          </a:bodyPr>
          <a:lstStyle/>
          <a:p>
            <a:r>
              <a:rPr lang="en-US" dirty="0" smtClean="0"/>
              <a:t>To </a:t>
            </a:r>
            <a:r>
              <a:rPr lang="en-US" dirty="0"/>
              <a:t>balance inaccuracies, indices tend to be an amalgamation of many different indicators</a:t>
            </a:r>
            <a:r>
              <a:rPr lang="en-US" dirty="0" smtClean="0"/>
              <a:t>.</a:t>
            </a:r>
          </a:p>
          <a:p>
            <a:r>
              <a:rPr lang="en-US" dirty="0" smtClean="0"/>
              <a:t> </a:t>
            </a:r>
            <a:r>
              <a:rPr lang="en-US" dirty="0"/>
              <a:t>The United Nations Human Development Index (HDI) is a weighted mix of indices that show life expectancy, knowledge (adult literacy and education) and standard of living (GDP per capita). As Vietnam has a higher literacy rate and life expectancy than Pakistan, it has much higher HDI value even though it has a similar per capita GDP.</a:t>
            </a:r>
          </a:p>
          <a:p>
            <a:endParaRPr lang="en-US" dirty="0"/>
          </a:p>
          <a:p>
            <a:r>
              <a:rPr lang="en-US" dirty="0"/>
              <a:t>HDI is measured between 0 and 1. The USA has an HDI of 0.994 whereas Kenya has an HDI of 0.474.</a:t>
            </a:r>
          </a:p>
        </p:txBody>
      </p:sp>
    </p:spTree>
    <p:extLst>
      <p:ext uri="{BB962C8B-B14F-4D97-AF65-F5344CB8AC3E}">
        <p14:creationId xmlns:p14="http://schemas.microsoft.com/office/powerpoint/2010/main" val="3093568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916832"/>
            <a:ext cx="8496944" cy="4320480"/>
          </a:xfrm>
        </p:spPr>
        <p:txBody>
          <a:bodyPr>
            <a:noAutofit/>
          </a:bodyPr>
          <a:lstStyle/>
          <a:p>
            <a:r>
              <a:rPr lang="en-US" sz="2800" dirty="0"/>
              <a:t>The term development refers to an act of getting better by expanding, enlarging or refining. </a:t>
            </a:r>
            <a:endParaRPr lang="en-US" sz="2800" dirty="0" smtClean="0"/>
          </a:p>
          <a:p>
            <a:r>
              <a:rPr lang="en-US" sz="2800" dirty="0" smtClean="0"/>
              <a:t>This </a:t>
            </a:r>
            <a:r>
              <a:rPr lang="en-US" sz="2800" dirty="0"/>
              <a:t>term can also be used to refer to the process in which something exceeds by degrees to a different stage.</a:t>
            </a:r>
          </a:p>
          <a:p>
            <a:r>
              <a:rPr lang="en-US" sz="2800" dirty="0" smtClean="0"/>
              <a:t>Development </a:t>
            </a:r>
            <a:r>
              <a:rPr lang="en-US" sz="2800" dirty="0"/>
              <a:t>is the act of improving quality of life and making sure everyone has the preference in what that life looks like. </a:t>
            </a:r>
          </a:p>
        </p:txBody>
      </p:sp>
      <p:sp>
        <p:nvSpPr>
          <p:cNvPr id="2" name="Title 1"/>
          <p:cNvSpPr>
            <a:spLocks noGrp="1"/>
          </p:cNvSpPr>
          <p:nvPr>
            <p:ph type="title"/>
          </p:nvPr>
        </p:nvSpPr>
        <p:spPr/>
        <p:txBody>
          <a:bodyPr/>
          <a:lstStyle/>
          <a:p>
            <a:r>
              <a:rPr lang="en-US" dirty="0" smtClean="0"/>
              <a:t>What is Development</a:t>
            </a:r>
            <a:endParaRPr lang="en-US" dirty="0"/>
          </a:p>
        </p:txBody>
      </p:sp>
    </p:spTree>
    <p:extLst>
      <p:ext uri="{BB962C8B-B14F-4D97-AF65-F5344CB8AC3E}">
        <p14:creationId xmlns:p14="http://schemas.microsoft.com/office/powerpoint/2010/main" val="9707309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HDI </a:t>
            </a:r>
            <a:r>
              <a:rPr lang="en-US" dirty="0"/>
              <a:t>– A socio-economic </a:t>
            </a:r>
            <a:r>
              <a:rPr lang="en-US" dirty="0" smtClean="0"/>
              <a:t>measure, it focus </a:t>
            </a:r>
            <a:r>
              <a:rPr lang="en-US" dirty="0"/>
              <a:t>on three </a:t>
            </a:r>
            <a:r>
              <a:rPr lang="en-US" dirty="0" smtClean="0"/>
              <a:t>variables </a:t>
            </a:r>
            <a:r>
              <a:rPr lang="en-US" dirty="0"/>
              <a:t>of human </a:t>
            </a:r>
            <a:r>
              <a:rPr lang="en-US" dirty="0" smtClean="0"/>
              <a:t>welfare-</a:t>
            </a:r>
          </a:p>
          <a:p>
            <a:pPr marL="0" indent="0">
              <a:buNone/>
            </a:pPr>
            <a:r>
              <a:rPr lang="en-US" dirty="0" smtClean="0"/>
              <a:t>(i)  life expectancy (health),</a:t>
            </a:r>
          </a:p>
          <a:p>
            <a:pPr marL="0" indent="0">
              <a:buNone/>
            </a:pPr>
            <a:r>
              <a:rPr lang="en-US" dirty="0" smtClean="0"/>
              <a:t> (ii) adult literacy( education) and </a:t>
            </a:r>
          </a:p>
          <a:p>
            <a:pPr marL="0" indent="0">
              <a:buNone/>
            </a:pPr>
            <a:r>
              <a:rPr lang="en-US" dirty="0"/>
              <a:t>(</a:t>
            </a:r>
            <a:r>
              <a:rPr lang="en-US" dirty="0" smtClean="0"/>
              <a:t>iii) real GDP per capital(standard of living)</a:t>
            </a:r>
            <a:endParaRPr lang="en-US" dirty="0"/>
          </a:p>
        </p:txBody>
      </p:sp>
      <p:sp>
        <p:nvSpPr>
          <p:cNvPr id="2" name="Title 1"/>
          <p:cNvSpPr>
            <a:spLocks noGrp="1"/>
          </p:cNvSpPr>
          <p:nvPr>
            <p:ph type="title"/>
          </p:nvPr>
        </p:nvSpPr>
        <p:spPr/>
        <p:txBody>
          <a:bodyPr/>
          <a:lstStyle/>
          <a:p>
            <a:r>
              <a:rPr lang="en-US" dirty="0" smtClean="0"/>
              <a:t>Human Development Index(HDI)</a:t>
            </a:r>
            <a:endParaRPr lang="en-US" dirty="0"/>
          </a:p>
        </p:txBody>
      </p:sp>
    </p:spTree>
    <p:extLst>
      <p:ext uri="{BB962C8B-B14F-4D97-AF65-F5344CB8AC3E}">
        <p14:creationId xmlns:p14="http://schemas.microsoft.com/office/powerpoint/2010/main" val="16739938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8199" y="116632"/>
            <a:ext cx="6027612"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Global inequalities   </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5191" t="36202" r="27405" b="9952"/>
          <a:stretch/>
        </p:blipFill>
        <p:spPr bwMode="auto">
          <a:xfrm>
            <a:off x="107505" y="1340768"/>
            <a:ext cx="5400600" cy="3938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724128" y="1340768"/>
            <a:ext cx="3168347" cy="2031325"/>
          </a:xfrm>
          <a:prstGeom prst="rect">
            <a:avLst/>
          </a:prstGeom>
        </p:spPr>
        <p:txBody>
          <a:bodyPr wrap="square">
            <a:spAutoFit/>
          </a:bodyPr>
          <a:lstStyle/>
          <a:p>
            <a:r>
              <a:rPr lang="en-GB" dirty="0" smtClean="0"/>
              <a:t>The map shows the locations of LEDCs and MEDCs. Most of the southern hemisphere is less developed, while countries in the northern hemisphere are more developed.</a:t>
            </a:r>
          </a:p>
          <a:p>
            <a:endParaRPr lang="en-GB" dirty="0"/>
          </a:p>
        </p:txBody>
      </p:sp>
      <p:sp>
        <p:nvSpPr>
          <p:cNvPr id="6" name="TextBox 5"/>
          <p:cNvSpPr txBox="1"/>
          <p:nvPr/>
        </p:nvSpPr>
        <p:spPr>
          <a:xfrm>
            <a:off x="1043608" y="5589240"/>
            <a:ext cx="7056784" cy="646331"/>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dirty="0" smtClean="0"/>
              <a:t>Using this simple classification you couldn’t tell which countries were developing quickly and which weren't really developing at all.</a:t>
            </a:r>
            <a:endParaRPr lang="en-GB" dirty="0"/>
          </a:p>
        </p:txBody>
      </p:sp>
    </p:spTree>
    <p:extLst>
      <p:ext uri="{BB962C8B-B14F-4D97-AF65-F5344CB8AC3E}">
        <p14:creationId xmlns:p14="http://schemas.microsoft.com/office/powerpoint/2010/main" val="26879096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GB" b="1" dirty="0" smtClean="0">
                <a:solidFill>
                  <a:srgbClr val="00B0F0"/>
                </a:solidFill>
              </a:rPr>
              <a:t>As a country develops the quality of life and standard of living of people that live there improves.</a:t>
            </a:r>
          </a:p>
          <a:p>
            <a:endParaRPr lang="en-GB" b="1" dirty="0" smtClean="0"/>
          </a:p>
          <a:p>
            <a:r>
              <a:rPr lang="en-GB" b="1" dirty="0" smtClean="0"/>
              <a:t>Someone's standard of living is their material wealth.</a:t>
            </a:r>
          </a:p>
          <a:p>
            <a:endParaRPr lang="en-GB" b="1" dirty="0" smtClean="0"/>
          </a:p>
          <a:p>
            <a:r>
              <a:rPr lang="en-GB" b="1" dirty="0" smtClean="0">
                <a:solidFill>
                  <a:srgbClr val="00B0F0"/>
                </a:solidFill>
              </a:rPr>
              <a:t>Quality of life includes standard of living and other things that aren't easy to measure e.g. how safe they are or how nice their environment is.</a:t>
            </a:r>
          </a:p>
          <a:p>
            <a:r>
              <a:rPr lang="en-GB" b="1" dirty="0" smtClean="0"/>
              <a:t>In general the higher a persons standard of living the higher their quality of life . But just because they have a high standard of living doesn’t mean they have a good quality of life.</a:t>
            </a:r>
          </a:p>
          <a:p>
            <a:endParaRPr lang="en-GB" b="1" dirty="0" smtClean="0"/>
          </a:p>
          <a:p>
            <a:r>
              <a:rPr lang="en-GB" b="1" dirty="0" smtClean="0">
                <a:solidFill>
                  <a:srgbClr val="00B0F0"/>
                </a:solidFill>
              </a:rPr>
              <a:t>Different people in different parts of the world have different ideas about what an acceptable quality of life.</a:t>
            </a:r>
            <a:endParaRPr lang="en-GB" b="1" dirty="0">
              <a:solidFill>
                <a:srgbClr val="00B0F0"/>
              </a:solidFill>
            </a:endParaRPr>
          </a:p>
        </p:txBody>
      </p:sp>
      <p:sp>
        <p:nvSpPr>
          <p:cNvPr id="2" name="Title 1"/>
          <p:cNvSpPr>
            <a:spLocks noGrp="1"/>
          </p:cNvSpPr>
          <p:nvPr>
            <p:ph type="title"/>
          </p:nvPr>
        </p:nvSpPr>
        <p:spPr/>
        <p:txBody>
          <a:bodyPr>
            <a:normAutofit fontScale="90000"/>
          </a:bodyPr>
          <a:lstStyle/>
          <a:p>
            <a:r>
              <a:rPr lang="en-GB" b="1" u="sng" dirty="0" smtClean="0"/>
              <a:t>Quality of life isn't the same as standard of living</a:t>
            </a:r>
            <a:endParaRPr lang="en-GB" b="1" u="sng" dirty="0"/>
          </a:p>
        </p:txBody>
      </p:sp>
    </p:spTree>
    <p:extLst>
      <p:ext uri="{BB962C8B-B14F-4D97-AF65-F5344CB8AC3E}">
        <p14:creationId xmlns:p14="http://schemas.microsoft.com/office/powerpoint/2010/main" val="18113882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539552" y="46597"/>
            <a:ext cx="7776864" cy="769441"/>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400" b="1" cap="none" spc="0" dirty="0" smtClean="0">
                <a:ln/>
                <a:solidFill>
                  <a:schemeClr val="accent3"/>
                </a:solidFill>
                <a:effectLst/>
              </a:rPr>
              <a:t>Causes of global inequalities</a:t>
            </a:r>
            <a:endParaRPr lang="en-US" sz="4400" b="1" cap="none" spc="0" dirty="0">
              <a:ln/>
              <a:solidFill>
                <a:schemeClr val="accent3"/>
              </a:solidFill>
              <a:effectLst/>
            </a:endParaRPr>
          </a:p>
        </p:txBody>
      </p:sp>
      <p:sp>
        <p:nvSpPr>
          <p:cNvPr id="5" name="TextBox 4"/>
          <p:cNvSpPr txBox="1"/>
          <p:nvPr/>
        </p:nvSpPr>
        <p:spPr>
          <a:xfrm>
            <a:off x="369179" y="816038"/>
            <a:ext cx="4085162" cy="830997"/>
          </a:xfrm>
          <a:prstGeom prst="rect">
            <a:avLst/>
          </a:prstGeom>
          <a:noFill/>
        </p:spPr>
        <p:txBody>
          <a:bodyPr wrap="square" rtlCol="0">
            <a:spAutoFit/>
          </a:bodyPr>
          <a:lstStyle/>
          <a:p>
            <a:r>
              <a:rPr lang="en-GB" sz="2400" b="1" dirty="0" smtClean="0">
                <a:solidFill>
                  <a:srgbClr val="00B050"/>
                </a:solidFill>
              </a:rPr>
              <a:t>Environmental factors affect how developed a country is:</a:t>
            </a:r>
            <a:endParaRPr lang="en-GB" sz="2400" b="1" dirty="0">
              <a:solidFill>
                <a:srgbClr val="00B050"/>
              </a:solidFill>
            </a:endParaRPr>
          </a:p>
        </p:txBody>
      </p:sp>
      <p:sp>
        <p:nvSpPr>
          <p:cNvPr id="6" name="TextBox 5"/>
          <p:cNvSpPr txBox="1"/>
          <p:nvPr/>
        </p:nvSpPr>
        <p:spPr>
          <a:xfrm>
            <a:off x="179512" y="2204864"/>
            <a:ext cx="4608512" cy="369331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GB" b="1" u="sng" dirty="0" smtClean="0">
                <a:solidFill>
                  <a:schemeClr val="tx1"/>
                </a:solidFill>
              </a:rPr>
              <a:t>A poor climate:</a:t>
            </a:r>
          </a:p>
          <a:p>
            <a:pPr marL="285750" indent="-285750">
              <a:buFont typeface="Arial" pitchFamily="34" charset="0"/>
              <a:buChar char="•"/>
            </a:pPr>
            <a:r>
              <a:rPr lang="en-GB" b="1" dirty="0" smtClean="0">
                <a:solidFill>
                  <a:schemeClr val="tx1"/>
                </a:solidFill>
              </a:rPr>
              <a:t>if a country has a poor climate (really hot or cold) they wont be able to grow much.</a:t>
            </a:r>
          </a:p>
          <a:p>
            <a:pPr marL="285750" indent="-285750">
              <a:buFont typeface="Arial" pitchFamily="34" charset="0"/>
              <a:buChar char="•"/>
            </a:pPr>
            <a:r>
              <a:rPr lang="en-GB" b="1" dirty="0" smtClean="0">
                <a:solidFill>
                  <a:schemeClr val="tx1"/>
                </a:solidFill>
              </a:rPr>
              <a:t>This reduces the amount of food produced.</a:t>
            </a:r>
          </a:p>
          <a:p>
            <a:pPr marL="285750" indent="-285750">
              <a:buFont typeface="Arial" pitchFamily="34" charset="0"/>
              <a:buChar char="•"/>
            </a:pPr>
            <a:r>
              <a:rPr lang="en-GB" b="1" dirty="0" smtClean="0">
                <a:solidFill>
                  <a:schemeClr val="tx1"/>
                </a:solidFill>
              </a:rPr>
              <a:t>This can lead to malnutrition in some countries leading to people having a low quality of life.</a:t>
            </a:r>
          </a:p>
          <a:p>
            <a:pPr marL="285750" indent="-285750">
              <a:buFont typeface="Arial" pitchFamily="34" charset="0"/>
              <a:buChar char="•"/>
            </a:pPr>
            <a:r>
              <a:rPr lang="en-GB" b="1" dirty="0" smtClean="0">
                <a:solidFill>
                  <a:schemeClr val="tx1"/>
                </a:solidFill>
              </a:rPr>
              <a:t>People also have fewer crops to sell so less money to spend on goods and services.</a:t>
            </a:r>
          </a:p>
          <a:p>
            <a:pPr marL="285750" indent="-285750">
              <a:buFont typeface="Arial" pitchFamily="34" charset="0"/>
              <a:buChar char="•"/>
            </a:pPr>
            <a:r>
              <a:rPr lang="en-GB" b="1" dirty="0" smtClean="0">
                <a:solidFill>
                  <a:schemeClr val="tx1"/>
                </a:solidFill>
              </a:rPr>
              <a:t>The government gets less money from taxes  as less is sold and bought, meaning there is less to spend on developing the country</a:t>
            </a:r>
            <a:r>
              <a:rPr lang="en-GB" b="1" dirty="0" smtClean="0"/>
              <a:t>.</a:t>
            </a:r>
          </a:p>
        </p:txBody>
      </p:sp>
      <p:sp>
        <p:nvSpPr>
          <p:cNvPr id="7" name="TextBox 6"/>
          <p:cNvSpPr txBox="1"/>
          <p:nvPr/>
        </p:nvSpPr>
        <p:spPr>
          <a:xfrm>
            <a:off x="4948024" y="2204864"/>
            <a:ext cx="3024336" cy="203132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GB" b="1" u="sng" dirty="0" smtClean="0">
                <a:solidFill>
                  <a:schemeClr val="tx1"/>
                </a:solidFill>
              </a:rPr>
              <a:t>Poor farming land</a:t>
            </a:r>
          </a:p>
          <a:p>
            <a:pPr marL="285750" indent="-285750">
              <a:buFont typeface="Arial" pitchFamily="34" charset="0"/>
              <a:buChar char="•"/>
            </a:pPr>
            <a:r>
              <a:rPr lang="en-GB" b="1" dirty="0" smtClean="0">
                <a:solidFill>
                  <a:schemeClr val="tx1"/>
                </a:solidFill>
              </a:rPr>
              <a:t>If the land in a country is steep or has poor soil then they wont produce  a lot of food . This has the same affects as having a poor climate</a:t>
            </a:r>
            <a:endParaRPr lang="en-GB" b="1" dirty="0">
              <a:solidFill>
                <a:schemeClr val="tx1"/>
              </a:solidFill>
            </a:endParaRPr>
          </a:p>
        </p:txBody>
      </p:sp>
      <p:sp>
        <p:nvSpPr>
          <p:cNvPr id="8" name="TextBox 7"/>
          <p:cNvSpPr txBox="1"/>
          <p:nvPr/>
        </p:nvSpPr>
        <p:spPr>
          <a:xfrm>
            <a:off x="4948024" y="4961999"/>
            <a:ext cx="3024336" cy="147732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GB" b="1" u="sng" dirty="0" smtClean="0">
                <a:solidFill>
                  <a:schemeClr val="tx1"/>
                </a:solidFill>
              </a:rPr>
              <a:t>Limited water supplies</a:t>
            </a:r>
          </a:p>
          <a:p>
            <a:r>
              <a:rPr lang="en-GB" b="1" dirty="0" smtClean="0">
                <a:solidFill>
                  <a:schemeClr val="tx1"/>
                </a:solidFill>
              </a:rPr>
              <a:t>Some countries don’t have a lot of water. This makes it hard for them to produce a lot of food.</a:t>
            </a:r>
            <a:endParaRPr lang="en-GB" b="1" dirty="0">
              <a:solidFill>
                <a:schemeClr val="tx1"/>
              </a:solidFill>
            </a:endParaRPr>
          </a:p>
        </p:txBody>
      </p:sp>
    </p:spTree>
    <p:extLst>
      <p:ext uri="{BB962C8B-B14F-4D97-AF65-F5344CB8AC3E}">
        <p14:creationId xmlns:p14="http://schemas.microsoft.com/office/powerpoint/2010/main" val="428516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611560" y="1196752"/>
            <a:ext cx="3744416" cy="5078313"/>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GB" b="1" u="sng" dirty="0" smtClean="0">
                <a:solidFill>
                  <a:schemeClr val="tx1"/>
                </a:solidFill>
              </a:rPr>
              <a:t>Lots of natural hazards</a:t>
            </a:r>
          </a:p>
          <a:p>
            <a:pPr marL="285750" indent="-285750">
              <a:buFont typeface="Arial" pitchFamily="34" charset="0"/>
              <a:buChar char="•"/>
            </a:pPr>
            <a:r>
              <a:rPr lang="en-GB" b="1" dirty="0" smtClean="0">
                <a:solidFill>
                  <a:schemeClr val="tx1"/>
                </a:solidFill>
              </a:rPr>
              <a:t>A natural hazard is an event that has the potential to affect peoples lives or property e.g earthquakes , tsunamis, volcanic eruptions, tropical storms, droughts, floods.</a:t>
            </a:r>
          </a:p>
          <a:p>
            <a:pPr marL="285750" indent="-285750">
              <a:buFont typeface="Arial" pitchFamily="34" charset="0"/>
              <a:buChar char="•"/>
            </a:pPr>
            <a:endParaRPr lang="en-GB" b="1" dirty="0" smtClean="0">
              <a:solidFill>
                <a:schemeClr val="tx1"/>
              </a:solidFill>
            </a:endParaRPr>
          </a:p>
          <a:p>
            <a:pPr marL="285750" indent="-285750">
              <a:buFont typeface="Arial" pitchFamily="34" charset="0"/>
              <a:buChar char="•"/>
            </a:pPr>
            <a:r>
              <a:rPr lang="en-GB" b="1" dirty="0" smtClean="0">
                <a:solidFill>
                  <a:schemeClr val="tx1"/>
                </a:solidFill>
              </a:rPr>
              <a:t>Countries that have a lot of natural disasters have to spend a lot of money rebuilding after  disasters occur</a:t>
            </a:r>
          </a:p>
          <a:p>
            <a:pPr marL="285750" indent="-285750">
              <a:buFont typeface="Arial" pitchFamily="34" charset="0"/>
              <a:buChar char="•"/>
            </a:pPr>
            <a:r>
              <a:rPr lang="en-GB" b="1" dirty="0" smtClean="0">
                <a:solidFill>
                  <a:schemeClr val="tx1"/>
                </a:solidFill>
              </a:rPr>
              <a:t>.</a:t>
            </a:r>
          </a:p>
          <a:p>
            <a:pPr marL="285750" indent="-285750">
              <a:buFont typeface="Arial" pitchFamily="34" charset="0"/>
              <a:buChar char="•"/>
            </a:pPr>
            <a:r>
              <a:rPr lang="en-GB" b="1" dirty="0" smtClean="0">
                <a:solidFill>
                  <a:schemeClr val="tx1"/>
                </a:solidFill>
              </a:rPr>
              <a:t>Natural disasters reduce the quality of life for the people affected and they reduce the amount of money the government has to spend on development projects.</a:t>
            </a:r>
          </a:p>
        </p:txBody>
      </p:sp>
      <p:sp>
        <p:nvSpPr>
          <p:cNvPr id="5" name="TextBox 4"/>
          <p:cNvSpPr txBox="1"/>
          <p:nvPr/>
        </p:nvSpPr>
        <p:spPr>
          <a:xfrm>
            <a:off x="4644008" y="1334377"/>
            <a:ext cx="3384376" cy="452431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GB" b="1" u="sng" dirty="0" smtClean="0">
                <a:solidFill>
                  <a:schemeClr val="tx1"/>
                </a:solidFill>
              </a:rPr>
              <a:t>Few raw materials</a:t>
            </a:r>
          </a:p>
          <a:p>
            <a:pPr marL="285750" indent="-285750">
              <a:buFont typeface="Arial" pitchFamily="34" charset="0"/>
              <a:buChar char="•"/>
            </a:pPr>
            <a:r>
              <a:rPr lang="en-GB" b="1" dirty="0" smtClean="0">
                <a:solidFill>
                  <a:schemeClr val="tx1"/>
                </a:solidFill>
              </a:rPr>
              <a:t>Countries without many raw materials like coal, oil or metal ores tend to make less money because they have fewer products to sell.</a:t>
            </a:r>
          </a:p>
          <a:p>
            <a:pPr marL="285750" indent="-285750">
              <a:buFont typeface="Arial" pitchFamily="34" charset="0"/>
              <a:buChar char="•"/>
            </a:pPr>
            <a:endParaRPr lang="en-GB" b="1" dirty="0">
              <a:solidFill>
                <a:schemeClr val="tx1"/>
              </a:solidFill>
            </a:endParaRPr>
          </a:p>
          <a:p>
            <a:pPr marL="285750" indent="-285750">
              <a:buFont typeface="Arial" pitchFamily="34" charset="0"/>
              <a:buChar char="•"/>
            </a:pPr>
            <a:r>
              <a:rPr lang="en-GB" b="1" dirty="0" smtClean="0">
                <a:solidFill>
                  <a:schemeClr val="tx1"/>
                </a:solidFill>
              </a:rPr>
              <a:t>This means they have less money to spend on development.</a:t>
            </a:r>
          </a:p>
          <a:p>
            <a:pPr marL="285750" indent="-285750">
              <a:buFont typeface="Arial" pitchFamily="34" charset="0"/>
              <a:buChar char="•"/>
            </a:pPr>
            <a:r>
              <a:rPr lang="en-GB" b="1" dirty="0" smtClean="0">
                <a:solidFill>
                  <a:schemeClr val="tx1"/>
                </a:solidFill>
              </a:rPr>
              <a:t>Some countries do have a lot of raw materials but still aren't very developed because they don’t have the money to develop the infrastructure to exploit them.</a:t>
            </a:r>
            <a:endParaRPr lang="en-GB" b="1" dirty="0">
              <a:solidFill>
                <a:schemeClr val="tx1"/>
              </a:solidFill>
            </a:endParaRPr>
          </a:p>
        </p:txBody>
      </p:sp>
      <p:sp>
        <p:nvSpPr>
          <p:cNvPr id="6" name="Rectangle 5"/>
          <p:cNvSpPr/>
          <p:nvPr/>
        </p:nvSpPr>
        <p:spPr>
          <a:xfrm>
            <a:off x="539552" y="196722"/>
            <a:ext cx="7776864" cy="769441"/>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400" b="1" cap="none" spc="0" dirty="0" smtClean="0">
                <a:ln/>
                <a:solidFill>
                  <a:schemeClr val="accent3"/>
                </a:solidFill>
                <a:effectLst/>
              </a:rPr>
              <a:t>Causes of global inequalities</a:t>
            </a:r>
            <a:endParaRPr lang="en-US" sz="4400" b="1" cap="none" spc="0" dirty="0">
              <a:ln/>
              <a:solidFill>
                <a:schemeClr val="accent3"/>
              </a:solidFill>
              <a:effectLst/>
            </a:endParaRPr>
          </a:p>
        </p:txBody>
      </p:sp>
    </p:spTree>
    <p:extLst>
      <p:ext uri="{BB962C8B-B14F-4D97-AF65-F5344CB8AC3E}">
        <p14:creationId xmlns:p14="http://schemas.microsoft.com/office/powerpoint/2010/main" val="230607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5538723"/>
            <a:ext cx="4752528" cy="997571"/>
          </a:xfrm>
        </p:spPr>
        <p:txBody>
          <a:bodyPr>
            <a:noAutofit/>
          </a:bodyPr>
          <a:lstStyle/>
          <a:p>
            <a:pPr marL="0" indent="0">
              <a:buNone/>
            </a:pPr>
            <a:r>
              <a:rPr lang="en-GB" sz="2000" b="1" dirty="0" smtClean="0">
                <a:solidFill>
                  <a:srgbClr val="00B0F0"/>
                </a:solidFill>
              </a:rPr>
              <a:t>      If there's war in a country the country loses money that could be spent on development.</a:t>
            </a:r>
          </a:p>
        </p:txBody>
      </p:sp>
      <p:sp>
        <p:nvSpPr>
          <p:cNvPr id="2" name="Title 1"/>
          <p:cNvSpPr>
            <a:spLocks noGrp="1"/>
          </p:cNvSpPr>
          <p:nvPr>
            <p:ph type="title"/>
          </p:nvPr>
        </p:nvSpPr>
        <p:spPr/>
        <p:txBody>
          <a:bodyPr>
            <a:normAutofit/>
          </a:bodyPr>
          <a:lstStyle/>
          <a:p>
            <a:r>
              <a:rPr lang="en-GB" b="1" dirty="0">
                <a:solidFill>
                  <a:srgbClr val="FF0000"/>
                </a:solidFill>
              </a:rPr>
              <a:t>Factors influencing development</a:t>
            </a:r>
          </a:p>
        </p:txBody>
      </p:sp>
      <p:sp>
        <p:nvSpPr>
          <p:cNvPr id="5" name="TextBox 4"/>
          <p:cNvSpPr txBox="1"/>
          <p:nvPr/>
        </p:nvSpPr>
        <p:spPr>
          <a:xfrm>
            <a:off x="467544" y="2444408"/>
            <a:ext cx="4032448" cy="2246769"/>
          </a:xfrm>
          <a:prstGeom prst="rect">
            <a:avLst/>
          </a:prstGeom>
          <a:noFill/>
        </p:spPr>
        <p:txBody>
          <a:bodyPr wrap="square" rtlCol="0">
            <a:spAutoFit/>
          </a:bodyPr>
          <a:lstStyle/>
          <a:p>
            <a:r>
              <a:rPr lang="en-GB" sz="2000" b="1" dirty="0" smtClean="0">
                <a:solidFill>
                  <a:srgbClr val="00B0F0"/>
                </a:solidFill>
              </a:rPr>
              <a:t>Political- If </a:t>
            </a:r>
            <a:r>
              <a:rPr lang="en-GB" sz="2000" b="1" dirty="0">
                <a:solidFill>
                  <a:srgbClr val="00B0F0"/>
                </a:solidFill>
              </a:rPr>
              <a:t>a country has an unstable government it might not invest in things like healthcare, education and improving the economy. This leads to slow development or no development at all</a:t>
            </a:r>
            <a:r>
              <a:rPr lang="en-GB" b="1" dirty="0">
                <a:solidFill>
                  <a:srgbClr val="00B0F0"/>
                </a:solidFill>
              </a:rPr>
              <a:t>.</a:t>
            </a:r>
          </a:p>
        </p:txBody>
      </p:sp>
      <p:sp>
        <p:nvSpPr>
          <p:cNvPr id="6" name="TextBox 5"/>
          <p:cNvSpPr txBox="1"/>
          <p:nvPr/>
        </p:nvSpPr>
        <p:spPr>
          <a:xfrm>
            <a:off x="5213711" y="2060848"/>
            <a:ext cx="3419872" cy="3477875"/>
          </a:xfrm>
          <a:prstGeom prst="rect">
            <a:avLst/>
          </a:prstGeom>
          <a:noFill/>
        </p:spPr>
        <p:txBody>
          <a:bodyPr wrap="square" rtlCol="0">
            <a:spAutoFit/>
          </a:bodyPr>
          <a:lstStyle/>
          <a:p>
            <a:r>
              <a:rPr lang="en-GB" sz="2000" b="1" dirty="0" smtClean="0">
                <a:solidFill>
                  <a:srgbClr val="00B0F0"/>
                </a:solidFill>
              </a:rPr>
              <a:t>Social-Some </a:t>
            </a:r>
            <a:r>
              <a:rPr lang="en-GB" sz="2000" b="1" dirty="0">
                <a:solidFill>
                  <a:srgbClr val="00B0F0"/>
                </a:solidFill>
              </a:rPr>
              <a:t>government are corrupt. This means some people in the country get richer whilst other stay poor and have a low quality of life</a:t>
            </a:r>
            <a:r>
              <a:rPr lang="en-GB" sz="2000" b="1" dirty="0" smtClean="0">
                <a:solidFill>
                  <a:srgbClr val="00B0F0"/>
                </a:solidFill>
              </a:rPr>
              <a:t>.</a:t>
            </a:r>
          </a:p>
          <a:p>
            <a:r>
              <a:rPr lang="en-US" sz="2000" b="1" dirty="0" smtClean="0">
                <a:solidFill>
                  <a:srgbClr val="00B0F0"/>
                </a:solidFill>
              </a:rPr>
              <a:t>Economic_ </a:t>
            </a:r>
            <a:r>
              <a:rPr lang="en-US" sz="2000" b="1" dirty="0">
                <a:solidFill>
                  <a:srgbClr val="00B0F0"/>
                </a:solidFill>
              </a:rPr>
              <a:t>countries with mineral </a:t>
            </a:r>
            <a:r>
              <a:rPr lang="en-US" sz="2000" b="1" dirty="0" smtClean="0">
                <a:solidFill>
                  <a:srgbClr val="00B0F0"/>
                </a:solidFill>
              </a:rPr>
              <a:t>deposits </a:t>
            </a:r>
            <a:r>
              <a:rPr lang="en-US" sz="2000" b="1" dirty="0">
                <a:solidFill>
                  <a:srgbClr val="00B0F0"/>
                </a:solidFill>
              </a:rPr>
              <a:t>and energy </a:t>
            </a:r>
            <a:r>
              <a:rPr lang="en-US" sz="2000" b="1" dirty="0" smtClean="0">
                <a:solidFill>
                  <a:srgbClr val="00B0F0"/>
                </a:solidFill>
              </a:rPr>
              <a:t>resources were more likely to develop than countries that do not have</a:t>
            </a:r>
            <a:endParaRPr lang="en-US" sz="2000" b="1" dirty="0">
              <a:solidFill>
                <a:srgbClr val="00B0F0"/>
              </a:solidFill>
            </a:endParaRPr>
          </a:p>
          <a:p>
            <a:endParaRPr lang="en-GB" sz="2000" b="1" dirty="0">
              <a:solidFill>
                <a:srgbClr val="00B0F0"/>
              </a:solidFill>
            </a:endParaRPr>
          </a:p>
        </p:txBody>
      </p:sp>
    </p:spTree>
    <p:extLst>
      <p:ext uri="{BB962C8B-B14F-4D97-AF65-F5344CB8AC3E}">
        <p14:creationId xmlns:p14="http://schemas.microsoft.com/office/powerpoint/2010/main" val="4842865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127339"/>
            <a:ext cx="3322712" cy="2476871"/>
          </a:xfrm>
        </p:spPr>
        <p:txBody>
          <a:bodyPr>
            <a:normAutofit fontScale="77500" lnSpcReduction="20000"/>
          </a:bodyPr>
          <a:lstStyle/>
          <a:p>
            <a:pPr marL="0" indent="0">
              <a:buNone/>
            </a:pPr>
            <a:r>
              <a:rPr lang="en-GB" b="1" u="sng" dirty="0" smtClean="0">
                <a:solidFill>
                  <a:srgbClr val="00B050"/>
                </a:solidFill>
              </a:rPr>
              <a:t>Poor trade links</a:t>
            </a:r>
          </a:p>
          <a:p>
            <a:r>
              <a:rPr lang="en-GB" b="1" dirty="0" smtClean="0">
                <a:solidFill>
                  <a:srgbClr val="00B050"/>
                </a:solidFill>
              </a:rPr>
              <a:t>World trade patterns influence a countries economy and so affect their level of development.</a:t>
            </a:r>
          </a:p>
          <a:p>
            <a:r>
              <a:rPr lang="en-GB" b="1" dirty="0" smtClean="0">
                <a:solidFill>
                  <a:srgbClr val="00B050"/>
                </a:solidFill>
              </a:rPr>
              <a:t>If a country has poor trade links it wont make a lot of money so there will be less to spend on development</a:t>
            </a:r>
            <a:endParaRPr lang="en-GB" b="1" dirty="0">
              <a:solidFill>
                <a:srgbClr val="00B050"/>
              </a:solidFill>
            </a:endParaRPr>
          </a:p>
        </p:txBody>
      </p:sp>
      <p:sp>
        <p:nvSpPr>
          <p:cNvPr id="2" name="Title 1"/>
          <p:cNvSpPr>
            <a:spLocks noGrp="1"/>
          </p:cNvSpPr>
          <p:nvPr>
            <p:ph type="title"/>
          </p:nvPr>
        </p:nvSpPr>
        <p:spPr>
          <a:xfrm>
            <a:off x="2298576" y="69273"/>
            <a:ext cx="5410944" cy="1143000"/>
          </a:xfrm>
        </p:spPr>
        <p:txBody>
          <a:bodyPr/>
          <a:lstStyle/>
          <a:p>
            <a:r>
              <a:rPr lang="en-GB" b="1" dirty="0" smtClean="0">
                <a:solidFill>
                  <a:schemeClr val="accent6">
                    <a:lumMod val="50000"/>
                  </a:schemeClr>
                </a:solidFill>
              </a:rPr>
              <a:t>Economic factors:</a:t>
            </a:r>
            <a:endParaRPr lang="en-GB" b="1" dirty="0">
              <a:solidFill>
                <a:schemeClr val="accent6">
                  <a:lumMod val="50000"/>
                </a:schemeClr>
              </a:solidFill>
            </a:endParaRPr>
          </a:p>
        </p:txBody>
      </p:sp>
      <p:sp>
        <p:nvSpPr>
          <p:cNvPr id="4" name="TextBox 3"/>
          <p:cNvSpPr txBox="1"/>
          <p:nvPr/>
        </p:nvSpPr>
        <p:spPr>
          <a:xfrm>
            <a:off x="5364088" y="1700808"/>
            <a:ext cx="3168352" cy="3416320"/>
          </a:xfrm>
          <a:prstGeom prst="rect">
            <a:avLst/>
          </a:prstGeom>
          <a:noFill/>
        </p:spPr>
        <p:txBody>
          <a:bodyPr wrap="square" rtlCol="0">
            <a:spAutoFit/>
          </a:bodyPr>
          <a:lstStyle/>
          <a:p>
            <a:r>
              <a:rPr lang="en-GB" b="1" u="sng" dirty="0" smtClean="0">
                <a:solidFill>
                  <a:srgbClr val="00B050"/>
                </a:solidFill>
              </a:rPr>
              <a:t>Lots of debt</a:t>
            </a:r>
          </a:p>
          <a:p>
            <a:pPr marL="285750" indent="-285750">
              <a:buFont typeface="Arial" pitchFamily="34" charset="0"/>
              <a:buChar char="•"/>
            </a:pPr>
            <a:r>
              <a:rPr lang="en-GB" b="1" dirty="0" smtClean="0">
                <a:solidFill>
                  <a:srgbClr val="00B050"/>
                </a:solidFill>
              </a:rPr>
              <a:t>Very poor countries borrow money from other countries and international organisations.</a:t>
            </a:r>
          </a:p>
          <a:p>
            <a:pPr marL="285750" indent="-285750">
              <a:buFont typeface="Arial" pitchFamily="34" charset="0"/>
              <a:buChar char="•"/>
            </a:pPr>
            <a:r>
              <a:rPr lang="en-GB" b="1" dirty="0" smtClean="0">
                <a:solidFill>
                  <a:srgbClr val="00B050"/>
                </a:solidFill>
              </a:rPr>
              <a:t>This money has to be paid back and sometimes with interest.</a:t>
            </a:r>
          </a:p>
          <a:p>
            <a:pPr marL="285750" indent="-285750">
              <a:buFont typeface="Arial" pitchFamily="34" charset="0"/>
              <a:buChar char="•"/>
            </a:pPr>
            <a:r>
              <a:rPr lang="en-GB" b="1" dirty="0" smtClean="0">
                <a:solidFill>
                  <a:srgbClr val="00B050"/>
                </a:solidFill>
              </a:rPr>
              <a:t>Any money a country makes is used to pay back the money so isn't used to develop</a:t>
            </a:r>
            <a:endParaRPr lang="en-GB" b="1" dirty="0">
              <a:solidFill>
                <a:srgbClr val="00B050"/>
              </a:solidFill>
            </a:endParaRPr>
          </a:p>
        </p:txBody>
      </p:sp>
      <p:sp>
        <p:nvSpPr>
          <p:cNvPr id="5" name="TextBox 4"/>
          <p:cNvSpPr txBox="1"/>
          <p:nvPr/>
        </p:nvSpPr>
        <p:spPr>
          <a:xfrm>
            <a:off x="179512" y="3990641"/>
            <a:ext cx="4824536" cy="2862322"/>
          </a:xfrm>
          <a:prstGeom prst="rect">
            <a:avLst/>
          </a:prstGeom>
          <a:noFill/>
        </p:spPr>
        <p:txBody>
          <a:bodyPr wrap="square" rtlCol="0">
            <a:spAutoFit/>
          </a:bodyPr>
          <a:lstStyle/>
          <a:p>
            <a:r>
              <a:rPr lang="en-GB" b="1" u="sng" dirty="0" smtClean="0">
                <a:solidFill>
                  <a:srgbClr val="00B050"/>
                </a:solidFill>
              </a:rPr>
              <a:t>An economy based on primary products</a:t>
            </a:r>
          </a:p>
          <a:p>
            <a:pPr marL="285750" indent="-285750">
              <a:buFont typeface="Arial" pitchFamily="34" charset="0"/>
              <a:buChar char="•"/>
            </a:pPr>
            <a:r>
              <a:rPr lang="en-GB" b="1" dirty="0" smtClean="0">
                <a:solidFill>
                  <a:srgbClr val="00B050"/>
                </a:solidFill>
              </a:rPr>
              <a:t>Countries that mostly export primary products tend to be less developed.</a:t>
            </a:r>
          </a:p>
          <a:p>
            <a:pPr marL="285750" indent="-285750">
              <a:buFont typeface="Arial" pitchFamily="34" charset="0"/>
              <a:buChar char="•"/>
            </a:pPr>
            <a:r>
              <a:rPr lang="en-GB" b="1" dirty="0" smtClean="0">
                <a:solidFill>
                  <a:srgbClr val="00B050"/>
                </a:solidFill>
              </a:rPr>
              <a:t>This is because you don’t make much profit by selling primary products.</a:t>
            </a:r>
          </a:p>
          <a:p>
            <a:pPr marL="285750" indent="-285750">
              <a:buFont typeface="Arial" pitchFamily="34" charset="0"/>
              <a:buChar char="•"/>
            </a:pPr>
            <a:r>
              <a:rPr lang="en-GB" b="1" dirty="0" smtClean="0">
                <a:solidFill>
                  <a:srgbClr val="00B050"/>
                </a:solidFill>
              </a:rPr>
              <a:t>Their prices also fluctuate- sometimes the price falls below the cost of production.</a:t>
            </a:r>
          </a:p>
          <a:p>
            <a:pPr marL="285750" indent="-285750">
              <a:buFont typeface="Arial" pitchFamily="34" charset="0"/>
              <a:buChar char="•"/>
            </a:pPr>
            <a:r>
              <a:rPr lang="en-GB" b="1" dirty="0" smtClean="0">
                <a:solidFill>
                  <a:srgbClr val="00B050"/>
                </a:solidFill>
              </a:rPr>
              <a:t>This means people make less money so the government has less to spend on development</a:t>
            </a:r>
            <a:endParaRPr lang="en-GB" b="1" dirty="0">
              <a:solidFill>
                <a:srgbClr val="00B050"/>
              </a:solidFill>
            </a:endParaRPr>
          </a:p>
        </p:txBody>
      </p:sp>
    </p:spTree>
    <p:extLst>
      <p:ext uri="{BB962C8B-B14F-4D97-AF65-F5344CB8AC3E}">
        <p14:creationId xmlns:p14="http://schemas.microsoft.com/office/powerpoint/2010/main" val="26943818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9776"/>
            <a:ext cx="8229600" cy="1143000"/>
          </a:xfrm>
        </p:spPr>
        <p:txBody>
          <a:bodyPr/>
          <a:lstStyle/>
          <a:p>
            <a:r>
              <a:rPr lang="en-GB" b="1" dirty="0" smtClean="0">
                <a:solidFill>
                  <a:srgbClr val="FF0000"/>
                </a:solidFill>
              </a:rPr>
              <a:t>Social factors</a:t>
            </a:r>
            <a:endParaRPr lang="en-GB" b="1" dirty="0">
              <a:solidFill>
                <a:srgbClr val="FF0000"/>
              </a:solidFill>
            </a:endParaRPr>
          </a:p>
        </p:txBody>
      </p:sp>
      <p:sp>
        <p:nvSpPr>
          <p:cNvPr id="4" name="TextBox 3"/>
          <p:cNvSpPr txBox="1"/>
          <p:nvPr/>
        </p:nvSpPr>
        <p:spPr>
          <a:xfrm>
            <a:off x="263708" y="1412776"/>
            <a:ext cx="3384376" cy="2862322"/>
          </a:xfrm>
          <a:prstGeom prst="rect">
            <a:avLst/>
          </a:prstGeom>
          <a:noFill/>
        </p:spPr>
        <p:txBody>
          <a:bodyPr wrap="square" rtlCol="0">
            <a:spAutoFit/>
          </a:bodyPr>
          <a:lstStyle/>
          <a:p>
            <a:r>
              <a:rPr lang="en-GB" b="1" u="sng" dirty="0" smtClean="0">
                <a:solidFill>
                  <a:schemeClr val="accent4"/>
                </a:solidFill>
              </a:rPr>
              <a:t>Drinking water</a:t>
            </a:r>
          </a:p>
          <a:p>
            <a:pPr marL="285750" indent="-285750">
              <a:buFont typeface="Arial" pitchFamily="34" charset="0"/>
              <a:buChar char="•"/>
            </a:pPr>
            <a:r>
              <a:rPr lang="en-GB" b="1" dirty="0" smtClean="0">
                <a:solidFill>
                  <a:schemeClr val="accent4"/>
                </a:solidFill>
              </a:rPr>
              <a:t>If the only water people can drink is dirty then they will get ill from waterborne diseases such as typhoid and cholera.</a:t>
            </a:r>
          </a:p>
          <a:p>
            <a:pPr marL="285750" indent="-285750">
              <a:buFont typeface="Arial" pitchFamily="34" charset="0"/>
              <a:buChar char="•"/>
            </a:pPr>
            <a:r>
              <a:rPr lang="en-GB" b="1" dirty="0" smtClean="0">
                <a:solidFill>
                  <a:schemeClr val="accent4"/>
                </a:solidFill>
              </a:rPr>
              <a:t>Being ill reduces a persons quality of life.</a:t>
            </a:r>
          </a:p>
          <a:p>
            <a:pPr marL="285750" indent="-285750">
              <a:buFont typeface="Arial" pitchFamily="34" charset="0"/>
              <a:buChar char="•"/>
            </a:pPr>
            <a:r>
              <a:rPr lang="en-GB" b="1" dirty="0" smtClean="0">
                <a:solidFill>
                  <a:schemeClr val="accent4"/>
                </a:solidFill>
              </a:rPr>
              <a:t>Ill people can work so don’t add money to the economy and also cost money to treat.</a:t>
            </a:r>
            <a:endParaRPr lang="en-GB" b="1" dirty="0">
              <a:solidFill>
                <a:schemeClr val="accent4"/>
              </a:solidFill>
            </a:endParaRPr>
          </a:p>
        </p:txBody>
      </p:sp>
      <p:sp>
        <p:nvSpPr>
          <p:cNvPr id="5" name="TextBox 4"/>
          <p:cNvSpPr txBox="1"/>
          <p:nvPr/>
        </p:nvSpPr>
        <p:spPr>
          <a:xfrm>
            <a:off x="4731715" y="1551275"/>
            <a:ext cx="4176464" cy="2585323"/>
          </a:xfrm>
          <a:prstGeom prst="rect">
            <a:avLst/>
          </a:prstGeom>
          <a:noFill/>
        </p:spPr>
        <p:txBody>
          <a:bodyPr wrap="square" rtlCol="0">
            <a:spAutoFit/>
          </a:bodyPr>
          <a:lstStyle/>
          <a:p>
            <a:r>
              <a:rPr lang="en-GB" b="1" u="sng" dirty="0" smtClean="0">
                <a:solidFill>
                  <a:schemeClr val="accent4"/>
                </a:solidFill>
              </a:rPr>
              <a:t>The place of women in society</a:t>
            </a:r>
          </a:p>
          <a:p>
            <a:pPr marL="285750" indent="-285750">
              <a:buFont typeface="Arial" pitchFamily="34" charset="0"/>
              <a:buChar char="•"/>
            </a:pPr>
            <a:r>
              <a:rPr lang="en-GB" b="1" dirty="0" smtClean="0">
                <a:solidFill>
                  <a:schemeClr val="accent4"/>
                </a:solidFill>
              </a:rPr>
              <a:t>Women who have an equal place in society are more likely to be educated  and to work.</a:t>
            </a:r>
          </a:p>
          <a:p>
            <a:pPr marL="285750" indent="-285750">
              <a:buFont typeface="Arial" pitchFamily="34" charset="0"/>
              <a:buChar char="•"/>
            </a:pPr>
            <a:r>
              <a:rPr lang="en-GB" b="1" dirty="0" smtClean="0">
                <a:solidFill>
                  <a:schemeClr val="accent4"/>
                </a:solidFill>
              </a:rPr>
              <a:t>Women who are educated and work have a better quality of life and the country ha more money to spend on development as there are more people contributing to the economy.</a:t>
            </a:r>
            <a:endParaRPr lang="en-GB" b="1" dirty="0">
              <a:solidFill>
                <a:schemeClr val="accent4"/>
              </a:solidFill>
            </a:endParaRPr>
          </a:p>
        </p:txBody>
      </p:sp>
      <p:sp>
        <p:nvSpPr>
          <p:cNvPr id="3" name="TextBox 2"/>
          <p:cNvSpPr txBox="1"/>
          <p:nvPr/>
        </p:nvSpPr>
        <p:spPr>
          <a:xfrm>
            <a:off x="1671375" y="4869160"/>
            <a:ext cx="6120680" cy="1754326"/>
          </a:xfrm>
          <a:prstGeom prst="rect">
            <a:avLst/>
          </a:prstGeom>
          <a:noFill/>
        </p:spPr>
        <p:txBody>
          <a:bodyPr wrap="square" rtlCol="0">
            <a:spAutoFit/>
          </a:bodyPr>
          <a:lstStyle/>
          <a:p>
            <a:r>
              <a:rPr lang="en-GB" b="1" u="sng" dirty="0" smtClean="0">
                <a:solidFill>
                  <a:schemeClr val="accent4"/>
                </a:solidFill>
              </a:rPr>
              <a:t>Child education</a:t>
            </a:r>
          </a:p>
          <a:p>
            <a:r>
              <a:rPr lang="en-GB" b="1" dirty="0" smtClean="0">
                <a:solidFill>
                  <a:schemeClr val="accent4"/>
                </a:solidFill>
              </a:rPr>
              <a:t>The more children that go to school the more developed a country will be. This is because they will get a better education and so will get better jobs. Being educated and having a good job improves a persons quality of life and increases the money  the country has to spend on development.</a:t>
            </a:r>
            <a:endParaRPr lang="en-GB" b="1" dirty="0">
              <a:solidFill>
                <a:schemeClr val="accent4"/>
              </a:solidFill>
            </a:endParaRPr>
          </a:p>
        </p:txBody>
      </p:sp>
    </p:spTree>
    <p:extLst>
      <p:ext uri="{BB962C8B-B14F-4D97-AF65-F5344CB8AC3E}">
        <p14:creationId xmlns:p14="http://schemas.microsoft.com/office/powerpoint/2010/main" val="12063385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14311" y="2933846"/>
            <a:ext cx="3876725"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Causes of global inequalities</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rot="20997588">
            <a:off x="261556" y="211013"/>
            <a:ext cx="2676567"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 poor climate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rot="1311736">
            <a:off x="5313387" y="211013"/>
            <a:ext cx="2331579" cy="954107"/>
          </a:xfrm>
          <a:prstGeom prst="rect">
            <a:avLst/>
          </a:prstGeom>
          <a:noFill/>
        </p:spPr>
        <p:txBody>
          <a:bodyPr wrap="square" lIns="91440" tIns="45720" rIns="91440" bIns="45720">
            <a:spAutoFit/>
          </a:bodyPr>
          <a:lstStyle/>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Poor faming land</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261556" y="1052736"/>
            <a:ext cx="2017045" cy="1384995"/>
          </a:xfrm>
          <a:prstGeom prst="rect">
            <a:avLst/>
          </a:prstGeom>
          <a:noFill/>
        </p:spPr>
        <p:txBody>
          <a:bodyPr wrap="square" lIns="91440" tIns="45720" rIns="91440" bIns="45720">
            <a:spAutoFit/>
          </a:bodyPr>
          <a:lstStyle/>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Limited water supplies</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rot="21060517">
            <a:off x="2221920" y="5741962"/>
            <a:ext cx="2436264" cy="954107"/>
          </a:xfrm>
          <a:prstGeom prst="rect">
            <a:avLst/>
          </a:prstGeom>
          <a:noFill/>
        </p:spPr>
        <p:txBody>
          <a:bodyPr wrap="square" lIns="91440" tIns="45720" rIns="91440" bIns="45720">
            <a:spAutoFit/>
          </a:bodyPr>
          <a:lstStyle/>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Lots of natural hazards</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rot="1183203">
            <a:off x="6763361" y="2456793"/>
            <a:ext cx="2013552" cy="954107"/>
          </a:xfrm>
          <a:prstGeom prst="rect">
            <a:avLst/>
          </a:prstGeom>
          <a:noFill/>
        </p:spPr>
        <p:txBody>
          <a:bodyPr wrap="square" lIns="91440" tIns="45720" rIns="91440" bIns="45720">
            <a:spAutoFit/>
          </a:bodyPr>
          <a:lstStyle/>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Few raw materials</a:t>
            </a:r>
            <a:endParaRPr lang="en-GB"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ectangle 10"/>
          <p:cNvSpPr/>
          <p:nvPr/>
        </p:nvSpPr>
        <p:spPr>
          <a:xfrm rot="20697079">
            <a:off x="3349208" y="2366883"/>
            <a:ext cx="754694" cy="523220"/>
          </a:xfrm>
          <a:prstGeom prst="rect">
            <a:avLst/>
          </a:prstGeom>
          <a:noFill/>
        </p:spPr>
        <p:txBody>
          <a:bodyPr wrap="none" lIns="91440" tIns="45720" rIns="91440" bIns="45720">
            <a:spAutoFit/>
          </a:bodyPr>
          <a:lstStyle/>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war</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ectangle 11"/>
          <p:cNvSpPr/>
          <p:nvPr/>
        </p:nvSpPr>
        <p:spPr>
          <a:xfrm>
            <a:off x="5580112" y="6171307"/>
            <a:ext cx="3451778" cy="523220"/>
          </a:xfrm>
          <a:prstGeom prst="rect">
            <a:avLst/>
          </a:prstGeom>
          <a:noFill/>
        </p:spPr>
        <p:txBody>
          <a:bodyPr wrap="none" lIns="91440" tIns="45720" rIns="91440" bIns="45720">
            <a:spAutoFit/>
          </a:bodyPr>
          <a:lstStyle/>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Corrupt governments </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3" name="Rectangle 12"/>
          <p:cNvSpPr/>
          <p:nvPr/>
        </p:nvSpPr>
        <p:spPr>
          <a:xfrm rot="20569282">
            <a:off x="220036" y="2636912"/>
            <a:ext cx="2191723" cy="954107"/>
          </a:xfrm>
          <a:prstGeom prst="rect">
            <a:avLst/>
          </a:prstGeom>
          <a:noFill/>
        </p:spPr>
        <p:txBody>
          <a:bodyPr wrap="square" lIns="91440" tIns="45720" rIns="91440" bIns="45720">
            <a:spAutoFit/>
          </a:bodyPr>
          <a:lstStyle/>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Unstable governments</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4" name="Rectangle 13"/>
          <p:cNvSpPr/>
          <p:nvPr/>
        </p:nvSpPr>
        <p:spPr>
          <a:xfrm>
            <a:off x="6156935" y="3743779"/>
            <a:ext cx="2524473" cy="523220"/>
          </a:xfrm>
          <a:prstGeom prst="rect">
            <a:avLst/>
          </a:prstGeom>
          <a:noFill/>
        </p:spPr>
        <p:txBody>
          <a:bodyPr wrap="none" lIns="91440" tIns="45720" rIns="91440" bIns="45720">
            <a:spAutoFit/>
          </a:bodyPr>
          <a:lstStyle/>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Poor trade links</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5" name="Rectangle 14"/>
          <p:cNvSpPr/>
          <p:nvPr/>
        </p:nvSpPr>
        <p:spPr>
          <a:xfrm rot="1020131">
            <a:off x="3323111" y="1620478"/>
            <a:ext cx="1956177" cy="523220"/>
          </a:xfrm>
          <a:prstGeom prst="rect">
            <a:avLst/>
          </a:prstGeom>
          <a:noFill/>
        </p:spPr>
        <p:txBody>
          <a:bodyPr wrap="none" lIns="91440" tIns="45720" rIns="91440" bIns="45720">
            <a:spAutoFit/>
          </a:bodyPr>
          <a:lstStyle/>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Lots of debt</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6" name="Rectangle 15"/>
          <p:cNvSpPr/>
          <p:nvPr/>
        </p:nvSpPr>
        <p:spPr>
          <a:xfrm>
            <a:off x="220036" y="4275093"/>
            <a:ext cx="4815495" cy="954107"/>
          </a:xfrm>
          <a:prstGeom prst="rect">
            <a:avLst/>
          </a:prstGeom>
          <a:noFill/>
        </p:spPr>
        <p:txBody>
          <a:bodyPr wrap="square" lIns="91440" tIns="45720" rIns="91440" bIns="45720">
            <a:spAutoFit/>
          </a:bodyPr>
          <a:lstStyle/>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 economy based on primary products</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7" name="Rectangle 16"/>
          <p:cNvSpPr/>
          <p:nvPr/>
        </p:nvSpPr>
        <p:spPr>
          <a:xfrm>
            <a:off x="3365767" y="278984"/>
            <a:ext cx="1870864" cy="954107"/>
          </a:xfrm>
          <a:prstGeom prst="rect">
            <a:avLst/>
          </a:prstGeom>
          <a:noFill/>
        </p:spPr>
        <p:txBody>
          <a:bodyPr wrap="square" lIns="91440" tIns="45720" rIns="91440" bIns="45720">
            <a:spAutoFit/>
          </a:bodyPr>
          <a:lstStyle/>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Drinking water</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8" name="Rectangle 17"/>
          <p:cNvSpPr/>
          <p:nvPr/>
        </p:nvSpPr>
        <p:spPr>
          <a:xfrm rot="899331">
            <a:off x="6027026" y="4825705"/>
            <a:ext cx="2986139" cy="954107"/>
          </a:xfrm>
          <a:prstGeom prst="rect">
            <a:avLst/>
          </a:prstGeom>
          <a:noFill/>
        </p:spPr>
        <p:txBody>
          <a:bodyPr wrap="square" lIns="91440" tIns="45720" rIns="91440" bIns="45720">
            <a:spAutoFit/>
          </a:bodyPr>
          <a:lstStyle/>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place of women in society</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9" name="Rectangle 18"/>
          <p:cNvSpPr/>
          <p:nvPr/>
        </p:nvSpPr>
        <p:spPr>
          <a:xfrm>
            <a:off x="7092280" y="1412776"/>
            <a:ext cx="1684633" cy="954107"/>
          </a:xfrm>
          <a:prstGeom prst="rect">
            <a:avLst/>
          </a:prstGeom>
          <a:noFill/>
        </p:spPr>
        <p:txBody>
          <a:bodyPr wrap="square" lIns="91440" tIns="45720" rIns="91440" bIns="45720">
            <a:spAutoFit/>
          </a:bodyPr>
          <a:lstStyle/>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Child education</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5" y="4865097"/>
            <a:ext cx="1717281" cy="182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0096" y="157389"/>
            <a:ext cx="1530610" cy="1300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4321" y="1489918"/>
            <a:ext cx="1365227" cy="118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9415" y="843884"/>
            <a:ext cx="1469793" cy="1137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04640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High birthrate and infant mortality rates</a:t>
            </a:r>
          </a:p>
          <a:p>
            <a:r>
              <a:rPr lang="en-US" dirty="0" smtClean="0"/>
              <a:t>Poorer education facilities( lower levels of literacy, less time spent in school)</a:t>
            </a:r>
          </a:p>
          <a:p>
            <a:r>
              <a:rPr lang="en-US" dirty="0" smtClean="0"/>
              <a:t>More jobs in primary and informal sector and fewer in the secondary, tertiary and formal sector</a:t>
            </a:r>
          </a:p>
          <a:p>
            <a:r>
              <a:rPr lang="en-US" dirty="0" smtClean="0"/>
              <a:t>Smaller volume of trade, a need to ask for aid</a:t>
            </a:r>
          </a:p>
          <a:p>
            <a:r>
              <a:rPr lang="en-US" dirty="0" smtClean="0"/>
              <a:t>Less purchasing power per capital</a:t>
            </a:r>
            <a:endParaRPr lang="en-US" dirty="0"/>
          </a:p>
        </p:txBody>
      </p:sp>
      <p:sp>
        <p:nvSpPr>
          <p:cNvPr id="2" name="Title 1"/>
          <p:cNvSpPr>
            <a:spLocks noGrp="1"/>
          </p:cNvSpPr>
          <p:nvPr>
            <p:ph type="title"/>
          </p:nvPr>
        </p:nvSpPr>
        <p:spPr/>
        <p:txBody>
          <a:bodyPr/>
          <a:lstStyle/>
          <a:p>
            <a:r>
              <a:rPr lang="en-US" dirty="0" smtClean="0"/>
              <a:t>Consequences of Inequality</a:t>
            </a:r>
            <a:endParaRPr lang="en-US" dirty="0"/>
          </a:p>
        </p:txBody>
      </p:sp>
    </p:spTree>
    <p:extLst>
      <p:ext uri="{BB962C8B-B14F-4D97-AF65-F5344CB8AC3E}">
        <p14:creationId xmlns:p14="http://schemas.microsoft.com/office/powerpoint/2010/main" val="3319335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1916832"/>
            <a:ext cx="7408333" cy="3450696"/>
          </a:xfrm>
        </p:spPr>
        <p:txBody>
          <a:bodyPr>
            <a:noAutofit/>
          </a:bodyPr>
          <a:lstStyle/>
          <a:p>
            <a:r>
              <a:rPr lang="en-US" sz="3200" dirty="0" smtClean="0"/>
              <a:t>Steady Electricity</a:t>
            </a:r>
          </a:p>
          <a:p>
            <a:r>
              <a:rPr lang="en-US" sz="3200" dirty="0" smtClean="0"/>
              <a:t>Good roads</a:t>
            </a:r>
          </a:p>
          <a:p>
            <a:r>
              <a:rPr lang="en-US" sz="3200" dirty="0" smtClean="0"/>
              <a:t>Security of life and property</a:t>
            </a:r>
          </a:p>
          <a:p>
            <a:r>
              <a:rPr lang="en-US" sz="3200" dirty="0" smtClean="0"/>
              <a:t>Disciplined citizens</a:t>
            </a:r>
          </a:p>
          <a:p>
            <a:r>
              <a:rPr lang="en-US" sz="3200" dirty="0" smtClean="0"/>
              <a:t>Quality education</a:t>
            </a:r>
          </a:p>
          <a:p>
            <a:r>
              <a:rPr lang="en-US" sz="3200" dirty="0" smtClean="0"/>
              <a:t>Existence of employment opportunities</a:t>
            </a:r>
          </a:p>
          <a:p>
            <a:r>
              <a:rPr lang="en-US" sz="3200" dirty="0" smtClean="0"/>
              <a:t>Good governance</a:t>
            </a:r>
            <a:endParaRPr lang="en-US" sz="3200" dirty="0"/>
          </a:p>
        </p:txBody>
      </p:sp>
      <p:sp>
        <p:nvSpPr>
          <p:cNvPr id="3" name="Title 2"/>
          <p:cNvSpPr>
            <a:spLocks noGrp="1"/>
          </p:cNvSpPr>
          <p:nvPr>
            <p:ph type="title"/>
          </p:nvPr>
        </p:nvSpPr>
        <p:spPr/>
        <p:txBody>
          <a:bodyPr/>
          <a:lstStyle/>
          <a:p>
            <a:r>
              <a:rPr lang="en-US" dirty="0" smtClean="0"/>
              <a:t>Features of development</a:t>
            </a:r>
            <a:endParaRPr lang="en-US" dirty="0"/>
          </a:p>
        </p:txBody>
      </p:sp>
    </p:spTree>
    <p:extLst>
      <p:ext uri="{BB962C8B-B14F-4D97-AF65-F5344CB8AC3E}">
        <p14:creationId xmlns:p14="http://schemas.microsoft.com/office/powerpoint/2010/main" val="199513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dateuk.co.uk/uk_flag.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980728"/>
            <a:ext cx="3456384" cy="549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1520" y="0"/>
            <a:ext cx="8229600" cy="1143000"/>
          </a:xfrm>
        </p:spPr>
        <p:txBody>
          <a:bodyPr/>
          <a:lstStyle/>
          <a:p>
            <a:r>
              <a:rPr lang="en-US" dirty="0"/>
              <a:t>United Kingdom</a:t>
            </a:r>
          </a:p>
        </p:txBody>
      </p:sp>
      <p:sp>
        <p:nvSpPr>
          <p:cNvPr id="5" name="Rectangle 4"/>
          <p:cNvSpPr/>
          <p:nvPr/>
        </p:nvSpPr>
        <p:spPr>
          <a:xfrm>
            <a:off x="4788024" y="1124744"/>
            <a:ext cx="3851920" cy="5355312"/>
          </a:xfrm>
          <a:prstGeom prst="rect">
            <a:avLst/>
          </a:prstGeom>
        </p:spPr>
        <p:txBody>
          <a:bodyPr wrap="square">
            <a:spAutoFit/>
          </a:bodyPr>
          <a:lstStyle/>
          <a:p>
            <a:pPr>
              <a:defRPr/>
            </a:pPr>
            <a:r>
              <a:rPr lang="en-GB" dirty="0">
                <a:latin typeface="Comic Sans MS" pitchFamily="66" charset="0"/>
              </a:rPr>
              <a:t>Population 65 million</a:t>
            </a:r>
          </a:p>
          <a:p>
            <a:pPr>
              <a:defRPr/>
            </a:pPr>
            <a:endParaRPr lang="en-GB" dirty="0">
              <a:latin typeface="Comic Sans MS" pitchFamily="66" charset="0"/>
            </a:endParaRPr>
          </a:p>
          <a:p>
            <a:pPr>
              <a:defRPr/>
            </a:pPr>
            <a:r>
              <a:rPr lang="en-GB" dirty="0">
                <a:latin typeface="Comic Sans MS" pitchFamily="66" charset="0"/>
              </a:rPr>
              <a:t>GDP ($US) 36039</a:t>
            </a:r>
          </a:p>
          <a:p>
            <a:pPr>
              <a:defRPr/>
            </a:pPr>
            <a:endParaRPr lang="en-GB" dirty="0">
              <a:latin typeface="Comic Sans MS" pitchFamily="66" charset="0"/>
            </a:endParaRPr>
          </a:p>
          <a:p>
            <a:pPr>
              <a:defRPr/>
            </a:pPr>
            <a:r>
              <a:rPr lang="en-GB" dirty="0">
                <a:latin typeface="Comic Sans MS" pitchFamily="66" charset="0"/>
              </a:rPr>
              <a:t>Health 17</a:t>
            </a:r>
          </a:p>
          <a:p>
            <a:pPr>
              <a:defRPr/>
            </a:pPr>
            <a:endParaRPr lang="en-GB" dirty="0">
              <a:latin typeface="Comic Sans MS" pitchFamily="66" charset="0"/>
            </a:endParaRPr>
          </a:p>
          <a:p>
            <a:pPr>
              <a:defRPr/>
            </a:pPr>
            <a:r>
              <a:rPr lang="en-GB" dirty="0">
                <a:latin typeface="Comic Sans MS" pitchFamily="66" charset="0"/>
              </a:rPr>
              <a:t>Life expectancy 78</a:t>
            </a:r>
          </a:p>
          <a:p>
            <a:pPr>
              <a:defRPr/>
            </a:pPr>
            <a:endParaRPr lang="en-GB" dirty="0">
              <a:latin typeface="Comic Sans MS" pitchFamily="66" charset="0"/>
            </a:endParaRPr>
          </a:p>
          <a:p>
            <a:pPr>
              <a:defRPr/>
            </a:pPr>
            <a:r>
              <a:rPr lang="en-GB" dirty="0">
                <a:latin typeface="Comic Sans MS" pitchFamily="66" charset="0"/>
              </a:rPr>
              <a:t>Birth rates 12</a:t>
            </a:r>
          </a:p>
          <a:p>
            <a:pPr>
              <a:defRPr/>
            </a:pPr>
            <a:endParaRPr lang="en-GB" dirty="0">
              <a:latin typeface="Comic Sans MS" pitchFamily="66" charset="0"/>
            </a:endParaRPr>
          </a:p>
          <a:p>
            <a:pPr>
              <a:defRPr/>
            </a:pPr>
            <a:r>
              <a:rPr lang="en-GB" dirty="0">
                <a:latin typeface="Comic Sans MS" pitchFamily="66" charset="0"/>
              </a:rPr>
              <a:t>Death rates 10</a:t>
            </a:r>
          </a:p>
          <a:p>
            <a:pPr>
              <a:defRPr/>
            </a:pPr>
            <a:endParaRPr lang="en-GB" dirty="0">
              <a:latin typeface="Comic Sans MS" pitchFamily="66" charset="0"/>
            </a:endParaRPr>
          </a:p>
          <a:p>
            <a:pPr>
              <a:defRPr/>
            </a:pPr>
            <a:r>
              <a:rPr lang="en-GB" dirty="0">
                <a:latin typeface="Comic Sans MS" pitchFamily="66" charset="0"/>
              </a:rPr>
              <a:t>Urban 89%</a:t>
            </a:r>
          </a:p>
          <a:p>
            <a:pPr>
              <a:defRPr/>
            </a:pPr>
            <a:endParaRPr lang="en-GB" dirty="0">
              <a:latin typeface="Comic Sans MS" pitchFamily="66" charset="0"/>
            </a:endParaRPr>
          </a:p>
          <a:p>
            <a:pPr>
              <a:defRPr/>
            </a:pPr>
            <a:r>
              <a:rPr lang="en-GB" dirty="0">
                <a:latin typeface="Comic Sans MS" pitchFamily="66" charset="0"/>
              </a:rPr>
              <a:t>HDI 0.939</a:t>
            </a:r>
          </a:p>
          <a:p>
            <a:pPr>
              <a:defRPr/>
            </a:pPr>
            <a:endParaRPr lang="en-GB" dirty="0">
              <a:latin typeface="Comic Sans MS" pitchFamily="66" charset="0"/>
            </a:endParaRPr>
          </a:p>
          <a:p>
            <a:pPr>
              <a:defRPr/>
            </a:pPr>
            <a:r>
              <a:rPr lang="en-GB" dirty="0">
                <a:latin typeface="Comic Sans MS" pitchFamily="66" charset="0"/>
              </a:rPr>
              <a:t>Employment tertiary 69%</a:t>
            </a:r>
          </a:p>
          <a:p>
            <a:pPr>
              <a:defRPr/>
            </a:pPr>
            <a:endParaRPr lang="en-GB" dirty="0">
              <a:latin typeface="Comic Sans MS" pitchFamily="66" charset="0"/>
            </a:endParaRPr>
          </a:p>
          <a:p>
            <a:pPr>
              <a:defRPr/>
            </a:pPr>
            <a:r>
              <a:rPr lang="en-GB" dirty="0">
                <a:latin typeface="Comic Sans MS" pitchFamily="66" charset="0"/>
              </a:rPr>
              <a:t>Employment primary 2%</a:t>
            </a:r>
          </a:p>
        </p:txBody>
      </p:sp>
    </p:spTree>
    <p:extLst>
      <p:ext uri="{BB962C8B-B14F-4D97-AF65-F5344CB8AC3E}">
        <p14:creationId xmlns:p14="http://schemas.microsoft.com/office/powerpoint/2010/main" val="7409497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1106" y="836712"/>
            <a:ext cx="8784975" cy="5616624"/>
          </a:xfrm>
        </p:spPr>
        <p:txBody>
          <a:bodyPr/>
          <a:lstStyle/>
          <a:p>
            <a:pPr marL="0" lvl="0" indent="0" fontAlgn="base">
              <a:spcBef>
                <a:spcPct val="0"/>
              </a:spcBef>
              <a:spcAft>
                <a:spcPct val="0"/>
              </a:spcAft>
              <a:buClrTx/>
              <a:buSzTx/>
              <a:buNone/>
              <a:defRPr/>
            </a:pPr>
            <a:r>
              <a:rPr lang="en-GB" sz="1800" dirty="0">
                <a:solidFill>
                  <a:prstClr val="black"/>
                </a:solidFill>
                <a:latin typeface="Comic Sans MS" pitchFamily="66" charset="0"/>
              </a:rPr>
              <a:t>Population 143million		Employment primary 24%</a:t>
            </a:r>
          </a:p>
          <a:p>
            <a:pPr marL="0" lvl="0" indent="0" fontAlgn="base">
              <a:spcBef>
                <a:spcPct val="0"/>
              </a:spcBef>
              <a:spcAft>
                <a:spcPct val="0"/>
              </a:spcAft>
              <a:buClrTx/>
              <a:buSzTx/>
              <a:buNone/>
              <a:defRPr/>
            </a:pPr>
            <a:endParaRPr lang="en-GB" sz="1800" dirty="0">
              <a:solidFill>
                <a:prstClr val="black"/>
              </a:solidFill>
              <a:latin typeface="Comic Sans MS" pitchFamily="66" charset="0"/>
            </a:endParaRPr>
          </a:p>
          <a:p>
            <a:pPr marL="0" lvl="0" indent="0" fontAlgn="base">
              <a:spcBef>
                <a:spcPct val="0"/>
              </a:spcBef>
              <a:spcAft>
                <a:spcPct val="0"/>
              </a:spcAft>
              <a:buClrTx/>
              <a:buSzTx/>
              <a:buNone/>
              <a:defRPr/>
            </a:pPr>
            <a:r>
              <a:rPr lang="en-GB" sz="1800" dirty="0">
                <a:solidFill>
                  <a:prstClr val="black"/>
                </a:solidFill>
                <a:latin typeface="Comic Sans MS" pitchFamily="66" charset="0"/>
              </a:rPr>
              <a:t>GDP ($US) 4078			Employment tertiary 29%</a:t>
            </a:r>
          </a:p>
          <a:p>
            <a:pPr marL="0" lvl="0" indent="0" fontAlgn="base">
              <a:spcBef>
                <a:spcPct val="0"/>
              </a:spcBef>
              <a:spcAft>
                <a:spcPct val="0"/>
              </a:spcAft>
              <a:buClrTx/>
              <a:buSzTx/>
              <a:buNone/>
              <a:defRPr/>
            </a:pPr>
            <a:endParaRPr lang="en-GB" sz="1800" dirty="0">
              <a:solidFill>
                <a:prstClr val="black"/>
              </a:solidFill>
              <a:latin typeface="Comic Sans MS" pitchFamily="66" charset="0"/>
            </a:endParaRPr>
          </a:p>
          <a:p>
            <a:pPr marL="0" lvl="0" indent="0" fontAlgn="base">
              <a:spcBef>
                <a:spcPct val="0"/>
              </a:spcBef>
              <a:spcAft>
                <a:spcPct val="0"/>
              </a:spcAft>
              <a:buClrTx/>
              <a:buSzTx/>
              <a:buNone/>
              <a:defRPr/>
            </a:pPr>
            <a:r>
              <a:rPr lang="en-GB" sz="1800" dirty="0">
                <a:solidFill>
                  <a:prstClr val="black"/>
                </a:solidFill>
                <a:latin typeface="Comic Sans MS" pitchFamily="66" charset="0"/>
              </a:rPr>
              <a:t>Health 42			HDI 0.795</a:t>
            </a:r>
          </a:p>
          <a:p>
            <a:pPr marL="0" lvl="0" indent="0" fontAlgn="base">
              <a:spcBef>
                <a:spcPct val="0"/>
              </a:spcBef>
              <a:spcAft>
                <a:spcPct val="0"/>
              </a:spcAft>
              <a:buClrTx/>
              <a:buSzTx/>
              <a:buNone/>
              <a:defRPr/>
            </a:pPr>
            <a:endParaRPr lang="en-GB" sz="1800" dirty="0">
              <a:solidFill>
                <a:prstClr val="black"/>
              </a:solidFill>
              <a:latin typeface="Comic Sans MS" pitchFamily="66" charset="0"/>
            </a:endParaRPr>
          </a:p>
          <a:p>
            <a:pPr marL="0" lvl="0" indent="0" fontAlgn="base">
              <a:spcBef>
                <a:spcPct val="0"/>
              </a:spcBef>
              <a:spcAft>
                <a:spcPct val="0"/>
              </a:spcAft>
              <a:buClrTx/>
              <a:buSzTx/>
              <a:buNone/>
              <a:defRPr/>
            </a:pPr>
            <a:r>
              <a:rPr lang="en-GB" sz="1800" dirty="0">
                <a:solidFill>
                  <a:prstClr val="black"/>
                </a:solidFill>
                <a:latin typeface="Comic Sans MS" pitchFamily="66" charset="0"/>
              </a:rPr>
              <a:t>Life expectancy 71		Urban 53%</a:t>
            </a:r>
          </a:p>
          <a:p>
            <a:pPr marL="0" lvl="0" indent="0" fontAlgn="base">
              <a:spcBef>
                <a:spcPct val="0"/>
              </a:spcBef>
              <a:spcAft>
                <a:spcPct val="0"/>
              </a:spcAft>
              <a:buClrTx/>
              <a:buSzTx/>
              <a:buNone/>
              <a:defRPr/>
            </a:pPr>
            <a:endParaRPr lang="en-GB" sz="1800" dirty="0">
              <a:solidFill>
                <a:prstClr val="black"/>
              </a:solidFill>
              <a:latin typeface="Comic Sans MS" pitchFamily="66" charset="0"/>
            </a:endParaRPr>
          </a:p>
          <a:p>
            <a:pPr marL="0" lvl="0" indent="0" fontAlgn="base">
              <a:spcBef>
                <a:spcPct val="0"/>
              </a:spcBef>
              <a:spcAft>
                <a:spcPct val="0"/>
              </a:spcAft>
              <a:buClrTx/>
              <a:buSzTx/>
              <a:buNone/>
              <a:defRPr/>
            </a:pPr>
            <a:r>
              <a:rPr lang="en-GB" sz="1800" dirty="0">
                <a:solidFill>
                  <a:prstClr val="black"/>
                </a:solidFill>
                <a:latin typeface="Comic Sans MS" pitchFamily="66" charset="0"/>
              </a:rPr>
              <a:t>Birth rates 10			Death rates 12</a:t>
            </a:r>
          </a:p>
          <a:p>
            <a:endParaRPr lang="en-US" dirty="0"/>
          </a:p>
        </p:txBody>
      </p:sp>
      <p:sp>
        <p:nvSpPr>
          <p:cNvPr id="3" name="Title 2"/>
          <p:cNvSpPr>
            <a:spLocks noGrp="1"/>
          </p:cNvSpPr>
          <p:nvPr>
            <p:ph type="title"/>
          </p:nvPr>
        </p:nvSpPr>
        <p:spPr>
          <a:xfrm>
            <a:off x="404332" y="116632"/>
            <a:ext cx="8229600" cy="858424"/>
          </a:xfrm>
        </p:spPr>
        <p:txBody>
          <a:bodyPr/>
          <a:lstStyle/>
          <a:p>
            <a:r>
              <a:rPr lang="en-US" dirty="0"/>
              <a:t>Russia</a:t>
            </a:r>
          </a:p>
        </p:txBody>
      </p:sp>
      <p:pic>
        <p:nvPicPr>
          <p:cNvPr id="4" name="Picture 4" descr="http://t1.gstatic.com/images?q=tbn:ANd9GcSn4IDEPkacR7C7hBdbsd7MyS4ZGkvsIVdjMlY9e0AeaImkDa0C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8989" y="3140968"/>
            <a:ext cx="6066086"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9826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32405"/>
            <a:ext cx="8229600" cy="1020331"/>
          </a:xfrm>
        </p:spPr>
        <p:txBody>
          <a:bodyPr/>
          <a:lstStyle/>
          <a:p>
            <a:r>
              <a:rPr lang="en-US" dirty="0"/>
              <a:t>Bangladesh</a:t>
            </a:r>
          </a:p>
        </p:txBody>
      </p:sp>
      <p:pic>
        <p:nvPicPr>
          <p:cNvPr id="4" name="Picture 6" descr="http://www.grameenadda.com/images/bangladesh-map-flag-thumb813343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124744"/>
            <a:ext cx="3810868" cy="521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499992" y="980728"/>
            <a:ext cx="4283968" cy="5355312"/>
          </a:xfrm>
          <a:prstGeom prst="rect">
            <a:avLst/>
          </a:prstGeom>
        </p:spPr>
        <p:txBody>
          <a:bodyPr wrap="square">
            <a:spAutoFit/>
          </a:bodyPr>
          <a:lstStyle/>
          <a:p>
            <a:pPr>
              <a:defRPr/>
            </a:pPr>
            <a:r>
              <a:rPr lang="en-GB" dirty="0">
                <a:latin typeface="Comic Sans MS" pitchFamily="66" charset="0"/>
              </a:rPr>
              <a:t>Population 144million</a:t>
            </a:r>
          </a:p>
          <a:p>
            <a:pPr>
              <a:defRPr/>
            </a:pPr>
            <a:endParaRPr lang="en-GB" dirty="0">
              <a:latin typeface="Comic Sans MS" pitchFamily="66" charset="0"/>
            </a:endParaRPr>
          </a:p>
          <a:p>
            <a:pPr>
              <a:defRPr/>
            </a:pPr>
            <a:r>
              <a:rPr lang="en-GB" dirty="0">
                <a:latin typeface="Comic Sans MS" pitchFamily="66" charset="0"/>
              </a:rPr>
              <a:t>GDP ($US) 405</a:t>
            </a:r>
          </a:p>
          <a:p>
            <a:pPr>
              <a:defRPr/>
            </a:pPr>
            <a:endParaRPr lang="en-GB" dirty="0">
              <a:latin typeface="Comic Sans MS" pitchFamily="66" charset="0"/>
            </a:endParaRPr>
          </a:p>
          <a:p>
            <a:pPr>
              <a:defRPr/>
            </a:pPr>
            <a:r>
              <a:rPr lang="en-GB" dirty="0">
                <a:latin typeface="Comic Sans MS" pitchFamily="66" charset="0"/>
              </a:rPr>
              <a:t>Health 2</a:t>
            </a:r>
          </a:p>
          <a:p>
            <a:pPr>
              <a:defRPr/>
            </a:pPr>
            <a:endParaRPr lang="en-GB" dirty="0">
              <a:latin typeface="Comic Sans MS" pitchFamily="66" charset="0"/>
            </a:endParaRPr>
          </a:p>
          <a:p>
            <a:pPr>
              <a:defRPr/>
            </a:pPr>
            <a:r>
              <a:rPr lang="en-GB" dirty="0">
                <a:latin typeface="Comic Sans MS" pitchFamily="66" charset="0"/>
              </a:rPr>
              <a:t>Life expectancy 61</a:t>
            </a:r>
          </a:p>
          <a:p>
            <a:pPr>
              <a:defRPr/>
            </a:pPr>
            <a:endParaRPr lang="en-GB" dirty="0">
              <a:latin typeface="Comic Sans MS" pitchFamily="66" charset="0"/>
            </a:endParaRPr>
          </a:p>
          <a:p>
            <a:pPr>
              <a:defRPr/>
            </a:pPr>
            <a:r>
              <a:rPr lang="en-GB" dirty="0">
                <a:latin typeface="Comic Sans MS" pitchFamily="66" charset="0"/>
              </a:rPr>
              <a:t>Birth rates 27</a:t>
            </a:r>
          </a:p>
          <a:p>
            <a:pPr>
              <a:defRPr/>
            </a:pPr>
            <a:endParaRPr lang="en-GB" dirty="0">
              <a:latin typeface="Comic Sans MS" pitchFamily="66" charset="0"/>
            </a:endParaRPr>
          </a:p>
          <a:p>
            <a:pPr>
              <a:defRPr/>
            </a:pPr>
            <a:r>
              <a:rPr lang="en-GB" dirty="0">
                <a:latin typeface="Comic Sans MS" pitchFamily="66" charset="0"/>
              </a:rPr>
              <a:t>Death rates 8</a:t>
            </a:r>
          </a:p>
          <a:p>
            <a:pPr>
              <a:defRPr/>
            </a:pPr>
            <a:endParaRPr lang="en-GB" dirty="0">
              <a:latin typeface="Comic Sans MS" pitchFamily="66" charset="0"/>
            </a:endParaRPr>
          </a:p>
          <a:p>
            <a:pPr>
              <a:defRPr/>
            </a:pPr>
            <a:r>
              <a:rPr lang="en-GB" dirty="0">
                <a:latin typeface="Comic Sans MS" pitchFamily="66" charset="0"/>
              </a:rPr>
              <a:t>Urban 23%</a:t>
            </a:r>
          </a:p>
          <a:p>
            <a:pPr>
              <a:defRPr/>
            </a:pPr>
            <a:endParaRPr lang="en-GB" dirty="0">
              <a:latin typeface="Comic Sans MS" pitchFamily="66" charset="0"/>
            </a:endParaRPr>
          </a:p>
          <a:p>
            <a:pPr>
              <a:defRPr/>
            </a:pPr>
            <a:r>
              <a:rPr lang="en-GB" dirty="0">
                <a:latin typeface="Comic Sans MS" pitchFamily="66" charset="0"/>
              </a:rPr>
              <a:t>HDI 0.520</a:t>
            </a:r>
          </a:p>
          <a:p>
            <a:pPr>
              <a:defRPr/>
            </a:pPr>
            <a:endParaRPr lang="en-GB" dirty="0">
              <a:latin typeface="Comic Sans MS" pitchFamily="66" charset="0"/>
            </a:endParaRPr>
          </a:p>
          <a:p>
            <a:pPr>
              <a:defRPr/>
            </a:pPr>
            <a:r>
              <a:rPr lang="en-GB" dirty="0">
                <a:latin typeface="Comic Sans MS" pitchFamily="66" charset="0"/>
              </a:rPr>
              <a:t>Employment tertiary 19%</a:t>
            </a:r>
          </a:p>
          <a:p>
            <a:pPr>
              <a:defRPr/>
            </a:pPr>
            <a:endParaRPr lang="en-GB" dirty="0">
              <a:latin typeface="Comic Sans MS" pitchFamily="66" charset="0"/>
            </a:endParaRPr>
          </a:p>
          <a:p>
            <a:pPr>
              <a:defRPr/>
            </a:pPr>
            <a:r>
              <a:rPr lang="en-GB" dirty="0">
                <a:latin typeface="Comic Sans MS" pitchFamily="66" charset="0"/>
              </a:rPr>
              <a:t>Employment primary 65%</a:t>
            </a:r>
          </a:p>
        </p:txBody>
      </p:sp>
    </p:spTree>
    <p:extLst>
      <p:ext uri="{BB962C8B-B14F-4D97-AF65-F5344CB8AC3E}">
        <p14:creationId xmlns:p14="http://schemas.microsoft.com/office/powerpoint/2010/main" val="35429085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35256" t="22235" r="20353" b="14196"/>
          <a:stretch/>
        </p:blipFill>
        <p:spPr bwMode="auto">
          <a:xfrm>
            <a:off x="179512" y="188640"/>
            <a:ext cx="8784976" cy="65527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995281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35096" t="22805" r="24199" b="14767"/>
          <a:stretch/>
        </p:blipFill>
        <p:spPr bwMode="auto">
          <a:xfrm>
            <a:off x="179512" y="188640"/>
            <a:ext cx="8712968" cy="64807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212220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33013" t="22805" r="23718" b="13341"/>
          <a:stretch/>
        </p:blipFill>
        <p:spPr bwMode="auto">
          <a:xfrm>
            <a:off x="179512" y="260648"/>
            <a:ext cx="8712968" cy="64087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85612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34936" t="21665" r="18910" b="14196"/>
          <a:stretch/>
        </p:blipFill>
        <p:spPr bwMode="auto">
          <a:xfrm>
            <a:off x="179512" y="188640"/>
            <a:ext cx="8784976" cy="64807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457443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32212" t="21665" r="22756" b="13626"/>
          <a:stretch/>
        </p:blipFill>
        <p:spPr bwMode="auto">
          <a:xfrm>
            <a:off x="179512" y="332656"/>
            <a:ext cx="8784976" cy="62646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118527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35096" t="20240" r="25160" b="15906"/>
          <a:stretch/>
        </p:blipFill>
        <p:spPr bwMode="auto">
          <a:xfrm>
            <a:off x="251520" y="116632"/>
            <a:ext cx="8568952" cy="66247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370940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5795" y="116632"/>
            <a:ext cx="9370380" cy="58477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Global inequalities case study</a:t>
            </a:r>
            <a:endParaRPr lang="en-US" sz="3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TextBox 4"/>
          <p:cNvSpPr txBox="1"/>
          <p:nvPr/>
        </p:nvSpPr>
        <p:spPr>
          <a:xfrm>
            <a:off x="179512" y="980728"/>
            <a:ext cx="4824536" cy="646331"/>
          </a:xfrm>
          <a:prstGeom prst="rect">
            <a:avLst/>
          </a:prstGeom>
          <a:noFill/>
        </p:spPr>
        <p:txBody>
          <a:bodyPr wrap="square" rtlCol="0">
            <a:spAutoFit/>
          </a:bodyPr>
          <a:lstStyle/>
          <a:p>
            <a:r>
              <a:rPr lang="en-GB" dirty="0" smtClean="0"/>
              <a:t>Hurricane Mitch hit Nicaragua and Honduras in October 1998:</a:t>
            </a:r>
            <a:endParaRPr lang="en-GB" dirty="0"/>
          </a:p>
        </p:txBody>
      </p:sp>
      <p:sp>
        <p:nvSpPr>
          <p:cNvPr id="6" name="TextBox 5"/>
          <p:cNvSpPr txBox="1"/>
          <p:nvPr/>
        </p:nvSpPr>
        <p:spPr>
          <a:xfrm>
            <a:off x="199550" y="1844824"/>
            <a:ext cx="4372450" cy="3139321"/>
          </a:xfrm>
          <a:prstGeom prst="rect">
            <a:avLst/>
          </a:prstGeom>
          <a:noFill/>
        </p:spPr>
        <p:txBody>
          <a:bodyPr wrap="square" rtlCol="0">
            <a:spAutoFit/>
          </a:bodyPr>
          <a:lstStyle/>
          <a:p>
            <a:r>
              <a:rPr lang="en-GB" u="sng" dirty="0" smtClean="0"/>
              <a:t>Nicaragua:</a:t>
            </a:r>
          </a:p>
          <a:p>
            <a:pPr marL="285750" indent="-285750">
              <a:buFont typeface="Arial" pitchFamily="34" charset="0"/>
              <a:buChar char="•"/>
            </a:pPr>
            <a:r>
              <a:rPr lang="en-GB" dirty="0" smtClean="0"/>
              <a:t>Around 3000 people were killed.</a:t>
            </a:r>
          </a:p>
          <a:p>
            <a:pPr marL="285750" indent="-285750">
              <a:buFont typeface="Arial" pitchFamily="34" charset="0"/>
              <a:buChar char="•"/>
            </a:pPr>
            <a:r>
              <a:rPr lang="en-GB" dirty="0" smtClean="0"/>
              <a:t>Crops failed and 50 000 animals died.</a:t>
            </a:r>
          </a:p>
          <a:p>
            <a:pPr marL="285750" indent="-285750">
              <a:buFont typeface="Arial" pitchFamily="34" charset="0"/>
              <a:buChar char="•"/>
            </a:pPr>
            <a:r>
              <a:rPr lang="en-GB" dirty="0" smtClean="0"/>
              <a:t>70% of roads were unusable and 71 bridges were damaged or destroyed.</a:t>
            </a:r>
          </a:p>
          <a:p>
            <a:pPr marL="285750" indent="-285750">
              <a:buFont typeface="Arial" pitchFamily="34" charset="0"/>
              <a:buChar char="•"/>
            </a:pPr>
            <a:r>
              <a:rPr lang="en-GB" dirty="0" smtClean="0"/>
              <a:t>23 900 houses were destroyed and 17 600 were damaged.</a:t>
            </a:r>
          </a:p>
          <a:p>
            <a:pPr marL="285750" indent="-285750">
              <a:buFont typeface="Arial" pitchFamily="34" charset="0"/>
              <a:buChar char="•"/>
            </a:pPr>
            <a:r>
              <a:rPr lang="en-GB" dirty="0" smtClean="0"/>
              <a:t>340 schools and 90 health centres were damaged or destroyed.</a:t>
            </a:r>
          </a:p>
          <a:p>
            <a:endParaRPr lang="en-GB" dirty="0" smtClean="0"/>
          </a:p>
          <a:p>
            <a:r>
              <a:rPr lang="en-GB" dirty="0" smtClean="0"/>
              <a:t> </a:t>
            </a:r>
            <a:endParaRPr lang="en-GB" dirty="0"/>
          </a:p>
        </p:txBody>
      </p:sp>
      <p:sp>
        <p:nvSpPr>
          <p:cNvPr id="7" name="TextBox 6"/>
          <p:cNvSpPr txBox="1"/>
          <p:nvPr/>
        </p:nvSpPr>
        <p:spPr>
          <a:xfrm>
            <a:off x="4716016" y="3284984"/>
            <a:ext cx="3888432" cy="3416320"/>
          </a:xfrm>
          <a:prstGeom prst="rect">
            <a:avLst/>
          </a:prstGeom>
          <a:noFill/>
        </p:spPr>
        <p:txBody>
          <a:bodyPr wrap="square" rtlCol="0">
            <a:spAutoFit/>
          </a:bodyPr>
          <a:lstStyle/>
          <a:p>
            <a:r>
              <a:rPr lang="en-GB" u="sng" dirty="0" smtClean="0"/>
              <a:t>Honduras:</a:t>
            </a:r>
          </a:p>
          <a:p>
            <a:pPr marL="285750" indent="-285750">
              <a:buFont typeface="Arial" pitchFamily="34" charset="0"/>
              <a:buChar char="•"/>
            </a:pPr>
            <a:r>
              <a:rPr lang="en-GB" dirty="0" smtClean="0"/>
              <a:t>Around 7000 people were killed.</a:t>
            </a:r>
          </a:p>
          <a:p>
            <a:pPr marL="285750" indent="-285750">
              <a:buFont typeface="Arial" pitchFamily="34" charset="0"/>
              <a:buChar char="•"/>
            </a:pPr>
            <a:r>
              <a:rPr lang="en-GB" dirty="0" smtClean="0"/>
              <a:t>The hurricane destroyed 70% of the countries crops.</a:t>
            </a:r>
          </a:p>
          <a:p>
            <a:pPr marL="285750" indent="-285750">
              <a:buFont typeface="Arial" pitchFamily="34" charset="0"/>
              <a:buChar char="•"/>
            </a:pPr>
            <a:r>
              <a:rPr lang="en-GB" dirty="0" smtClean="0"/>
              <a:t>Around 70-80% of the transport infrastructure was severely damaged.</a:t>
            </a:r>
          </a:p>
          <a:p>
            <a:pPr marL="285750" indent="-285750">
              <a:buFont typeface="Arial" pitchFamily="34" charset="0"/>
              <a:buChar char="•"/>
            </a:pPr>
            <a:r>
              <a:rPr lang="en-GB" dirty="0" smtClean="0"/>
              <a:t>35 000 houses were destroyed and 50 000 more were damaged.</a:t>
            </a:r>
          </a:p>
          <a:p>
            <a:pPr marL="285750" indent="-285750">
              <a:buFont typeface="Arial" pitchFamily="34" charset="0"/>
              <a:buChar char="•"/>
            </a:pPr>
            <a:r>
              <a:rPr lang="en-GB" dirty="0" smtClean="0"/>
              <a:t>20% of schools were damaged as well as 117 health centres and six hospitals.</a:t>
            </a:r>
            <a:endParaRPr lang="en-GB"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425"/>
          <a:stretch/>
        </p:blipFill>
        <p:spPr bwMode="auto">
          <a:xfrm>
            <a:off x="5364088" y="974513"/>
            <a:ext cx="3090686" cy="1981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4581128"/>
            <a:ext cx="2592288" cy="1957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9536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9592" y="2060848"/>
            <a:ext cx="7408333" cy="3450696"/>
          </a:xfrm>
        </p:spPr>
        <p:txBody>
          <a:bodyPr>
            <a:noAutofit/>
          </a:bodyPr>
          <a:lstStyle/>
          <a:p>
            <a:r>
              <a:rPr lang="en-US" sz="3600" dirty="0" smtClean="0"/>
              <a:t>Lack of Industrialization</a:t>
            </a:r>
          </a:p>
          <a:p>
            <a:r>
              <a:rPr lang="en-US" sz="3600" dirty="0" smtClean="0"/>
              <a:t>Poverty /lack of capital</a:t>
            </a:r>
          </a:p>
          <a:p>
            <a:r>
              <a:rPr lang="en-US" sz="3600" dirty="0" smtClean="0"/>
              <a:t>Illiteracy</a:t>
            </a:r>
          </a:p>
          <a:p>
            <a:r>
              <a:rPr lang="en-US" sz="3600" dirty="0" smtClean="0"/>
              <a:t>Lack of research</a:t>
            </a:r>
          </a:p>
          <a:p>
            <a:r>
              <a:rPr lang="en-US" sz="3600" dirty="0" smtClean="0"/>
              <a:t>Lack of technology</a:t>
            </a:r>
          </a:p>
          <a:p>
            <a:r>
              <a:rPr lang="en-US" sz="3600" dirty="0" smtClean="0"/>
              <a:t>Debt burden</a:t>
            </a:r>
            <a:endParaRPr lang="en-US" sz="3600" dirty="0"/>
          </a:p>
        </p:txBody>
      </p:sp>
      <p:sp>
        <p:nvSpPr>
          <p:cNvPr id="3" name="Title 2"/>
          <p:cNvSpPr>
            <a:spLocks noGrp="1"/>
          </p:cNvSpPr>
          <p:nvPr>
            <p:ph type="title"/>
          </p:nvPr>
        </p:nvSpPr>
        <p:spPr>
          <a:xfrm>
            <a:off x="179512" y="338328"/>
            <a:ext cx="8856984" cy="1252728"/>
          </a:xfrm>
        </p:spPr>
        <p:txBody>
          <a:bodyPr>
            <a:noAutofit/>
          </a:bodyPr>
          <a:lstStyle/>
          <a:p>
            <a:r>
              <a:rPr lang="en-US" sz="4000" dirty="0" smtClean="0"/>
              <a:t>Reasons Why Ledc’s are Underdeveloped</a:t>
            </a:r>
            <a:endParaRPr lang="en-US" sz="4000" dirty="0"/>
          </a:p>
        </p:txBody>
      </p:sp>
    </p:spTree>
    <p:extLst>
      <p:ext uri="{BB962C8B-B14F-4D97-AF65-F5344CB8AC3E}">
        <p14:creationId xmlns:p14="http://schemas.microsoft.com/office/powerpoint/2010/main" val="25864504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5987008" cy="5256584"/>
          </a:xfrm>
        </p:spPr>
        <p:txBody>
          <a:bodyPr>
            <a:normAutofit fontScale="92500"/>
          </a:bodyPr>
          <a:lstStyle/>
          <a:p>
            <a:r>
              <a:rPr lang="en-GB" dirty="0" smtClean="0">
                <a:solidFill>
                  <a:schemeClr val="accent5">
                    <a:lumMod val="75000"/>
                  </a:schemeClr>
                </a:solidFill>
              </a:rPr>
              <a:t>In 1998 the GDP grew by 4% which was less than estimated.</a:t>
            </a:r>
          </a:p>
          <a:p>
            <a:r>
              <a:rPr lang="en-GB" dirty="0" smtClean="0">
                <a:solidFill>
                  <a:schemeClr val="accent5">
                    <a:lumMod val="75000"/>
                  </a:schemeClr>
                </a:solidFill>
              </a:rPr>
              <a:t>Exports of rice and corn went down because crops were damaged by the hurricane. This meant people earnt less money so were poorer and the government had less money to spend on development.</a:t>
            </a:r>
          </a:p>
          <a:p>
            <a:endParaRPr lang="en-GB" dirty="0" smtClean="0">
              <a:solidFill>
                <a:schemeClr val="accent5">
                  <a:lumMod val="75000"/>
                </a:schemeClr>
              </a:solidFill>
            </a:endParaRPr>
          </a:p>
          <a:p>
            <a:r>
              <a:rPr lang="en-GB" dirty="0" smtClean="0">
                <a:solidFill>
                  <a:schemeClr val="accent5">
                    <a:lumMod val="75000"/>
                  </a:schemeClr>
                </a:solidFill>
              </a:rPr>
              <a:t>The total damage caused by the hurricane is estimated to be $1.2 billion</a:t>
            </a:r>
          </a:p>
          <a:p>
            <a:endParaRPr lang="en-GB" dirty="0" smtClean="0">
              <a:solidFill>
                <a:schemeClr val="accent5">
                  <a:lumMod val="75000"/>
                </a:schemeClr>
              </a:solidFill>
            </a:endParaRPr>
          </a:p>
          <a:p>
            <a:r>
              <a:rPr lang="en-GB" dirty="0" smtClean="0">
                <a:solidFill>
                  <a:schemeClr val="accent5">
                    <a:lumMod val="75000"/>
                  </a:schemeClr>
                </a:solidFill>
              </a:rPr>
              <a:t>The education of children suffered- the number of children that worked rather than went to school increased by 8.1%</a:t>
            </a:r>
            <a:endParaRPr lang="en-GB" dirty="0">
              <a:solidFill>
                <a:schemeClr val="accent5">
                  <a:lumMod val="75000"/>
                </a:schemeClr>
              </a:solidFill>
            </a:endParaRPr>
          </a:p>
        </p:txBody>
      </p:sp>
      <p:sp>
        <p:nvSpPr>
          <p:cNvPr id="2" name="Title 1"/>
          <p:cNvSpPr>
            <a:spLocks noGrp="1"/>
          </p:cNvSpPr>
          <p:nvPr>
            <p:ph type="title"/>
          </p:nvPr>
        </p:nvSpPr>
        <p:spPr>
          <a:xfrm>
            <a:off x="8384" y="332656"/>
            <a:ext cx="4690864" cy="864096"/>
          </a:xfrm>
        </p:spPr>
        <p:txBody>
          <a:bodyPr>
            <a:noAutofit/>
          </a:bodyPr>
          <a:lstStyle/>
          <a:p>
            <a:r>
              <a:rPr lang="en-GB" sz="2800" u="sng" dirty="0" smtClean="0"/>
              <a:t>Hurricane Mitch set back development in Nicaragua</a:t>
            </a:r>
            <a:endParaRPr lang="en-GB" sz="2800" u="sng"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960"/>
          <a:stretch/>
        </p:blipFill>
        <p:spPr bwMode="auto">
          <a:xfrm rot="1142035">
            <a:off x="6272968" y="521245"/>
            <a:ext cx="2466975" cy="1571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9101">
            <a:off x="6313186" y="2402095"/>
            <a:ext cx="2309271" cy="1669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16200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529408"/>
            <a:ext cx="5377134" cy="5328592"/>
          </a:xfrm>
        </p:spPr>
        <p:txBody>
          <a:bodyPr>
            <a:normAutofit fontScale="77500" lnSpcReduction="20000"/>
          </a:bodyPr>
          <a:lstStyle/>
          <a:p>
            <a:r>
              <a:rPr lang="en-GB" b="1" dirty="0" smtClean="0">
                <a:solidFill>
                  <a:schemeClr val="accent5">
                    <a:lumMod val="75000"/>
                  </a:schemeClr>
                </a:solidFill>
              </a:rPr>
              <a:t>In 1998 money from agriculture made up 27% of the country's GDP. In 2000 this had fallen to 18% because of the damage to crops. This reduced the quality of life for people who worked in agriculture because they made less money.</a:t>
            </a:r>
          </a:p>
          <a:p>
            <a:endParaRPr lang="en-GB" b="1" dirty="0" smtClean="0">
              <a:solidFill>
                <a:schemeClr val="accent5">
                  <a:lumMod val="75000"/>
                </a:schemeClr>
              </a:solidFill>
            </a:endParaRPr>
          </a:p>
          <a:p>
            <a:r>
              <a:rPr lang="en-GB" b="1" dirty="0" smtClean="0">
                <a:solidFill>
                  <a:schemeClr val="accent5">
                    <a:lumMod val="75000"/>
                  </a:schemeClr>
                </a:solidFill>
              </a:rPr>
              <a:t>GDP was estimated to grow 5% in 1998 but it only grew by 3% due to the hurricane. This meant less money was available for development.</a:t>
            </a:r>
          </a:p>
          <a:p>
            <a:endParaRPr lang="en-GB" b="1" dirty="0">
              <a:solidFill>
                <a:schemeClr val="accent5">
                  <a:lumMod val="75000"/>
                </a:schemeClr>
              </a:solidFill>
            </a:endParaRPr>
          </a:p>
          <a:p>
            <a:r>
              <a:rPr lang="en-GB" b="1" dirty="0" smtClean="0">
                <a:solidFill>
                  <a:schemeClr val="accent5">
                    <a:lumMod val="75000"/>
                  </a:schemeClr>
                </a:solidFill>
              </a:rPr>
              <a:t>The cost of repairing and repairing houses, schools and hospitals was estimated to be $439 million- this money could have been used to develop the country.</a:t>
            </a:r>
          </a:p>
          <a:p>
            <a:endParaRPr lang="en-GB" b="1" dirty="0">
              <a:solidFill>
                <a:schemeClr val="accent5">
                  <a:lumMod val="75000"/>
                </a:schemeClr>
              </a:solidFill>
            </a:endParaRPr>
          </a:p>
          <a:p>
            <a:r>
              <a:rPr lang="en-GB" b="1" dirty="0" smtClean="0">
                <a:solidFill>
                  <a:schemeClr val="accent5">
                    <a:lumMod val="75000"/>
                  </a:schemeClr>
                </a:solidFill>
              </a:rPr>
              <a:t>All these things set back development- the Honduran President claimed hurricane mitch destroyed 5o years of progress.</a:t>
            </a:r>
          </a:p>
          <a:p>
            <a:endParaRPr lang="en-GB" dirty="0" smtClean="0"/>
          </a:p>
          <a:p>
            <a:endParaRPr lang="en-GB" dirty="0"/>
          </a:p>
        </p:txBody>
      </p:sp>
      <p:sp>
        <p:nvSpPr>
          <p:cNvPr id="2" name="Title 1"/>
          <p:cNvSpPr>
            <a:spLocks noGrp="1"/>
          </p:cNvSpPr>
          <p:nvPr>
            <p:ph type="title"/>
          </p:nvPr>
        </p:nvSpPr>
        <p:spPr>
          <a:xfrm>
            <a:off x="457200" y="274638"/>
            <a:ext cx="7931224" cy="922114"/>
          </a:xfrm>
        </p:spPr>
        <p:txBody>
          <a:bodyPr>
            <a:normAutofit fontScale="90000"/>
          </a:bodyPr>
          <a:lstStyle/>
          <a:p>
            <a:r>
              <a:rPr lang="en-GB" dirty="0" smtClean="0"/>
              <a:t>Hurricane Mitch set back development in </a:t>
            </a:r>
            <a:r>
              <a:rPr lang="en-GB" dirty="0"/>
              <a:t>H</a:t>
            </a:r>
            <a:r>
              <a:rPr lang="en-GB" dirty="0" smtClean="0"/>
              <a:t>onduras</a:t>
            </a:r>
            <a:endParaRPr lang="en-GB" dirty="0"/>
          </a:p>
        </p:txBody>
      </p:sp>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255927">
            <a:off x="6104956" y="1764904"/>
            <a:ext cx="2574380" cy="19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15349">
            <a:off x="6272390" y="4519791"/>
            <a:ext cx="20193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91969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348880"/>
            <a:ext cx="8136904" cy="4176465"/>
          </a:xfrm>
        </p:spPr>
        <p:txBody>
          <a:bodyPr>
            <a:normAutofit/>
          </a:bodyPr>
          <a:lstStyle/>
          <a:p>
            <a:r>
              <a:rPr lang="en-GB" dirty="0" smtClean="0"/>
              <a:t>Moving from rural areas to urban areas- things like water, food and jobs are easier to get in towns and cities.</a:t>
            </a:r>
          </a:p>
          <a:p>
            <a:endParaRPr lang="en-GB" dirty="0" smtClean="0"/>
          </a:p>
          <a:p>
            <a:r>
              <a:rPr lang="en-GB" dirty="0" smtClean="0"/>
              <a:t>Some people improve their quality of life by improving their environment </a:t>
            </a:r>
            <a:r>
              <a:rPr lang="en-GB" dirty="0" err="1" smtClean="0"/>
              <a:t>e.g</a:t>
            </a:r>
            <a:r>
              <a:rPr lang="en-GB" dirty="0" smtClean="0"/>
              <a:t> their houses.</a:t>
            </a:r>
          </a:p>
          <a:p>
            <a:endParaRPr lang="en-GB" dirty="0" smtClean="0"/>
          </a:p>
          <a:p>
            <a:r>
              <a:rPr lang="en-GB" dirty="0" smtClean="0"/>
              <a:t>Communities can work together to improve the quality of life for everyone in the community, </a:t>
            </a:r>
            <a:r>
              <a:rPr lang="en-GB" dirty="0" err="1" smtClean="0"/>
              <a:t>e.g</a:t>
            </a:r>
            <a:r>
              <a:rPr lang="en-GB" dirty="0" smtClean="0"/>
              <a:t> some communities build and run services like schools</a:t>
            </a:r>
            <a:endParaRPr lang="en-GB" dirty="0"/>
          </a:p>
        </p:txBody>
      </p:sp>
      <p:sp>
        <p:nvSpPr>
          <p:cNvPr id="2" name="Title 1"/>
          <p:cNvSpPr>
            <a:spLocks noGrp="1"/>
          </p:cNvSpPr>
          <p:nvPr>
            <p:ph type="title"/>
          </p:nvPr>
        </p:nvSpPr>
        <p:spPr>
          <a:xfrm>
            <a:off x="1403648" y="824714"/>
            <a:ext cx="5256584" cy="936104"/>
          </a:xfrm>
        </p:spPr>
        <p:txBody>
          <a:bodyPr>
            <a:noAutofit/>
          </a:bodyPr>
          <a:lstStyle/>
          <a:p>
            <a:r>
              <a:rPr lang="en-GB" sz="3600" u="sng" dirty="0" smtClean="0"/>
              <a:t>Reducing Global Inequality</a:t>
            </a:r>
            <a:br>
              <a:rPr lang="en-GB" sz="3600" u="sng" dirty="0" smtClean="0"/>
            </a:br>
            <a:r>
              <a:rPr lang="en-GB" sz="3600" u="sng" dirty="0"/>
              <a:t/>
            </a:r>
            <a:br>
              <a:rPr lang="en-GB" sz="3600" u="sng" dirty="0"/>
            </a:br>
            <a:endParaRPr lang="en-GB" sz="3600" u="sng" dirty="0"/>
          </a:p>
        </p:txBody>
      </p:sp>
      <p:sp>
        <p:nvSpPr>
          <p:cNvPr id="4" name="Rectangle 3"/>
          <p:cNvSpPr/>
          <p:nvPr/>
        </p:nvSpPr>
        <p:spPr>
          <a:xfrm>
            <a:off x="611560" y="1292766"/>
            <a:ext cx="7668344"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Some people are trying to improve their own quality of life</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0724784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16225" y="219231"/>
            <a:ext cx="2987823" cy="92333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rPr>
              <a:t>Fair trade</a:t>
            </a:r>
            <a:endParaRPr lang="en-US" sz="5400" b="1" cap="none" spc="0" dirty="0">
              <a:ln/>
              <a:solidFill>
                <a:schemeClr val="accent3"/>
              </a:solidFill>
              <a:effectLst/>
            </a:endParaRPr>
          </a:p>
        </p:txBody>
      </p:sp>
      <p:sp>
        <p:nvSpPr>
          <p:cNvPr id="5" name="TextBox 4"/>
          <p:cNvSpPr txBox="1"/>
          <p:nvPr/>
        </p:nvSpPr>
        <p:spPr>
          <a:xfrm>
            <a:off x="179512" y="1354166"/>
            <a:ext cx="4680520" cy="535531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buFont typeface="Arial" pitchFamily="34" charset="0"/>
              <a:buChar char="•"/>
            </a:pPr>
            <a:r>
              <a:rPr lang="en-GB" dirty="0" smtClean="0"/>
              <a:t>Fair trade is all about getting a fair price for goods produced in poorer countries.</a:t>
            </a:r>
          </a:p>
          <a:p>
            <a:pPr marL="285750" indent="-285750">
              <a:buFont typeface="Arial" pitchFamily="34" charset="0"/>
              <a:buChar char="•"/>
            </a:pPr>
            <a:endParaRPr lang="en-GB" dirty="0"/>
          </a:p>
          <a:p>
            <a:pPr marL="285750" indent="-285750">
              <a:buFont typeface="Arial" pitchFamily="34" charset="0"/>
              <a:buChar char="•"/>
            </a:pPr>
            <a:r>
              <a:rPr lang="en-GB" dirty="0" smtClean="0"/>
              <a:t>Companies who want to sell products labelled as fair trade have to pay produces a fair price .</a:t>
            </a:r>
          </a:p>
          <a:p>
            <a:pPr marL="285750" indent="-285750">
              <a:buFont typeface="Arial" pitchFamily="34" charset="0"/>
              <a:buChar char="•"/>
            </a:pPr>
            <a:endParaRPr lang="en-GB" dirty="0"/>
          </a:p>
          <a:p>
            <a:pPr marL="285750" indent="-285750">
              <a:buFont typeface="Arial" pitchFamily="34" charset="0"/>
              <a:buChar char="•"/>
            </a:pPr>
            <a:r>
              <a:rPr lang="en-GB" dirty="0" smtClean="0"/>
              <a:t>Buyers also pay extra on top of the fair trade price to help develop the area the goods come from.</a:t>
            </a:r>
          </a:p>
          <a:p>
            <a:endParaRPr lang="en-GB" dirty="0" smtClean="0"/>
          </a:p>
          <a:p>
            <a:pPr marL="285750" indent="-285750">
              <a:buFont typeface="Arial" pitchFamily="34" charset="0"/>
              <a:buChar char="•"/>
            </a:pPr>
            <a:r>
              <a:rPr lang="en-GB" dirty="0" smtClean="0"/>
              <a:t>Only producers that treat their  employees well can take part in the scheme.</a:t>
            </a:r>
          </a:p>
          <a:p>
            <a:pPr marL="285750" indent="-285750">
              <a:buFont typeface="Arial" pitchFamily="34" charset="0"/>
              <a:buChar char="•"/>
            </a:pPr>
            <a:r>
              <a:rPr lang="en-GB" dirty="0" smtClean="0"/>
              <a:t>Producers in a fair trade scheme often produce a lot because of the prices – this can lead them to produce too much. An excess will make world prices fall and cause producers who aren't in a fair trade scheme to lose out.</a:t>
            </a:r>
            <a:endParaRPr lang="en-GB" dirty="0"/>
          </a:p>
        </p:txBody>
      </p:sp>
      <p:sp>
        <p:nvSpPr>
          <p:cNvPr id="6" name="Rectangle 5"/>
          <p:cNvSpPr/>
          <p:nvPr/>
        </p:nvSpPr>
        <p:spPr>
          <a:xfrm>
            <a:off x="5206448" y="296175"/>
            <a:ext cx="3771664" cy="769441"/>
          </a:xfrm>
          <a:prstGeom prst="rect">
            <a:avLst/>
          </a:prstGeom>
          <a:noFill/>
        </p:spPr>
        <p:txBody>
          <a:bodyPr wrap="square" lIns="91440" tIns="45720" rIns="91440" bIns="45720">
            <a:spAutoFit/>
          </a:bodyPr>
          <a:lstStyle/>
          <a:p>
            <a:pPr algn="ctr"/>
            <a:r>
              <a:rPr lang="en-US"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Trading groups</a:t>
            </a:r>
            <a:endParaRPr lang="en-US"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TextBox 6"/>
          <p:cNvSpPr txBox="1"/>
          <p:nvPr/>
        </p:nvSpPr>
        <p:spPr>
          <a:xfrm>
            <a:off x="5148064" y="1111970"/>
            <a:ext cx="3888432" cy="535531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Arial" pitchFamily="34" charset="0"/>
              <a:buChar char="•"/>
            </a:pPr>
            <a:r>
              <a:rPr lang="en-GB" dirty="0" smtClean="0"/>
              <a:t>These are groups of countries that make agreements to reduce barriers to trade (e.g. to reduce import taxes)- this increases trade between members of the group.</a:t>
            </a:r>
          </a:p>
          <a:p>
            <a:pPr marL="285750" indent="-285750">
              <a:buFont typeface="Arial" pitchFamily="34" charset="0"/>
              <a:buChar char="•"/>
            </a:pPr>
            <a:endParaRPr lang="en-GB" dirty="0"/>
          </a:p>
          <a:p>
            <a:pPr marL="285750" indent="-285750">
              <a:buFont typeface="Arial" pitchFamily="34" charset="0"/>
              <a:buChar char="•"/>
            </a:pPr>
            <a:r>
              <a:rPr lang="en-GB" dirty="0" smtClean="0"/>
              <a:t>When a poor country joins a trading group, the amount of money the country gets from trading increases-more money means that more development can take place.</a:t>
            </a:r>
          </a:p>
          <a:p>
            <a:pPr marL="285750" indent="-285750">
              <a:buFont typeface="Arial" pitchFamily="34" charset="0"/>
              <a:buChar char="•"/>
            </a:pPr>
            <a:endParaRPr lang="en-GB" dirty="0"/>
          </a:p>
          <a:p>
            <a:pPr marL="285750" indent="-285750">
              <a:buFont typeface="Arial" pitchFamily="34" charset="0"/>
              <a:buChar char="•"/>
            </a:pPr>
            <a:r>
              <a:rPr lang="en-GB" dirty="0" smtClean="0"/>
              <a:t>However, its not easy for poorer countries that aren't part of trading groups to export goods to countries that are part of trading groups. This reduces  the export income of non-trading group countries and slows down their development.</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9918"/>
            <a:ext cx="2016224" cy="1241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95445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4" name="Rectangle 3"/>
          <p:cNvSpPr/>
          <p:nvPr/>
        </p:nvSpPr>
        <p:spPr>
          <a:xfrm>
            <a:off x="4139952" y="36240"/>
            <a:ext cx="1225015"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aid</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TextBox 4"/>
          <p:cNvSpPr txBox="1"/>
          <p:nvPr/>
        </p:nvSpPr>
        <p:spPr>
          <a:xfrm>
            <a:off x="174743" y="908721"/>
            <a:ext cx="3821193" cy="324036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285750" indent="-285750">
              <a:buFont typeface="Arial" pitchFamily="34" charset="0"/>
              <a:buChar char="•"/>
            </a:pPr>
            <a:r>
              <a:rPr lang="en-GB" dirty="0" smtClean="0"/>
              <a:t>Aid is given by one country in the form of money or resources.</a:t>
            </a:r>
          </a:p>
          <a:p>
            <a:pPr marL="285750" indent="-285750">
              <a:buFont typeface="Arial" pitchFamily="34" charset="0"/>
              <a:buChar char="•"/>
            </a:pPr>
            <a:r>
              <a:rPr lang="en-GB" dirty="0" smtClean="0"/>
              <a:t>The country that gives the aid is called the donor-the one that receives the aid is called the recipient.</a:t>
            </a:r>
          </a:p>
          <a:p>
            <a:pPr marL="285750" indent="-285750">
              <a:buFont typeface="Arial" pitchFamily="34" charset="0"/>
              <a:buChar char="•"/>
            </a:pPr>
            <a:r>
              <a:rPr lang="en-GB" dirty="0" smtClean="0"/>
              <a:t>There are two main sources of aid from donor countries- governments (paid for by taxes0 and Non governmental Organisations (NGOs, paid for by voluntary donations</a:t>
            </a:r>
            <a:endParaRPr lang="en-GB" dirty="0"/>
          </a:p>
        </p:txBody>
      </p:sp>
      <p:sp>
        <p:nvSpPr>
          <p:cNvPr id="6" name="TextBox 5"/>
          <p:cNvSpPr txBox="1"/>
          <p:nvPr/>
        </p:nvSpPr>
        <p:spPr>
          <a:xfrm>
            <a:off x="186754" y="4437112"/>
            <a:ext cx="4248472" cy="2031325"/>
          </a:xfrm>
          <a:prstGeom prst="rect">
            <a:avLst/>
          </a:prstGeom>
          <a:noFill/>
        </p:spPr>
        <p:txBody>
          <a:bodyPr wrap="square" rtlCol="0">
            <a:spAutoFit/>
          </a:bodyPr>
          <a:lstStyle/>
          <a:p>
            <a:r>
              <a:rPr lang="en-GB" dirty="0" smtClean="0"/>
              <a:t>There are two different ways donor governments can give aid to recipient countries</a:t>
            </a:r>
          </a:p>
          <a:p>
            <a:pPr marL="285750" indent="-285750">
              <a:buFont typeface="Arial" pitchFamily="34" charset="0"/>
              <a:buChar char="•"/>
            </a:pPr>
            <a:r>
              <a:rPr lang="en-GB" dirty="0" smtClean="0"/>
              <a:t>Directly to the recipient – bilateral aid</a:t>
            </a:r>
          </a:p>
          <a:p>
            <a:pPr marL="285750" indent="-285750">
              <a:buFont typeface="Arial" pitchFamily="34" charset="0"/>
              <a:buChar char="•"/>
            </a:pPr>
            <a:r>
              <a:rPr lang="en-GB" dirty="0" smtClean="0"/>
              <a:t>Indirectly through an international organisation that distributes the aid- this is called multilateral aid</a:t>
            </a:r>
            <a:endParaRPr lang="en-GB" dirty="0"/>
          </a:p>
        </p:txBody>
      </p:sp>
      <p:sp>
        <p:nvSpPr>
          <p:cNvPr id="7" name="TextBox 6"/>
          <p:cNvSpPr txBox="1"/>
          <p:nvPr/>
        </p:nvSpPr>
        <p:spPr>
          <a:xfrm>
            <a:off x="4435226" y="1052736"/>
            <a:ext cx="4457254" cy="203132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dirty="0" smtClean="0"/>
              <a:t>Bilateral aid can be tied –this means its given with the condition that the recipient country has to buy the goods and services .This helps the economy of the donor country. However, if the goods and services are expensive in the donor country, the aid doesn’t go as far as it would if they were bought elsewhere. </a:t>
            </a:r>
            <a:endParaRPr lang="en-GB" dirty="0"/>
          </a:p>
        </p:txBody>
      </p:sp>
      <p:sp>
        <p:nvSpPr>
          <p:cNvPr id="8" name="TextBox 7"/>
          <p:cNvSpPr txBox="1"/>
          <p:nvPr/>
        </p:nvSpPr>
        <p:spPr>
          <a:xfrm>
            <a:off x="4752459" y="3573016"/>
            <a:ext cx="2843877" cy="1200329"/>
          </a:xfrm>
          <a:prstGeom prst="rect">
            <a:avLst/>
          </a:prstGeom>
          <a:noFill/>
        </p:spPr>
        <p:txBody>
          <a:bodyPr wrap="square" rtlCol="0">
            <a:spAutoFit/>
          </a:bodyPr>
          <a:lstStyle/>
          <a:p>
            <a:r>
              <a:rPr lang="en-GB" dirty="0" smtClean="0"/>
              <a:t>Aid can be classed as either short term or long term depending on what its used for</a:t>
            </a:r>
            <a:endParaRPr lang="en-GB" dirty="0"/>
          </a:p>
        </p:txBody>
      </p:sp>
    </p:spTree>
    <p:extLst>
      <p:ext uri="{BB962C8B-B14F-4D97-AF65-F5344CB8AC3E}">
        <p14:creationId xmlns:p14="http://schemas.microsoft.com/office/powerpoint/2010/main" val="246050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249732546"/>
              </p:ext>
            </p:extLst>
          </p:nvPr>
        </p:nvGraphicFramePr>
        <p:xfrm>
          <a:off x="395536" y="1268760"/>
          <a:ext cx="8229600" cy="2621280"/>
        </p:xfrm>
        <a:graphic>
          <a:graphicData uri="http://schemas.openxmlformats.org/drawingml/2006/table">
            <a:tbl>
              <a:tblPr firstRow="1" bandRow="1">
                <a:tableStyleId>{00A15C55-8517-42AA-B614-E9B94910E393}</a:tableStyleId>
              </a:tblPr>
              <a:tblGrid>
                <a:gridCol w="2057400"/>
                <a:gridCol w="2057400"/>
                <a:gridCol w="2057400"/>
                <a:gridCol w="2057400"/>
              </a:tblGrid>
              <a:tr h="370840">
                <a:tc>
                  <a:txBody>
                    <a:bodyPr/>
                    <a:lstStyle/>
                    <a:p>
                      <a:r>
                        <a:rPr lang="en-GB" sz="1400" dirty="0" smtClean="0"/>
                        <a:t>Type of aid</a:t>
                      </a:r>
                      <a:endParaRPr lang="en-GB" sz="1400" dirty="0"/>
                    </a:p>
                  </a:txBody>
                  <a:tcPr/>
                </a:tc>
                <a:tc>
                  <a:txBody>
                    <a:bodyPr/>
                    <a:lstStyle/>
                    <a:p>
                      <a:r>
                        <a:rPr lang="en-GB" sz="1400" dirty="0" smtClean="0"/>
                        <a:t>What it is</a:t>
                      </a:r>
                      <a:endParaRPr lang="en-GB" sz="1400" dirty="0"/>
                    </a:p>
                  </a:txBody>
                  <a:tcPr/>
                </a:tc>
                <a:tc>
                  <a:txBody>
                    <a:bodyPr/>
                    <a:lstStyle/>
                    <a:p>
                      <a:r>
                        <a:rPr lang="en-GB" sz="1400" dirty="0" smtClean="0"/>
                        <a:t>Advantage to recipient</a:t>
                      </a:r>
                      <a:endParaRPr lang="en-GB" sz="1400" dirty="0"/>
                    </a:p>
                  </a:txBody>
                  <a:tcPr/>
                </a:tc>
                <a:tc>
                  <a:txBody>
                    <a:bodyPr/>
                    <a:lstStyle/>
                    <a:p>
                      <a:r>
                        <a:rPr lang="en-GB" sz="1400" dirty="0" smtClean="0"/>
                        <a:t>Disadvantage</a:t>
                      </a:r>
                      <a:r>
                        <a:rPr lang="en-GB" sz="1400" baseline="0" dirty="0" smtClean="0"/>
                        <a:t> to recipient</a:t>
                      </a:r>
                      <a:endParaRPr lang="en-GB" sz="1400" dirty="0"/>
                    </a:p>
                  </a:txBody>
                  <a:tcPr/>
                </a:tc>
              </a:tr>
              <a:tr h="370840">
                <a:tc>
                  <a:txBody>
                    <a:bodyPr/>
                    <a:lstStyle/>
                    <a:p>
                      <a:r>
                        <a:rPr lang="en-GB" sz="1400" dirty="0" smtClean="0"/>
                        <a:t>Short term</a:t>
                      </a:r>
                      <a:endParaRPr lang="en-GB" sz="1400" dirty="0"/>
                    </a:p>
                  </a:txBody>
                  <a:tcPr/>
                </a:tc>
                <a:tc>
                  <a:txBody>
                    <a:bodyPr/>
                    <a:lstStyle/>
                    <a:p>
                      <a:r>
                        <a:rPr lang="en-GB" sz="1400" dirty="0" smtClean="0"/>
                        <a:t>Money or resources to help recipient countries cope with emergencies e.g. earthquakes wars.</a:t>
                      </a:r>
                      <a:endParaRPr lang="en-GB" sz="1400" dirty="0"/>
                    </a:p>
                  </a:txBody>
                  <a:tcPr/>
                </a:tc>
                <a:tc>
                  <a:txBody>
                    <a:bodyPr/>
                    <a:lstStyle/>
                    <a:p>
                      <a:r>
                        <a:rPr lang="en-GB" sz="1400" dirty="0" smtClean="0"/>
                        <a:t>The impact of the aid will be immediate- more people will survive the emergency.</a:t>
                      </a:r>
                      <a:endParaRPr lang="en-GB" sz="1400" dirty="0"/>
                    </a:p>
                  </a:txBody>
                  <a:tcPr/>
                </a:tc>
                <a:tc>
                  <a:txBody>
                    <a:bodyPr/>
                    <a:lstStyle/>
                    <a:p>
                      <a:r>
                        <a:rPr lang="en-GB" sz="1400" dirty="0" smtClean="0"/>
                        <a:t>The development of a country remains unchanged.it may become reliant on aid.</a:t>
                      </a:r>
                      <a:endParaRPr lang="en-GB" sz="1400" dirty="0"/>
                    </a:p>
                  </a:txBody>
                  <a:tcPr/>
                </a:tc>
              </a:tr>
              <a:tr h="370840">
                <a:tc>
                  <a:txBody>
                    <a:bodyPr/>
                    <a:lstStyle/>
                    <a:p>
                      <a:r>
                        <a:rPr lang="en-GB" sz="1400" dirty="0" smtClean="0"/>
                        <a:t>Long term</a:t>
                      </a:r>
                      <a:endParaRPr lang="en-GB" sz="1400" dirty="0"/>
                    </a:p>
                  </a:txBody>
                  <a:tcPr/>
                </a:tc>
                <a:tc>
                  <a:txBody>
                    <a:bodyPr/>
                    <a:lstStyle/>
                    <a:p>
                      <a:r>
                        <a:rPr lang="en-GB" sz="1400" dirty="0" smtClean="0"/>
                        <a:t>Money or resources to help recipient countries</a:t>
                      </a:r>
                      <a:r>
                        <a:rPr lang="en-GB" sz="1400" baseline="0" dirty="0" smtClean="0"/>
                        <a:t> become more developed, e.g. to improve healthcare </a:t>
                      </a:r>
                      <a:endParaRPr lang="en-GB" sz="1400" dirty="0"/>
                    </a:p>
                  </a:txBody>
                  <a:tcPr/>
                </a:tc>
                <a:tc>
                  <a:txBody>
                    <a:bodyPr/>
                    <a:lstStyle/>
                    <a:p>
                      <a:r>
                        <a:rPr lang="en-GB" sz="1400" dirty="0" smtClean="0"/>
                        <a:t>Countries will be less reliant on foreign aid as they become</a:t>
                      </a:r>
                      <a:r>
                        <a:rPr lang="en-GB" sz="1400" baseline="0" dirty="0" smtClean="0"/>
                        <a:t> more developed.</a:t>
                      </a:r>
                      <a:endParaRPr lang="en-GB" sz="1400" dirty="0"/>
                    </a:p>
                  </a:txBody>
                  <a:tcPr/>
                </a:tc>
                <a:tc>
                  <a:txBody>
                    <a:bodyPr/>
                    <a:lstStyle/>
                    <a:p>
                      <a:r>
                        <a:rPr lang="en-GB" sz="1400" dirty="0" smtClean="0"/>
                        <a:t>It can take a while before the aid benefits </a:t>
                      </a:r>
                      <a:r>
                        <a:rPr lang="en-GB" sz="1400" baseline="0" dirty="0" smtClean="0"/>
                        <a:t> a country, e.g. hospitals take a long time to be built.</a:t>
                      </a:r>
                      <a:endParaRPr lang="en-GB" sz="1400" dirty="0"/>
                    </a:p>
                  </a:txBody>
                  <a:tcPr/>
                </a:tc>
              </a:tr>
            </a:tbl>
          </a:graphicData>
        </a:graphic>
      </p:graphicFrame>
      <p:sp>
        <p:nvSpPr>
          <p:cNvPr id="5" name="TextBox 4"/>
          <p:cNvSpPr txBox="1"/>
          <p:nvPr/>
        </p:nvSpPr>
        <p:spPr>
          <a:xfrm>
            <a:off x="971600" y="332657"/>
            <a:ext cx="6336704" cy="830997"/>
          </a:xfrm>
          <a:prstGeom prst="rect">
            <a:avLst/>
          </a:prstGeom>
          <a:noFill/>
        </p:spPr>
        <p:txBody>
          <a:bodyPr wrap="square" rtlCol="0">
            <a:spAutoFit/>
          </a:bodyPr>
          <a:lstStyle/>
          <a:p>
            <a:r>
              <a:rPr lang="en-GB" sz="2400" u="sng" dirty="0" smtClean="0"/>
              <a:t>Aid can be classed as either short term or long term depending on what its used for.</a:t>
            </a:r>
            <a:endParaRPr lang="en-GB" sz="2400" u="sng" dirty="0"/>
          </a:p>
        </p:txBody>
      </p:sp>
      <p:sp>
        <p:nvSpPr>
          <p:cNvPr id="7" name="TextBox 6"/>
          <p:cNvSpPr txBox="1"/>
          <p:nvPr/>
        </p:nvSpPr>
        <p:spPr>
          <a:xfrm>
            <a:off x="755576" y="4293096"/>
            <a:ext cx="7416824" cy="1754326"/>
          </a:xfrm>
          <a:prstGeom prst="rect">
            <a:avLst/>
          </a:prstGeom>
          <a:noFill/>
        </p:spPr>
        <p:txBody>
          <a:bodyPr wrap="square" rtlCol="0">
            <a:spAutoFit/>
          </a:bodyPr>
          <a:lstStyle/>
          <a:p>
            <a:pPr marL="285750" indent="-285750">
              <a:buFont typeface="Arial" pitchFamily="34" charset="0"/>
              <a:buChar char="•"/>
            </a:pPr>
            <a:r>
              <a:rPr lang="en-GB" dirty="0" smtClean="0"/>
              <a:t>Aid has one big disadvantage to donor countries- it costs them money and resources. However one advantage is that the recipient countries become their political allies.</a:t>
            </a:r>
          </a:p>
          <a:p>
            <a:pPr marL="285750" indent="-285750">
              <a:buFont typeface="Arial" pitchFamily="34" charset="0"/>
              <a:buChar char="•"/>
            </a:pPr>
            <a:endParaRPr lang="en-GB" dirty="0" smtClean="0"/>
          </a:p>
          <a:p>
            <a:pPr marL="285750" indent="-285750">
              <a:buFont typeface="Arial" pitchFamily="34" charset="0"/>
              <a:buChar char="•"/>
            </a:pPr>
            <a:r>
              <a:rPr lang="en-GB" dirty="0" smtClean="0"/>
              <a:t>Some recipient countries don’t use aid effectively because they have corrupt governments.</a:t>
            </a:r>
            <a:endParaRPr lang="en-GB" dirty="0"/>
          </a:p>
        </p:txBody>
      </p:sp>
    </p:spTree>
    <p:extLst>
      <p:ext uri="{BB962C8B-B14F-4D97-AF65-F5344CB8AC3E}">
        <p14:creationId xmlns:p14="http://schemas.microsoft.com/office/powerpoint/2010/main" val="38846893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268760"/>
            <a:ext cx="7848872" cy="1368152"/>
          </a:xfrm>
        </p:spPr>
        <p:txBody>
          <a:bodyPr>
            <a:normAutofit fontScale="77500" lnSpcReduction="20000"/>
          </a:bodyPr>
          <a:lstStyle/>
          <a:p>
            <a:r>
              <a:rPr lang="en-GB" b="1" dirty="0" smtClean="0">
                <a:solidFill>
                  <a:srgbClr val="0070C0"/>
                </a:solidFill>
              </a:rPr>
              <a:t>Constructing schools to improve literacy rates and hospitals to reduce mortality rates.</a:t>
            </a:r>
          </a:p>
          <a:p>
            <a:r>
              <a:rPr lang="en-GB" b="1" dirty="0" smtClean="0">
                <a:solidFill>
                  <a:srgbClr val="7030A0"/>
                </a:solidFill>
              </a:rPr>
              <a:t>Building dams and wells to improve clean water supplies.</a:t>
            </a:r>
          </a:p>
          <a:p>
            <a:r>
              <a:rPr lang="en-GB" b="1" dirty="0" smtClean="0">
                <a:solidFill>
                  <a:srgbClr val="FF0000"/>
                </a:solidFill>
              </a:rPr>
              <a:t>Providing farming knowledge and equipment to improve agriculture.</a:t>
            </a:r>
            <a:endParaRPr lang="en-GB" b="1" dirty="0">
              <a:solidFill>
                <a:srgbClr val="FF0000"/>
              </a:solidFill>
            </a:endParaRPr>
          </a:p>
        </p:txBody>
      </p:sp>
      <p:sp>
        <p:nvSpPr>
          <p:cNvPr id="2" name="Title 1"/>
          <p:cNvSpPr>
            <a:spLocks noGrp="1"/>
          </p:cNvSpPr>
          <p:nvPr>
            <p:ph type="title"/>
          </p:nvPr>
        </p:nvSpPr>
        <p:spPr>
          <a:xfrm>
            <a:off x="179512" y="692696"/>
            <a:ext cx="8424936" cy="732274"/>
          </a:xfrm>
        </p:spPr>
        <p:txBody>
          <a:bodyPr>
            <a:normAutofit fontScale="90000"/>
          </a:bodyPr>
          <a:lstStyle/>
          <a:p>
            <a:r>
              <a:rPr lang="en-GB" sz="2400" b="1" dirty="0" smtClean="0"/>
              <a:t>Here are some examples of development projects aid is spent on:</a:t>
            </a:r>
            <a:endParaRPr lang="en-GB" sz="2400" b="1" dirty="0"/>
          </a:p>
        </p:txBody>
      </p:sp>
      <p:sp>
        <p:nvSpPr>
          <p:cNvPr id="5" name="Rectangle 4"/>
          <p:cNvSpPr/>
          <p:nvPr/>
        </p:nvSpPr>
        <p:spPr>
          <a:xfrm>
            <a:off x="251520" y="116632"/>
            <a:ext cx="3888431" cy="707886"/>
          </a:xfrm>
          <a:prstGeom prst="rect">
            <a:avLst/>
          </a:prstGeom>
          <a:noFill/>
        </p:spPr>
        <p:txBody>
          <a:bodyPr wrap="square" lIns="91440" tIns="45720" rIns="91440" bIns="45720">
            <a:spAutoFit/>
          </a:bodyPr>
          <a:lstStyle/>
          <a:p>
            <a:pPr algn="ct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Long term aid</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extBox 5"/>
          <p:cNvSpPr txBox="1"/>
          <p:nvPr/>
        </p:nvSpPr>
        <p:spPr>
          <a:xfrm>
            <a:off x="251520" y="2780928"/>
            <a:ext cx="4824536" cy="646331"/>
          </a:xfrm>
          <a:prstGeom prst="rect">
            <a:avLst/>
          </a:prstGeom>
          <a:noFill/>
        </p:spPr>
        <p:txBody>
          <a:bodyPr wrap="square" rtlCol="0">
            <a:spAutoFit/>
          </a:bodyPr>
          <a:lstStyle/>
          <a:p>
            <a:r>
              <a:rPr lang="en-GB" b="1" u="sng" dirty="0" smtClean="0"/>
              <a:t>International aid donors encourage sustainable development</a:t>
            </a:r>
            <a:endParaRPr lang="en-GB" b="1" u="sng" dirty="0"/>
          </a:p>
        </p:txBody>
      </p:sp>
      <p:sp>
        <p:nvSpPr>
          <p:cNvPr id="7" name="TextBox 6"/>
          <p:cNvSpPr txBox="1"/>
          <p:nvPr/>
        </p:nvSpPr>
        <p:spPr>
          <a:xfrm>
            <a:off x="4932040" y="2665820"/>
            <a:ext cx="3907044"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dirty="0" smtClean="0"/>
              <a:t>Sustainable development means developing in a way that doesn’t irreversibly damage the environment or use up resources faster than they can be replaced.</a:t>
            </a:r>
          </a:p>
          <a:p>
            <a:endParaRPr lang="en-GB" dirty="0"/>
          </a:p>
        </p:txBody>
      </p:sp>
      <p:sp>
        <p:nvSpPr>
          <p:cNvPr id="8" name="TextBox 7"/>
          <p:cNvSpPr txBox="1"/>
          <p:nvPr/>
        </p:nvSpPr>
        <p:spPr>
          <a:xfrm>
            <a:off x="179512" y="3542983"/>
            <a:ext cx="4968552" cy="648072"/>
          </a:xfrm>
          <a:prstGeom prst="rect">
            <a:avLst/>
          </a:prstGeom>
          <a:noFill/>
        </p:spPr>
        <p:txBody>
          <a:bodyPr wrap="square" rtlCol="0">
            <a:spAutoFit/>
          </a:bodyPr>
          <a:lstStyle/>
          <a:p>
            <a:r>
              <a:rPr lang="en-GB" dirty="0" smtClean="0"/>
              <a:t>International aid donors encourage sustainable development in a number of ways:</a:t>
            </a:r>
            <a:endParaRPr lang="en-GB" dirty="0"/>
          </a:p>
        </p:txBody>
      </p:sp>
      <p:graphicFrame>
        <p:nvGraphicFramePr>
          <p:cNvPr id="10" name="Table 9"/>
          <p:cNvGraphicFramePr>
            <a:graphicFrameLocks noGrp="1"/>
          </p:cNvGraphicFramePr>
          <p:nvPr>
            <p:extLst>
              <p:ext uri="{D42A27DB-BD31-4B8C-83A1-F6EECF244321}">
                <p14:modId xmlns:p14="http://schemas.microsoft.com/office/powerpoint/2010/main" val="1411066074"/>
              </p:ext>
            </p:extLst>
          </p:nvPr>
        </p:nvGraphicFramePr>
        <p:xfrm>
          <a:off x="467544" y="4653136"/>
          <a:ext cx="7734112" cy="1859280"/>
        </p:xfrm>
        <a:graphic>
          <a:graphicData uri="http://schemas.openxmlformats.org/drawingml/2006/table">
            <a:tbl>
              <a:tblPr firstRow="1" bandRow="1">
                <a:tableStyleId>{073A0DAA-6AF3-43AB-8588-CEC1D06C72B9}</a:tableStyleId>
              </a:tblPr>
              <a:tblGrid>
                <a:gridCol w="3867056"/>
                <a:gridCol w="3867056"/>
              </a:tblGrid>
              <a:tr h="294588">
                <a:tc>
                  <a:txBody>
                    <a:bodyPr/>
                    <a:lstStyle/>
                    <a:p>
                      <a:r>
                        <a:rPr lang="en-GB" sz="1400" dirty="0" smtClean="0"/>
                        <a:t>What they do:</a:t>
                      </a:r>
                      <a:endParaRPr lang="en-GB" sz="1400" dirty="0"/>
                    </a:p>
                  </a:txBody>
                  <a:tcPr/>
                </a:tc>
                <a:tc>
                  <a:txBody>
                    <a:bodyPr/>
                    <a:lstStyle/>
                    <a:p>
                      <a:r>
                        <a:rPr lang="en-GB" sz="1400" dirty="0" smtClean="0"/>
                        <a:t>How its sustainable</a:t>
                      </a:r>
                      <a:endParaRPr lang="en-GB" sz="1400" dirty="0"/>
                    </a:p>
                  </a:txBody>
                  <a:tcPr/>
                </a:tc>
              </a:tr>
              <a:tr h="515530">
                <a:tc>
                  <a:txBody>
                    <a:bodyPr/>
                    <a:lstStyle/>
                    <a:p>
                      <a:r>
                        <a:rPr lang="en-GB" sz="1400" dirty="0" smtClean="0"/>
                        <a:t>Invest in renewable energy, to reduce the use of fossil fuels</a:t>
                      </a:r>
                      <a:endParaRPr lang="en-GB" sz="1400" dirty="0"/>
                    </a:p>
                  </a:txBody>
                  <a:tcPr/>
                </a:tc>
                <a:tc>
                  <a:txBody>
                    <a:bodyPr/>
                    <a:lstStyle/>
                    <a:p>
                      <a:r>
                        <a:rPr lang="en-GB" sz="1400" dirty="0" smtClean="0"/>
                        <a:t>Reduces the environmental impact</a:t>
                      </a:r>
                      <a:r>
                        <a:rPr lang="en-GB" sz="1400" baseline="0" dirty="0" smtClean="0"/>
                        <a:t> of using fossil fuels</a:t>
                      </a:r>
                      <a:endParaRPr lang="en-GB" sz="1400" dirty="0"/>
                    </a:p>
                  </a:txBody>
                  <a:tcPr/>
                </a:tc>
              </a:tr>
              <a:tr h="515530">
                <a:tc>
                  <a:txBody>
                    <a:bodyPr/>
                    <a:lstStyle/>
                    <a:p>
                      <a:r>
                        <a:rPr lang="en-GB" sz="1400" dirty="0" smtClean="0"/>
                        <a:t>Educate</a:t>
                      </a:r>
                      <a:r>
                        <a:rPr lang="en-GB" sz="1400" baseline="0" dirty="0" smtClean="0"/>
                        <a:t> people about their environmental impact</a:t>
                      </a:r>
                      <a:endParaRPr lang="en-GB" sz="1400" dirty="0"/>
                    </a:p>
                  </a:txBody>
                  <a:tcPr/>
                </a:tc>
                <a:tc>
                  <a:txBody>
                    <a:bodyPr/>
                    <a:lstStyle/>
                    <a:p>
                      <a:r>
                        <a:rPr lang="en-GB" sz="1400" dirty="0" smtClean="0"/>
                        <a:t>Reduces things like air and water pollution</a:t>
                      </a:r>
                      <a:endParaRPr lang="en-GB" sz="1400" dirty="0"/>
                    </a:p>
                  </a:txBody>
                  <a:tcPr/>
                </a:tc>
              </a:tr>
              <a:tr h="515530">
                <a:tc>
                  <a:txBody>
                    <a:bodyPr/>
                    <a:lstStyle/>
                    <a:p>
                      <a:r>
                        <a:rPr lang="en-GB" sz="1400" dirty="0" smtClean="0"/>
                        <a:t>Plant trees in areas that have been affected by deforestation</a:t>
                      </a:r>
                      <a:endParaRPr lang="en-GB" sz="1400" dirty="0"/>
                    </a:p>
                  </a:txBody>
                  <a:tcPr/>
                </a:tc>
                <a:tc>
                  <a:txBody>
                    <a:bodyPr/>
                    <a:lstStyle/>
                    <a:p>
                      <a:r>
                        <a:rPr lang="en-GB" sz="1400" dirty="0" smtClean="0"/>
                        <a:t>Makes</a:t>
                      </a:r>
                      <a:r>
                        <a:rPr lang="en-GB" sz="1400" baseline="0" dirty="0" smtClean="0"/>
                        <a:t> sure there are still trees to use in the future</a:t>
                      </a:r>
                      <a:endParaRPr lang="en-GB" sz="1400" dirty="0"/>
                    </a:p>
                  </a:txBody>
                  <a:tcPr/>
                </a:tc>
              </a:tr>
            </a:tbl>
          </a:graphicData>
        </a:graphic>
      </p:graphicFrame>
    </p:spTree>
    <p:extLst>
      <p:ext uri="{BB962C8B-B14F-4D97-AF65-F5344CB8AC3E}">
        <p14:creationId xmlns:p14="http://schemas.microsoft.com/office/powerpoint/2010/main" val="33720420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356327" cy="707886"/>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Reducing global inequality- Case study</a:t>
            </a:r>
            <a:endParaRPr lang="en-US" sz="4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TextBox 4"/>
          <p:cNvSpPr txBox="1"/>
          <p:nvPr/>
        </p:nvSpPr>
        <p:spPr>
          <a:xfrm>
            <a:off x="287523" y="1124744"/>
            <a:ext cx="8748973" cy="2677656"/>
          </a:xfrm>
          <a:prstGeom prst="rect">
            <a:avLst/>
          </a:prstGeom>
          <a:noFill/>
        </p:spPr>
        <p:txBody>
          <a:bodyPr wrap="square" rtlCol="0">
            <a:spAutoFit/>
          </a:bodyPr>
          <a:lstStyle/>
          <a:p>
            <a:pPr marL="285750" indent="-285750">
              <a:buFont typeface="Arial" pitchFamily="34" charset="0"/>
              <a:buChar char="•"/>
            </a:pPr>
            <a:r>
              <a:rPr lang="en-GB" sz="2400" b="1" dirty="0" smtClean="0">
                <a:solidFill>
                  <a:srgbClr val="00B050"/>
                </a:solidFill>
              </a:rPr>
              <a:t>FARM-Africa is a non governmental organisation that provides aid to eastern Africa.</a:t>
            </a:r>
          </a:p>
          <a:p>
            <a:pPr marL="285750" indent="-285750">
              <a:buFont typeface="Arial" pitchFamily="34" charset="0"/>
              <a:buChar char="•"/>
            </a:pPr>
            <a:r>
              <a:rPr lang="en-GB" sz="2400" b="1" dirty="0" smtClean="0">
                <a:solidFill>
                  <a:srgbClr val="00B050"/>
                </a:solidFill>
              </a:rPr>
              <a:t>Its funded by voluntary donations</a:t>
            </a:r>
          </a:p>
          <a:p>
            <a:pPr marL="285750" indent="-285750">
              <a:buFont typeface="Arial" pitchFamily="34" charset="0"/>
              <a:buChar char="•"/>
            </a:pPr>
            <a:r>
              <a:rPr lang="en-GB" sz="2400" b="1" dirty="0" smtClean="0">
                <a:solidFill>
                  <a:srgbClr val="00B050"/>
                </a:solidFill>
              </a:rPr>
              <a:t>It was founded in 1985 to reduce rural poverty.</a:t>
            </a:r>
          </a:p>
          <a:p>
            <a:pPr marL="285750" indent="-285750">
              <a:buFont typeface="Arial" pitchFamily="34" charset="0"/>
              <a:buChar char="•"/>
            </a:pPr>
            <a:r>
              <a:rPr lang="en-GB" sz="2400" b="1" dirty="0" smtClean="0">
                <a:solidFill>
                  <a:srgbClr val="00B050"/>
                </a:solidFill>
              </a:rPr>
              <a:t>FARM-Africa runs programmes in five African countries- Ethiopia, Sudan, Kenya, Uganda and Tanzania.</a:t>
            </a:r>
          </a:p>
          <a:p>
            <a:pPr marL="285750" indent="-285750">
              <a:buFont typeface="Arial" pitchFamily="34" charset="0"/>
              <a:buChar char="•"/>
            </a:pPr>
            <a:r>
              <a:rPr lang="en-GB" sz="2400" b="1" dirty="0" smtClean="0">
                <a:solidFill>
                  <a:srgbClr val="00B050"/>
                </a:solidFill>
              </a:rPr>
              <a:t>FARM-Africa has been operating in Ethiopia since 1988.</a:t>
            </a:r>
            <a:endParaRPr lang="en-GB" sz="2400" b="1" dirty="0">
              <a:solidFill>
                <a:srgbClr val="00B05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469" y="4293095"/>
            <a:ext cx="4392488"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0474" t="42993" r="32671" b="15530"/>
          <a:stretch/>
        </p:blipFill>
        <p:spPr bwMode="auto">
          <a:xfrm>
            <a:off x="6151418" y="3738914"/>
            <a:ext cx="2619342" cy="3034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63866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62884485"/>
              </p:ext>
            </p:extLst>
          </p:nvPr>
        </p:nvGraphicFramePr>
        <p:xfrm>
          <a:off x="0" y="1"/>
          <a:ext cx="9108504" cy="7101408"/>
        </p:xfrm>
        <a:graphic>
          <a:graphicData uri="http://schemas.openxmlformats.org/drawingml/2006/table">
            <a:tbl>
              <a:tblPr firstRow="1" bandRow="1">
                <a:tableStyleId>{FABFCF23-3B69-468F-B69F-88F6DE6A72F2}</a:tableStyleId>
              </a:tblPr>
              <a:tblGrid>
                <a:gridCol w="1365038"/>
                <a:gridCol w="770300"/>
                <a:gridCol w="3081202"/>
                <a:gridCol w="2520983"/>
                <a:gridCol w="1370981"/>
              </a:tblGrid>
              <a:tr h="580523">
                <a:tc>
                  <a:txBody>
                    <a:bodyPr/>
                    <a:lstStyle/>
                    <a:p>
                      <a:r>
                        <a:rPr lang="en-GB" sz="1200" dirty="0" smtClean="0"/>
                        <a:t>Project</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dirty="0" smtClean="0"/>
                        <a:t>Region</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smtClean="0"/>
                        <a:t>Problem</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smtClean="0"/>
                        <a:t>What's being done</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smtClean="0"/>
                        <a:t>Helping…</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49526">
                <a:tc>
                  <a:txBody>
                    <a:bodyPr/>
                    <a:lstStyle/>
                    <a:p>
                      <a:r>
                        <a:rPr lang="en-GB" sz="1200" dirty="0" smtClean="0"/>
                        <a:t>Rural women's Empowerment</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smtClean="0"/>
                        <a:t>Various</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smtClean="0"/>
                        <a:t>There are very few opportunities for Ethiopian women to make money. This</a:t>
                      </a:r>
                      <a:r>
                        <a:rPr lang="en-GB" sz="1200" baseline="0" dirty="0" smtClean="0"/>
                        <a:t> means they have a low quality of life and struggle to afford things like healthcare</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smtClean="0"/>
                        <a:t>Women are given training</a:t>
                      </a:r>
                      <a:r>
                        <a:rPr lang="en-GB" sz="1200" baseline="0" dirty="0" smtClean="0"/>
                        <a:t> and livestock to start farming. Loan schemes have been set up to help women launch small businesses. Women have been given legal training to advise other women of their rights.</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smtClean="0"/>
                        <a:t>Around</a:t>
                      </a:r>
                      <a:r>
                        <a:rPr lang="en-GB" sz="1200" baseline="0" dirty="0" smtClean="0"/>
                        <a:t> 15 160 people</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37009">
                <a:tc>
                  <a:txBody>
                    <a:bodyPr/>
                    <a:lstStyle/>
                    <a:p>
                      <a:r>
                        <a:rPr lang="en-GB" sz="1200" dirty="0" smtClean="0"/>
                        <a:t>Prosopis Management</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smtClean="0"/>
                        <a:t>Afar</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smtClean="0"/>
                        <a:t>Prosopis,</a:t>
                      </a:r>
                      <a:r>
                        <a:rPr lang="en-GB" sz="1200" baseline="0" dirty="0" smtClean="0"/>
                        <a:t> a plant introduced by the government to stabilise soils has become pest, it invades grazing land, making farming difficult.</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smtClean="0"/>
                        <a:t>Framers are shown how to convert Prosopis into animal feed.</a:t>
                      </a:r>
                      <a:r>
                        <a:rPr lang="en-GB" sz="1200" baseline="0" dirty="0" smtClean="0"/>
                        <a:t> The animal feed is then sold , generating a new source of income.</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smtClean="0"/>
                        <a:t>Around</a:t>
                      </a:r>
                      <a:r>
                        <a:rPr lang="en-GB" sz="1200" baseline="0" dirty="0" smtClean="0"/>
                        <a:t> 4400 households</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15191">
                <a:tc>
                  <a:txBody>
                    <a:bodyPr/>
                    <a:lstStyle/>
                    <a:p>
                      <a:r>
                        <a:rPr lang="en-GB" sz="1200" dirty="0" smtClean="0"/>
                        <a:t>Community Development Project</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smtClean="0"/>
                        <a:t>Semu Robi</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smtClean="0"/>
                        <a:t>Frequent</a:t>
                      </a:r>
                      <a:r>
                        <a:rPr lang="en-GB" sz="1200" baseline="0" dirty="0" smtClean="0"/>
                        <a:t> droughts make farming difficult. This reduces the farmers income and can lead to malnutrition. Semu Robi is a remote region so getting veterinary care for livestock is difficult.</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smtClean="0"/>
                        <a:t>People are given loans to buy small water pumps to irrigate their farmland. This</a:t>
                      </a:r>
                      <a:r>
                        <a:rPr lang="en-GB" sz="1200" baseline="0" dirty="0" smtClean="0"/>
                        <a:t> reduces  the effects of drought. People are trained in basic veterinary care so they can help keep livestock healthy.</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smtClean="0"/>
                        <a:t>Around 4100 people directly and 60 000 indirectly by veterinary care.</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9159">
                <a:tc>
                  <a:txBody>
                    <a:bodyPr/>
                    <a:lstStyle/>
                    <a:p>
                      <a:r>
                        <a:rPr lang="en-GB" sz="1200" dirty="0" smtClean="0"/>
                        <a:t>Sustainable Forest Management</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smtClean="0"/>
                        <a:t>Bale</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smtClean="0"/>
                        <a:t>Forests are cut down to make land for growing crops and grazing livestock. Trees are also cut down for firewood.This reduces resources for future generations.</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smtClean="0"/>
                        <a:t>Communities are taught how to produce</a:t>
                      </a:r>
                      <a:r>
                        <a:rPr lang="en-GB" sz="1200" baseline="0" dirty="0" smtClean="0"/>
                        <a:t> honey and grow wild  coffee. These are then sold so people can make money without cutting down trees. Communities are also taught how to make fuel efficient stoves that use less  wood.</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smtClean="0"/>
                        <a:t>Around 7500 communities</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915836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4303334" cy="5184576"/>
          </a:xfrm>
        </p:spPr>
        <p:txBody>
          <a:bodyPr>
            <a:normAutofit fontScale="92500" lnSpcReduction="10000"/>
          </a:bodyPr>
          <a:lstStyle/>
          <a:p>
            <a:pPr marL="0" indent="0">
              <a:buNone/>
            </a:pPr>
            <a:r>
              <a:rPr lang="en-GB" u="sng" dirty="0" smtClean="0"/>
              <a:t>Bulgaria is less developed than the Uk</a:t>
            </a:r>
          </a:p>
          <a:p>
            <a:pPr marL="0" indent="0">
              <a:buNone/>
            </a:pPr>
            <a:endParaRPr lang="en-GB" u="sng" dirty="0" smtClean="0"/>
          </a:p>
          <a:p>
            <a:pPr marL="0" indent="0">
              <a:buNone/>
            </a:pPr>
            <a:r>
              <a:rPr lang="en-GB" dirty="0" smtClean="0"/>
              <a:t>Bulgaria joined the EU in 2007.It is less developed than the UK for example:</a:t>
            </a:r>
          </a:p>
          <a:p>
            <a:pPr marL="0" indent="0">
              <a:buNone/>
            </a:pPr>
            <a:endParaRPr lang="en-GB" dirty="0" smtClean="0"/>
          </a:p>
          <a:p>
            <a:r>
              <a:rPr lang="en-GB" dirty="0" smtClean="0"/>
              <a:t>IN 2007 Bulgaria had a GNI per head of $11 180 and the UK had a GNI per head of $33 800.</a:t>
            </a:r>
          </a:p>
          <a:p>
            <a:r>
              <a:rPr lang="en-GB" dirty="0" smtClean="0"/>
              <a:t>Life expectancy in Bulgaria is six years lower (73 compared to 79)</a:t>
            </a:r>
          </a:p>
          <a:p>
            <a:r>
              <a:rPr lang="en-GB" dirty="0" smtClean="0"/>
              <a:t>The HDI for Bulgaria is 0.824 whereas its 0.947 for the UK.</a:t>
            </a:r>
          </a:p>
        </p:txBody>
      </p:sp>
      <p:sp>
        <p:nvSpPr>
          <p:cNvPr id="4" name="Rectangle 3"/>
          <p:cNvSpPr/>
          <p:nvPr/>
        </p:nvSpPr>
        <p:spPr>
          <a:xfrm>
            <a:off x="539552" y="404664"/>
            <a:ext cx="6461641"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Inequalities in the EU-Ca</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 study</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112440"/>
            <a:ext cx="2520280" cy="2463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3645024"/>
            <a:ext cx="169545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6647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772816"/>
            <a:ext cx="8640960" cy="3450696"/>
          </a:xfrm>
        </p:spPr>
        <p:txBody>
          <a:bodyPr>
            <a:normAutofit fontScale="92500" lnSpcReduction="20000"/>
          </a:bodyPr>
          <a:lstStyle/>
          <a:p>
            <a:r>
              <a:rPr lang="en-US" sz="3200" dirty="0" smtClean="0"/>
              <a:t>Economic – Living standard of the masses which includes GDP</a:t>
            </a:r>
          </a:p>
          <a:p>
            <a:r>
              <a:rPr lang="en-US" sz="3200" dirty="0" smtClean="0"/>
              <a:t>Social- Life of the people and the infrastructures in the country.</a:t>
            </a:r>
          </a:p>
          <a:p>
            <a:r>
              <a:rPr lang="en-US" sz="3200" dirty="0" smtClean="0"/>
              <a:t>Political- The level and type of governance being practiced in the country.</a:t>
            </a:r>
          </a:p>
          <a:p>
            <a:r>
              <a:rPr lang="en-US" sz="3200" dirty="0" smtClean="0"/>
              <a:t>Environmental- This has to do with the natural appearance of the environment</a:t>
            </a:r>
            <a:r>
              <a:rPr lang="en-US" dirty="0" smtClean="0"/>
              <a:t>.</a:t>
            </a:r>
            <a:endParaRPr lang="en-US" dirty="0"/>
          </a:p>
        </p:txBody>
      </p:sp>
      <p:sp>
        <p:nvSpPr>
          <p:cNvPr id="3" name="Title 2"/>
          <p:cNvSpPr>
            <a:spLocks noGrp="1"/>
          </p:cNvSpPr>
          <p:nvPr>
            <p:ph type="title"/>
          </p:nvPr>
        </p:nvSpPr>
        <p:spPr/>
        <p:txBody>
          <a:bodyPr/>
          <a:lstStyle/>
          <a:p>
            <a:r>
              <a:rPr lang="en-US" dirty="0" smtClean="0"/>
              <a:t>Types of development</a:t>
            </a:r>
            <a:endParaRPr lang="en-US" dirty="0"/>
          </a:p>
        </p:txBody>
      </p:sp>
    </p:spTree>
    <p:extLst>
      <p:ext uri="{BB962C8B-B14F-4D97-AF65-F5344CB8AC3E}">
        <p14:creationId xmlns:p14="http://schemas.microsoft.com/office/powerpoint/2010/main" val="18798831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25278" y="88891"/>
            <a:ext cx="4104456"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dirty="0" smtClean="0"/>
              <a:t>Here are a few reasons why Bulgaria is less developed than the uk:</a:t>
            </a:r>
            <a:endParaRPr lang="en-GB"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969" y="3573016"/>
            <a:ext cx="1697807" cy="2914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H="1">
            <a:off x="395536" y="2473072"/>
            <a:ext cx="708545" cy="109994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311993" y="429200"/>
            <a:ext cx="1796207" cy="2031325"/>
          </a:xfrm>
          <a:prstGeom prst="rect">
            <a:avLst/>
          </a:prstGeom>
          <a:noFill/>
        </p:spPr>
        <p:txBody>
          <a:bodyPr wrap="square" rtlCol="0">
            <a:spAutoFit/>
          </a:bodyPr>
          <a:lstStyle/>
          <a:p>
            <a:r>
              <a:rPr lang="en-GB" dirty="0" smtClean="0">
                <a:solidFill>
                  <a:srgbClr val="0070C0"/>
                </a:solidFill>
              </a:rPr>
              <a:t>The climate is temperate and there aren't many droughts. This creates good conditions for farming</a:t>
            </a:r>
            <a:endParaRPr lang="en-GB" dirty="0">
              <a:solidFill>
                <a:srgbClr val="0070C0"/>
              </a:solidFill>
            </a:endParaRPr>
          </a:p>
        </p:txBody>
      </p:sp>
      <p:cxnSp>
        <p:nvCxnSpPr>
          <p:cNvPr id="12" name="Straight Arrow Connector 11"/>
          <p:cNvCxnSpPr/>
          <p:nvPr/>
        </p:nvCxnSpPr>
        <p:spPr>
          <a:xfrm flipH="1">
            <a:off x="1205907" y="3353675"/>
            <a:ext cx="807341" cy="58417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2016519" y="1916833"/>
            <a:ext cx="1835402" cy="2031325"/>
          </a:xfrm>
          <a:prstGeom prst="rect">
            <a:avLst/>
          </a:prstGeom>
          <a:noFill/>
        </p:spPr>
        <p:txBody>
          <a:bodyPr wrap="square" rtlCol="0">
            <a:spAutoFit/>
          </a:bodyPr>
          <a:lstStyle/>
          <a:p>
            <a:r>
              <a:rPr lang="en-GB" dirty="0" smtClean="0">
                <a:solidFill>
                  <a:srgbClr val="0070C0"/>
                </a:solidFill>
              </a:rPr>
              <a:t>The UK has good trade links- the UK has been a major trading centre for hundreds of years</a:t>
            </a:r>
            <a:endParaRPr lang="en-GB" dirty="0">
              <a:solidFill>
                <a:srgbClr val="0070C0"/>
              </a:solidFill>
            </a:endParaRPr>
          </a:p>
        </p:txBody>
      </p:sp>
      <p:cxnSp>
        <p:nvCxnSpPr>
          <p:cNvPr id="15" name="Straight Arrow Connector 14"/>
          <p:cNvCxnSpPr/>
          <p:nvPr/>
        </p:nvCxnSpPr>
        <p:spPr>
          <a:xfrm flipH="1" flipV="1">
            <a:off x="1498418" y="4882625"/>
            <a:ext cx="686544" cy="5970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2225278" y="4094133"/>
            <a:ext cx="2126704" cy="1200329"/>
          </a:xfrm>
          <a:prstGeom prst="rect">
            <a:avLst/>
          </a:prstGeom>
          <a:noFill/>
        </p:spPr>
        <p:txBody>
          <a:bodyPr wrap="square" rtlCol="0">
            <a:spAutoFit/>
          </a:bodyPr>
          <a:lstStyle/>
          <a:p>
            <a:r>
              <a:rPr lang="en-GB" dirty="0" smtClean="0">
                <a:solidFill>
                  <a:srgbClr val="0070C0"/>
                </a:solidFill>
              </a:rPr>
              <a:t>The UK has well developed manufacturing and service industries</a:t>
            </a:r>
            <a:endParaRPr lang="en-GB" dirty="0">
              <a:solidFill>
                <a:srgbClr val="0070C0"/>
              </a:solidFill>
            </a:endParaRPr>
          </a:p>
        </p:txBody>
      </p:sp>
      <p:cxnSp>
        <p:nvCxnSpPr>
          <p:cNvPr id="18" name="Straight Arrow Connector 17"/>
          <p:cNvCxnSpPr/>
          <p:nvPr/>
        </p:nvCxnSpPr>
        <p:spPr>
          <a:xfrm flipH="1" flipV="1">
            <a:off x="8316416" y="2672620"/>
            <a:ext cx="144016" cy="124992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6876256" y="4094133"/>
            <a:ext cx="2032102" cy="2308324"/>
          </a:xfrm>
          <a:prstGeom prst="rect">
            <a:avLst/>
          </a:prstGeom>
          <a:noFill/>
        </p:spPr>
        <p:txBody>
          <a:bodyPr wrap="square" rtlCol="0">
            <a:spAutoFit/>
          </a:bodyPr>
          <a:lstStyle/>
          <a:p>
            <a:r>
              <a:rPr lang="en-GB" dirty="0" smtClean="0">
                <a:solidFill>
                  <a:srgbClr val="FF0000"/>
                </a:solidFill>
              </a:rPr>
              <a:t>The climate is temperate but there are droughts in summer and high snowfall and storms in winter. This makes farming difficult</a:t>
            </a:r>
            <a:endParaRPr lang="en-GB" dirty="0">
              <a:solidFill>
                <a:srgbClr val="FF0000"/>
              </a:solidFill>
            </a:endParaRPr>
          </a:p>
        </p:txBody>
      </p:sp>
      <p:cxnSp>
        <p:nvCxnSpPr>
          <p:cNvPr id="26" name="Straight Arrow Connector 25"/>
          <p:cNvCxnSpPr/>
          <p:nvPr/>
        </p:nvCxnSpPr>
        <p:spPr>
          <a:xfrm flipV="1">
            <a:off x="6329734" y="2672622"/>
            <a:ext cx="906562" cy="25756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4716016" y="5294462"/>
            <a:ext cx="1944216" cy="1200329"/>
          </a:xfrm>
          <a:prstGeom prst="rect">
            <a:avLst/>
          </a:prstGeom>
          <a:noFill/>
        </p:spPr>
        <p:txBody>
          <a:bodyPr wrap="square" rtlCol="0">
            <a:spAutoFit/>
          </a:bodyPr>
          <a:lstStyle/>
          <a:p>
            <a:r>
              <a:rPr lang="en-GB" dirty="0" smtClean="0">
                <a:solidFill>
                  <a:srgbClr val="FF0000"/>
                </a:solidFill>
              </a:rPr>
              <a:t>Bulgaria was a communist country between 1944 and 1990</a:t>
            </a:r>
            <a:endParaRPr lang="en-GB" dirty="0">
              <a:solidFill>
                <a:srgbClr val="FF0000"/>
              </a:solidFill>
            </a:endParaRPr>
          </a:p>
        </p:txBody>
      </p:sp>
      <p:cxnSp>
        <p:nvCxnSpPr>
          <p:cNvPr id="31" name="Straight Arrow Connector 30"/>
          <p:cNvCxnSpPr/>
          <p:nvPr/>
        </p:nvCxnSpPr>
        <p:spPr>
          <a:xfrm>
            <a:off x="5760132" y="1772816"/>
            <a:ext cx="756147" cy="14401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169" name="TextBox 7168"/>
          <p:cNvSpPr txBox="1"/>
          <p:nvPr/>
        </p:nvSpPr>
        <p:spPr>
          <a:xfrm>
            <a:off x="4071215" y="1080025"/>
            <a:ext cx="1616909" cy="2031325"/>
          </a:xfrm>
          <a:prstGeom prst="rect">
            <a:avLst/>
          </a:prstGeom>
          <a:noFill/>
        </p:spPr>
        <p:txBody>
          <a:bodyPr wrap="square" rtlCol="0">
            <a:spAutoFit/>
          </a:bodyPr>
          <a:lstStyle/>
          <a:p>
            <a:r>
              <a:rPr lang="en-GB" dirty="0" smtClean="0">
                <a:solidFill>
                  <a:srgbClr val="FF0000"/>
                </a:solidFill>
              </a:rPr>
              <a:t>Part of Bulgaria is very mountainous. The land on the mountains is steep and has poor soil.</a:t>
            </a:r>
            <a:endParaRPr lang="en-GB" dirty="0">
              <a:solidFill>
                <a:srgbClr val="FF0000"/>
              </a:solidFill>
            </a:endParaRPr>
          </a:p>
        </p:txBody>
      </p:sp>
      <p:cxnSp>
        <p:nvCxnSpPr>
          <p:cNvPr id="35" name="Straight Arrow Connector 34"/>
          <p:cNvCxnSpPr/>
          <p:nvPr/>
        </p:nvCxnSpPr>
        <p:spPr>
          <a:xfrm flipV="1">
            <a:off x="6138205" y="2672623"/>
            <a:ext cx="522027" cy="71075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173" name="TextBox 7172"/>
          <p:cNvSpPr txBox="1"/>
          <p:nvPr/>
        </p:nvSpPr>
        <p:spPr>
          <a:xfrm>
            <a:off x="4351982" y="3353675"/>
            <a:ext cx="1786223" cy="1477328"/>
          </a:xfrm>
          <a:prstGeom prst="rect">
            <a:avLst/>
          </a:prstGeom>
          <a:noFill/>
        </p:spPr>
        <p:txBody>
          <a:bodyPr wrap="square" rtlCol="0">
            <a:spAutoFit/>
          </a:bodyPr>
          <a:lstStyle/>
          <a:p>
            <a:r>
              <a:rPr lang="en-GB" dirty="0" smtClean="0">
                <a:solidFill>
                  <a:srgbClr val="FF0000"/>
                </a:solidFill>
              </a:rPr>
              <a:t>There have been problems with political corruption since 1990</a:t>
            </a:r>
            <a:endParaRPr lang="en-GB" dirty="0">
              <a:solidFill>
                <a:srgbClr val="FF0000"/>
              </a:solidFill>
            </a:endParaRPr>
          </a:p>
        </p:txBody>
      </p:sp>
      <p:pic>
        <p:nvPicPr>
          <p:cNvPr id="717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6964" y="766458"/>
            <a:ext cx="2547036" cy="1706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1830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00200"/>
            <a:ext cx="8784976" cy="4781128"/>
          </a:xfrm>
        </p:spPr>
        <p:txBody>
          <a:bodyPr>
            <a:normAutofit/>
          </a:bodyPr>
          <a:lstStyle/>
          <a:p>
            <a:r>
              <a:rPr lang="en-US" sz="3200" dirty="0" smtClean="0"/>
              <a:t>The world is divided into two groups</a:t>
            </a:r>
          </a:p>
          <a:p>
            <a:r>
              <a:rPr lang="en-US" sz="3200" dirty="0" smtClean="0"/>
              <a:t>(i) The more economically developed countries (MEDC’s) which include the richer, more industrialised countries of the so called developed North.</a:t>
            </a:r>
          </a:p>
          <a:p>
            <a:r>
              <a:rPr lang="en-US" sz="3200" dirty="0" smtClean="0"/>
              <a:t>(ii) The less economically developed countries (LEDCs) which include the poorer, less industrialised countries of the so called developing South</a:t>
            </a:r>
            <a:endParaRPr lang="en-US" sz="3200" dirty="0"/>
          </a:p>
        </p:txBody>
      </p:sp>
      <p:sp>
        <p:nvSpPr>
          <p:cNvPr id="2" name="Title 1"/>
          <p:cNvSpPr>
            <a:spLocks noGrp="1"/>
          </p:cNvSpPr>
          <p:nvPr>
            <p:ph type="title"/>
          </p:nvPr>
        </p:nvSpPr>
        <p:spPr/>
        <p:txBody>
          <a:bodyPr>
            <a:normAutofit fontScale="90000"/>
          </a:bodyPr>
          <a:lstStyle/>
          <a:p>
            <a:r>
              <a:rPr lang="en-US" dirty="0" smtClean="0"/>
              <a:t>Patterns of Development in the World</a:t>
            </a:r>
            <a:endParaRPr lang="en-US" dirty="0"/>
          </a:p>
        </p:txBody>
      </p:sp>
    </p:spTree>
    <p:extLst>
      <p:ext uri="{BB962C8B-B14F-4D97-AF65-F5344CB8AC3E}">
        <p14:creationId xmlns:p14="http://schemas.microsoft.com/office/powerpoint/2010/main" val="2884819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25961" t="13398" r="33173" b="20182"/>
          <a:stretch/>
        </p:blipFill>
        <p:spPr bwMode="auto">
          <a:xfrm>
            <a:off x="107504" y="0"/>
            <a:ext cx="8928991" cy="68579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80321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00200"/>
            <a:ext cx="8712968" cy="4525963"/>
          </a:xfrm>
        </p:spPr>
        <p:txBody>
          <a:bodyPr/>
          <a:lstStyle/>
          <a:p>
            <a:r>
              <a:rPr lang="en-US" dirty="0"/>
              <a:t>Countries exhibit different levels of development. The factors which affect development may be economic, social, cultural or technical.</a:t>
            </a:r>
          </a:p>
        </p:txBody>
      </p:sp>
    </p:spTree>
    <p:extLst>
      <p:ext uri="{BB962C8B-B14F-4D97-AF65-F5344CB8AC3E}">
        <p14:creationId xmlns:p14="http://schemas.microsoft.com/office/powerpoint/2010/main" val="1464791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6552728"/>
          </a:xfrm>
        </p:spPr>
        <p:txBody>
          <a:bodyPr>
            <a:normAutofit lnSpcReduction="10000"/>
          </a:bodyPr>
          <a:lstStyle/>
          <a:p>
            <a:r>
              <a:rPr lang="en-US" dirty="0" smtClean="0"/>
              <a:t>                            </a:t>
            </a:r>
            <a:r>
              <a:rPr lang="en-US" sz="4600" dirty="0" smtClean="0">
                <a:solidFill>
                  <a:srgbClr val="C00000"/>
                </a:solidFill>
              </a:rPr>
              <a:t>Measuring </a:t>
            </a:r>
            <a:r>
              <a:rPr lang="en-US" sz="4600" dirty="0">
                <a:solidFill>
                  <a:srgbClr val="C00000"/>
                </a:solidFill>
              </a:rPr>
              <a:t>development</a:t>
            </a:r>
          </a:p>
          <a:p>
            <a:endParaRPr lang="en-US" dirty="0"/>
          </a:p>
          <a:p>
            <a:r>
              <a:rPr lang="en-US" dirty="0"/>
              <a:t>Studying development is about measuring how developed one country is compared to other countries, or to the same country in the past. Development measures how economically, socially, culturally or technologically advanced a country is. </a:t>
            </a:r>
            <a:endParaRPr lang="en-US" dirty="0" smtClean="0"/>
          </a:p>
          <a:p>
            <a:r>
              <a:rPr lang="en-US" dirty="0" smtClean="0"/>
              <a:t>The </a:t>
            </a:r>
            <a:r>
              <a:rPr lang="en-US" dirty="0"/>
              <a:t>two most important ways of measuring development are economic development and human development.</a:t>
            </a:r>
          </a:p>
          <a:p>
            <a:endParaRPr lang="en-US" dirty="0"/>
          </a:p>
          <a:p>
            <a:r>
              <a:rPr lang="en-US" dirty="0"/>
              <a:t>    Economic development is a measure of a country's wealth and how it is generated (for example agriculture is considered less economically advanced then banking).</a:t>
            </a:r>
          </a:p>
          <a:p>
            <a:r>
              <a:rPr lang="en-US" dirty="0"/>
              <a:t>    Human development measures the access the population has to wealth, jobs, education, nutrition, health, leisure and safety - as well as political and cultural freedom. Material elements, such as wealth and nutrition, are described as the standard of living. Health and leisure are often referred to as quality of life.</a:t>
            </a:r>
          </a:p>
        </p:txBody>
      </p:sp>
    </p:spTree>
    <p:extLst>
      <p:ext uri="{BB962C8B-B14F-4D97-AF65-F5344CB8AC3E}">
        <p14:creationId xmlns:p14="http://schemas.microsoft.com/office/powerpoint/2010/main" val="7779052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3736</TotalTime>
  <Words>4412</Words>
  <Application>Microsoft Office PowerPoint</Application>
  <PresentationFormat>On-screen Show (4:3)</PresentationFormat>
  <Paragraphs>419</Paragraphs>
  <Slides>50</Slides>
  <Notes>2</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Waveform</vt:lpstr>
      <vt:lpstr>PowerPoint Presentation</vt:lpstr>
      <vt:lpstr>What is Development</vt:lpstr>
      <vt:lpstr>Features of development</vt:lpstr>
      <vt:lpstr>Reasons Why Ledc’s are Underdeveloped</vt:lpstr>
      <vt:lpstr>Types of development</vt:lpstr>
      <vt:lpstr>Patterns of Development in the World</vt:lpstr>
      <vt:lpstr>PowerPoint Presentation</vt:lpstr>
      <vt:lpstr>PowerPoint Presentation</vt:lpstr>
      <vt:lpstr>PowerPoint Presentation</vt:lpstr>
      <vt:lpstr>What are development indicators</vt:lpstr>
      <vt:lpstr>PowerPoint Presentation</vt:lpstr>
      <vt:lpstr>Economic development indicators</vt:lpstr>
      <vt:lpstr>PowerPoint Presentation</vt:lpstr>
      <vt:lpstr>Human development indicators</vt:lpstr>
      <vt:lpstr>PowerPoint Presentation</vt:lpstr>
      <vt:lpstr>PowerPoint Presentation</vt:lpstr>
      <vt:lpstr>PowerPoint Presentation</vt:lpstr>
      <vt:lpstr>PowerPoint Presentation</vt:lpstr>
      <vt:lpstr>PowerPoint Presentation</vt:lpstr>
      <vt:lpstr>Human Development Index(HDI)</vt:lpstr>
      <vt:lpstr>PowerPoint Presentation</vt:lpstr>
      <vt:lpstr>Quality of life isn't the same as standard of living</vt:lpstr>
      <vt:lpstr>PowerPoint Presentation</vt:lpstr>
      <vt:lpstr>PowerPoint Presentation</vt:lpstr>
      <vt:lpstr>Factors influencing development</vt:lpstr>
      <vt:lpstr>Economic factors:</vt:lpstr>
      <vt:lpstr>Social factors</vt:lpstr>
      <vt:lpstr>PowerPoint Presentation</vt:lpstr>
      <vt:lpstr>Consequences of Inequality</vt:lpstr>
      <vt:lpstr>United Kingdom</vt:lpstr>
      <vt:lpstr>Russia</vt:lpstr>
      <vt:lpstr>Bangladesh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Hurricane Mitch set back development in Nicaragua</vt:lpstr>
      <vt:lpstr>Hurricane Mitch set back development in Honduras</vt:lpstr>
      <vt:lpstr>Reducing Global Inequality  </vt:lpstr>
      <vt:lpstr>PowerPoint Presentation</vt:lpstr>
      <vt:lpstr>     </vt:lpstr>
      <vt:lpstr>PowerPoint Presentation</vt:lpstr>
      <vt:lpstr>Here are some examples of development projects aid is spent 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dc:creator>
  <cp:lastModifiedBy>OMEREONYE</cp:lastModifiedBy>
  <cp:revision>69</cp:revision>
  <dcterms:created xsi:type="dcterms:W3CDTF">2011-03-26T20:11:59Z</dcterms:created>
  <dcterms:modified xsi:type="dcterms:W3CDTF">2014-10-01T20:37:31Z</dcterms:modified>
</cp:coreProperties>
</file>