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90619-E193-4286-A798-917A426DDF6C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384C8-3E80-44BF-8D75-FAC108302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3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9D66172-43E1-4D0D-A874-9F29AEA05FE5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1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48F9BE-EC33-4B4E-BEBE-7FA48B38B3CA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10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E29484A-1BFE-4438-98CE-43560CAD843D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11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E29484A-1BFE-4438-98CE-43560CAD843D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12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E29484A-1BFE-4438-98CE-43560CAD843D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13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9D66172-43E1-4D0D-A874-9F29AEA05FE5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2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48F9BE-EC33-4B4E-BEBE-7FA48B38B3CA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3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48F9BE-EC33-4B4E-BEBE-7FA48B38B3CA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4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48F9BE-EC33-4B4E-BEBE-7FA48B38B3CA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5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48F9BE-EC33-4B4E-BEBE-7FA48B38B3CA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6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48F9BE-EC33-4B4E-BEBE-7FA48B38B3CA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7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48F9BE-EC33-4B4E-BEBE-7FA48B38B3CA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8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48F9BE-EC33-4B4E-BEBE-7FA48B38B3CA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9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D9180CA-F7D6-49C2-A7FC-A04644F0040D}" type="slidenum">
              <a:rPr lang="en-US">
                <a:solidFill>
                  <a:srgbClr val="93A2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3A2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8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A7B0-6B51-40B2-8D54-C2A531C091EC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0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36C3-A2E7-4E3C-B301-C8FF1A66C8E6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00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7958138" cy="1863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625" y="4230688"/>
            <a:ext cx="7958138" cy="1865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BF17-15A8-4B32-AAB5-C4168678152B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743D0-8512-4A92-BB60-3AFDA53B7813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0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F4E96-1EB6-41CB-8D36-32F8109A6259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2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D25A-4374-4A1A-B998-045A92C58E12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0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175C-7A38-4955-9258-BD6E1F9F79AD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9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C95BF-155A-4CE1-A887-9B7D803DD3AE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6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8EA3-4274-49CC-8790-CC4F1DC98D1C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3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CA41-FF31-49A3-9849-B6CFFEF9348D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8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B56CE-FE7B-4CA6-80A2-DCD1B193D857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4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64B3C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64B3C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58AFB8-F69C-4EEB-A3B8-10340B291160}" type="slidenum">
              <a:rPr lang="en-US">
                <a:solidFill>
                  <a:srgbClr val="564B3C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564B3C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kids4research.org/mouse%20in%20hand%20facing%20left.jpg&amp;imgrefurl=http://www.kids4research.org/&amp;h=1058&amp;w=1050&amp;sz=242&amp;hl=en&amp;start=15&amp;um=1&amp;tbnid=JO4hJAZbVFhWyM:&amp;tbnh=150&amp;tbnw=149&amp;prev=/images?q%3Danimal%2Bscience%26um%3D1%26hl%3Den%26rlz%3D1T4RNWN_enUS276US276%26sa%3D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belprize.org/educational/medicine/insulin/game/insulin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bs.org/wgbh/nova/body/replacing-body-part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Uses-Food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438400"/>
            <a:ext cx="84582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564B3C"/>
                </a:solidFill>
                <a:cs typeface="Arial" charset="0"/>
              </a:rPr>
              <a:t>How can you tell if an egg is boiled or not?</a:t>
            </a: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marL="411163" lvl="1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prstClr val="black"/>
                </a:solidFill>
                <a:latin typeface="Century Schoolbook" panose="02040604050505020304" pitchFamily="18" charset="0"/>
                <a:cs typeface="Arial" charset="0"/>
              </a:rPr>
              <a:t>The incredible, edible EGG!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233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358" y="4827847"/>
            <a:ext cx="2133600" cy="185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0367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2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Uses-medicine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1828800"/>
            <a:ext cx="518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93A299"/>
              </a:buClr>
            </a:pPr>
            <a:r>
              <a:rPr lang="en-US" altLang="en-US" sz="2800" dirty="0" smtClean="0">
                <a:solidFill>
                  <a:srgbClr val="564B3C"/>
                </a:solidFill>
              </a:rPr>
              <a:t>China and other countries use animals for traditional medicines. </a:t>
            </a:r>
          </a:p>
          <a:p>
            <a:pPr lvl="1" eaLnBrk="1" hangingPunct="1">
              <a:lnSpc>
                <a:spcPct val="80000"/>
              </a:lnSpc>
              <a:buClr>
                <a:srgbClr val="CF543F"/>
              </a:buClr>
            </a:pPr>
            <a:r>
              <a:rPr lang="en-US" altLang="en-US" dirty="0" smtClean="0">
                <a:solidFill>
                  <a:srgbClr val="564B3C"/>
                </a:solidFill>
              </a:rPr>
              <a:t>Tradition is hard to break</a:t>
            </a:r>
          </a:p>
          <a:p>
            <a:pPr marL="411163" lvl="1" indent="0" eaLnBrk="1" hangingPunct="1">
              <a:lnSpc>
                <a:spcPct val="80000"/>
              </a:lnSpc>
              <a:buClr>
                <a:srgbClr val="CF543F"/>
              </a:buClr>
              <a:buFont typeface="Arial" charset="0"/>
              <a:buNone/>
            </a:pPr>
            <a:endParaRPr lang="en-US" altLang="en-US" dirty="0" smtClean="0">
              <a:solidFill>
                <a:srgbClr val="564B3C"/>
              </a:solidFill>
            </a:endParaRPr>
          </a:p>
          <a:p>
            <a:pPr marL="114300" indent="0" eaLnBrk="1" hangingPunct="1">
              <a:lnSpc>
                <a:spcPct val="80000"/>
              </a:lnSpc>
              <a:buClr>
                <a:srgbClr val="93A299"/>
              </a:buClr>
              <a:buFont typeface="Arial" charset="0"/>
              <a:buNone/>
            </a:pPr>
            <a:endParaRPr lang="en-US" altLang="en-US" sz="2800" dirty="0">
              <a:solidFill>
                <a:srgbClr val="564B3C"/>
              </a:solidFill>
            </a:endParaRPr>
          </a:p>
          <a:p>
            <a:pPr marL="114300" indent="0" eaLnBrk="1" hangingPunct="1">
              <a:lnSpc>
                <a:spcPct val="80000"/>
              </a:lnSpc>
              <a:buClr>
                <a:srgbClr val="93A299"/>
              </a:buClr>
              <a:buFont typeface="Arial" charset="0"/>
              <a:buNone/>
            </a:pPr>
            <a:endParaRPr lang="en-US" altLang="en-US" sz="2800" dirty="0" smtClean="0">
              <a:solidFill>
                <a:srgbClr val="564B3C"/>
              </a:solidFill>
            </a:endParaRPr>
          </a:p>
          <a:p>
            <a:pPr marL="411163" lvl="1" indent="0" eaLnBrk="1" hangingPunct="1">
              <a:lnSpc>
                <a:spcPct val="80000"/>
              </a:lnSpc>
              <a:buClr>
                <a:srgbClr val="CF543F"/>
              </a:buClr>
              <a:buFont typeface="Arial" charset="0"/>
              <a:buNone/>
            </a:pPr>
            <a:endParaRPr lang="en-US" altLang="en-US" sz="1600" dirty="0" smtClean="0">
              <a:solidFill>
                <a:srgbClr val="564B3C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2400" y="2874339"/>
            <a:ext cx="4572000" cy="379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eaLnBrk="1" hangingPunct="1">
              <a:lnSpc>
                <a:spcPct val="80000"/>
              </a:lnSpc>
              <a:buClr>
                <a:srgbClr val="93A299"/>
              </a:buClr>
              <a:buFont typeface="Arial" charset="0"/>
              <a:buNone/>
            </a:pPr>
            <a:endParaRPr lang="en-US" altLang="en-US" sz="2800" dirty="0" smtClean="0">
              <a:solidFill>
                <a:srgbClr val="564B3C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93A299"/>
              </a:buClr>
            </a:pPr>
            <a:r>
              <a:rPr lang="en-US" altLang="en-US" sz="2800" b="1" dirty="0" smtClean="0">
                <a:solidFill>
                  <a:srgbClr val="564B3C"/>
                </a:solidFill>
              </a:rPr>
              <a:t>Black Bear- </a:t>
            </a:r>
            <a:r>
              <a:rPr lang="en-US" altLang="en-US" i="1" dirty="0" smtClean="0">
                <a:solidFill>
                  <a:srgbClr val="564B3C"/>
                </a:solidFill>
              </a:rPr>
              <a:t>Bear bile is used to treat liver problems and headaches</a:t>
            </a:r>
          </a:p>
          <a:p>
            <a:pPr lvl="1" eaLnBrk="1" hangingPunct="1">
              <a:lnSpc>
                <a:spcPct val="80000"/>
              </a:lnSpc>
              <a:buClr>
                <a:srgbClr val="CF543F"/>
              </a:buClr>
            </a:pPr>
            <a:r>
              <a:rPr lang="en-US" altLang="en-US" i="1" dirty="0" smtClean="0">
                <a:solidFill>
                  <a:srgbClr val="564B3C"/>
                </a:solidFill>
              </a:rPr>
              <a:t>Bear farms-painful and dangerous bile extraction</a:t>
            </a:r>
            <a:endParaRPr lang="en-US" altLang="en-US" dirty="0" smtClean="0">
              <a:solidFill>
                <a:srgbClr val="564B3C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93A299"/>
              </a:buClr>
            </a:pPr>
            <a:r>
              <a:rPr lang="en-US" altLang="en-US" sz="2800" b="1" dirty="0" smtClean="0">
                <a:solidFill>
                  <a:srgbClr val="564B3C"/>
                </a:solidFill>
              </a:rPr>
              <a:t>Seahorses</a:t>
            </a:r>
            <a:r>
              <a:rPr lang="en-US" altLang="en-US" sz="2800" dirty="0" smtClean="0">
                <a:solidFill>
                  <a:srgbClr val="564B3C"/>
                </a:solidFill>
              </a:rPr>
              <a:t>- </a:t>
            </a:r>
            <a:r>
              <a:rPr lang="en-US" altLang="en-US" i="1" dirty="0" smtClean="0">
                <a:solidFill>
                  <a:srgbClr val="564B3C"/>
                </a:solidFill>
              </a:rPr>
              <a:t>used</a:t>
            </a:r>
            <a:r>
              <a:rPr lang="en-US" altLang="en-US" sz="2800" dirty="0" smtClean="0">
                <a:solidFill>
                  <a:srgbClr val="564B3C"/>
                </a:solidFill>
              </a:rPr>
              <a:t> </a:t>
            </a:r>
            <a:r>
              <a:rPr lang="en-US" i="1" dirty="0">
                <a:solidFill>
                  <a:srgbClr val="564B3C"/>
                </a:solidFill>
              </a:rPr>
              <a:t>to treat </a:t>
            </a:r>
            <a:r>
              <a:rPr lang="en-US" i="1" dirty="0" smtClean="0">
                <a:solidFill>
                  <a:srgbClr val="564B3C"/>
                </a:solidFill>
              </a:rPr>
              <a:t>kidney and circulatory problems</a:t>
            </a:r>
          </a:p>
          <a:p>
            <a:pPr lvl="1" eaLnBrk="1" hangingPunct="1">
              <a:lnSpc>
                <a:spcPct val="80000"/>
              </a:lnSpc>
              <a:buClr>
                <a:srgbClr val="CF543F"/>
              </a:buClr>
            </a:pPr>
            <a:r>
              <a:rPr lang="en-US" altLang="en-US" i="1" dirty="0" smtClean="0">
                <a:solidFill>
                  <a:srgbClr val="564B3C"/>
                </a:solidFill>
              </a:rPr>
              <a:t>32 countries harvest over 20,000,000 Seahorses/year!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995" y="1828800"/>
            <a:ext cx="3509978" cy="229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87" y="4357688"/>
            <a:ext cx="3560886" cy="231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34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Uses-by-products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610600" cy="4373563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Bone</a:t>
            </a:r>
            <a:r>
              <a:rPr lang="en-US" altLang="en-US" sz="2800" dirty="0"/>
              <a:t> – </a:t>
            </a:r>
            <a:r>
              <a:rPr lang="en-US" altLang="en-US" dirty="0"/>
              <a:t>buttons, mineral supplement for livestock </a:t>
            </a:r>
            <a:r>
              <a:rPr lang="en-US" altLang="en-US" dirty="0" smtClean="0"/>
              <a:t>feed</a:t>
            </a:r>
          </a:p>
          <a:p>
            <a:pPr marL="342900" lvl="1" eaLnBrk="1" hangingPunct="1">
              <a:buClr>
                <a:schemeClr val="accent1"/>
              </a:buClr>
            </a:pPr>
            <a:r>
              <a:rPr lang="en-US" altLang="en-US" sz="2800" b="1" dirty="0" smtClean="0"/>
              <a:t>Fat</a:t>
            </a:r>
            <a:r>
              <a:rPr lang="en-US" altLang="en-US" sz="2400" dirty="0" smtClean="0"/>
              <a:t>- </a:t>
            </a:r>
            <a:r>
              <a:rPr lang="en-US" altLang="en-US" sz="2400" dirty="0"/>
              <a:t>chemicals, creams, lubricants, soaps, </a:t>
            </a:r>
            <a:r>
              <a:rPr lang="en-US" altLang="en-US" sz="2400" dirty="0" smtClean="0"/>
              <a:t>food</a:t>
            </a:r>
          </a:p>
          <a:p>
            <a:pPr marL="342900" lvl="1" eaLnBrk="1" hangingPunct="1">
              <a:buClr>
                <a:schemeClr val="accent1"/>
              </a:buClr>
            </a:pPr>
            <a:r>
              <a:rPr lang="en-US" altLang="en-US" sz="2800" b="1" dirty="0"/>
              <a:t>Glands</a:t>
            </a:r>
            <a:r>
              <a:rPr lang="en-US" altLang="en-US" sz="2400" dirty="0"/>
              <a:t> - medicines, food additives</a:t>
            </a:r>
          </a:p>
          <a:p>
            <a:pPr marL="342900" lvl="1" eaLnBrk="1" hangingPunct="1">
              <a:buClr>
                <a:schemeClr val="accent1"/>
              </a:buClr>
            </a:pPr>
            <a:endParaRPr lang="en-US" altLang="en-US" sz="2400" dirty="0"/>
          </a:p>
          <a:p>
            <a:pPr eaLnBrk="1" hangingPunct="1"/>
            <a:endParaRPr lang="en-US" altLang="en-US" sz="2800" dirty="0" smtClean="0"/>
          </a:p>
          <a:p>
            <a:pPr marL="411163" lvl="1" indent="0" eaLnBrk="1" hangingPunct="1">
              <a:buNone/>
            </a:pPr>
            <a:endParaRPr lang="en-US" altLang="en-US" sz="2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95" y="3886200"/>
            <a:ext cx="310798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54257"/>
            <a:ext cx="4457700" cy="221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57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Uses-by-products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1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Collagen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- (connective tissue in joints, skin, bone) makes glue &amp; </a:t>
            </a:r>
            <a:r>
              <a:rPr lang="en-US" altLang="en-US" sz="2400" dirty="0" smtClean="0"/>
              <a:t>gelatin</a:t>
            </a:r>
          </a:p>
          <a:p>
            <a:pPr marL="114300" indent="0" eaLnBrk="1" hangingPunct="1">
              <a:buNone/>
            </a:pPr>
            <a:endParaRPr lang="en-US" altLang="en-US" sz="2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90" y="3048000"/>
            <a:ext cx="4573230" cy="338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781175" cy="165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60" y="2388393"/>
            <a:ext cx="2663406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83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Uses-by-products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373563"/>
          </a:xfrm>
        </p:spPr>
        <p:txBody>
          <a:bodyPr/>
          <a:lstStyle/>
          <a:p>
            <a:pPr marL="114300" indent="0" eaLnBrk="1" hangingPunct="1">
              <a:buNone/>
            </a:pPr>
            <a:endParaRPr lang="en-US" altLang="en-US" sz="2400" dirty="0" smtClean="0"/>
          </a:p>
          <a:p>
            <a:pPr eaLnBrk="1" hangingPunct="1"/>
            <a:r>
              <a:rPr lang="en-US" altLang="en-US" sz="2400" b="1" dirty="0" smtClean="0"/>
              <a:t>Intestinal </a:t>
            </a:r>
            <a:r>
              <a:rPr lang="en-US" altLang="en-US" sz="2400" b="1" dirty="0"/>
              <a:t>&amp; Stomach tissue</a:t>
            </a:r>
            <a:r>
              <a:rPr lang="en-US" altLang="en-US" sz="2400" dirty="0"/>
              <a:t> –”Catgut” surgical sutures, strings for </a:t>
            </a:r>
            <a:r>
              <a:rPr lang="en-US" altLang="en-US" sz="2400" dirty="0" smtClean="0"/>
              <a:t>musical instruments </a:t>
            </a:r>
            <a:r>
              <a:rPr lang="en-US" altLang="en-US" sz="2400" dirty="0"/>
              <a:t>&amp; sports </a:t>
            </a:r>
            <a:r>
              <a:rPr lang="en-US" altLang="en-US" dirty="0" smtClean="0"/>
              <a:t>equipment</a:t>
            </a:r>
            <a:r>
              <a:rPr lang="en-US" altLang="en-US" sz="2400" dirty="0" smtClean="0"/>
              <a:t>, </a:t>
            </a:r>
            <a:r>
              <a:rPr lang="en-US" altLang="en-US" sz="2400" dirty="0"/>
              <a:t>natural casings for hotdogs/sausage</a:t>
            </a:r>
            <a:endParaRPr lang="en-US" altLang="en-US" sz="2800" dirty="0"/>
          </a:p>
          <a:p>
            <a:pPr eaLnBrk="1" hangingPunct="1"/>
            <a:endParaRPr lang="en-US" altLang="en-US" sz="2800" dirty="0" smtClean="0"/>
          </a:p>
          <a:p>
            <a:pPr lvl="1" eaLnBrk="1" hangingPunct="1"/>
            <a:endParaRPr lang="en-US" altLang="en-US" sz="2400" dirty="0" smtClean="0"/>
          </a:p>
          <a:p>
            <a:pPr lvl="1" eaLnBrk="1" hangingPunct="1">
              <a:buFont typeface="Wingdings" pitchFamily="2" charset="2"/>
              <a:buNone/>
            </a:pPr>
            <a:endParaRPr lang="en-US" altLang="en-US" sz="2400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3810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49980" y="4072890"/>
            <a:ext cx="3383280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1955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8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 Main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History of Animals</a:t>
            </a:r>
            <a:r>
              <a:rPr lang="en-US" dirty="0" smtClean="0"/>
              <a:t>- first forms of life, vertebrates, how small mammals survived the extinction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u="sng" dirty="0" smtClean="0"/>
              <a:t>Domestication</a:t>
            </a:r>
            <a:r>
              <a:rPr lang="en-US" dirty="0" smtClean="0"/>
              <a:t>-What, when, how, why-for all animals covered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u="sng" dirty="0" smtClean="0"/>
              <a:t>Results of domestication</a:t>
            </a:r>
            <a:r>
              <a:rPr lang="en-US" dirty="0" smtClean="0"/>
              <a:t>-”We created monsters!”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u="sng" dirty="0" smtClean="0"/>
              <a:t>Animal Uses</a:t>
            </a:r>
            <a:r>
              <a:rPr lang="en-US" dirty="0" smtClean="0"/>
              <a:t>-Food, fiber, labor, medicine, research, by-products, pets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9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 Main 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 Science</a:t>
            </a:r>
          </a:p>
          <a:p>
            <a:r>
              <a:rPr lang="en-US" dirty="0" smtClean="0"/>
              <a:t>Vertebrate/Invertebrate</a:t>
            </a:r>
          </a:p>
          <a:p>
            <a:r>
              <a:rPr lang="en-US" dirty="0" smtClean="0"/>
              <a:t>Livestock</a:t>
            </a:r>
          </a:p>
          <a:p>
            <a:r>
              <a:rPr lang="en-US" dirty="0" smtClean="0"/>
              <a:t>Wild</a:t>
            </a:r>
          </a:p>
          <a:p>
            <a:r>
              <a:rPr lang="en-US" dirty="0" smtClean="0"/>
              <a:t>Feral</a:t>
            </a:r>
          </a:p>
          <a:p>
            <a:r>
              <a:rPr lang="en-US" dirty="0" smtClean="0"/>
              <a:t>Tame</a:t>
            </a:r>
          </a:p>
          <a:p>
            <a:r>
              <a:rPr lang="en-US" dirty="0" smtClean="0"/>
              <a:t>Raised in captivity</a:t>
            </a:r>
          </a:p>
          <a:p>
            <a:r>
              <a:rPr lang="en-US" dirty="0" smtClean="0"/>
              <a:t>Raised commercially</a:t>
            </a:r>
          </a:p>
          <a:p>
            <a:r>
              <a:rPr lang="en-US" dirty="0" smtClean="0"/>
              <a:t>Hybrid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7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Uses-Food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1"/>
            <a:ext cx="8229600" cy="145906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/>
              <a:t>What is another protein source that is produced by animal?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200" b="1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2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b="1" dirty="0" smtClean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258" y="2895600"/>
            <a:ext cx="754380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564B3C"/>
                </a:solidFill>
                <a:cs typeface="Arial" charset="0"/>
              </a:rPr>
              <a:t>Eggs</a:t>
            </a: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marL="411163" lvl="1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prstClr val="black"/>
                </a:solidFill>
                <a:latin typeface="Century Schoolbook" panose="02040604050505020304" pitchFamily="18" charset="0"/>
                <a:cs typeface="Arial" charset="0"/>
              </a:rPr>
              <a:t>The incredible, edible EGG!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233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358" y="4827847"/>
            <a:ext cx="2133600" cy="185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0367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0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Uses-medical research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1"/>
            <a:ext cx="82296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/>
              <a:t>Why do medical research with animals?</a:t>
            </a:r>
          </a:p>
          <a:p>
            <a:pPr marL="411163" lvl="1" indent="0" eaLnBrk="1" hangingPunct="1">
              <a:lnSpc>
                <a:spcPct val="80000"/>
              </a:lnSpc>
              <a:buNone/>
            </a:pPr>
            <a:endParaRPr lang="en-US" altLang="en-US" sz="1600" b="1" dirty="0" smtClean="0"/>
          </a:p>
        </p:txBody>
      </p:sp>
      <p:pic>
        <p:nvPicPr>
          <p:cNvPr id="80900" name="Picture 5" descr="mouse%2520in%2520hand%2520facing%2520lef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44620"/>
            <a:ext cx="1952625" cy="196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230879"/>
            <a:ext cx="8229600" cy="211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lnSpc>
                <a:spcPct val="80000"/>
              </a:lnSpc>
              <a:buClr>
                <a:srgbClr val="CF543F"/>
              </a:buClr>
            </a:pPr>
            <a:r>
              <a:rPr lang="en-US" altLang="en-US" dirty="0" smtClean="0">
                <a:solidFill>
                  <a:srgbClr val="564B3C"/>
                </a:solidFill>
              </a:rPr>
              <a:t>Animals and people get many of the same illnesses</a:t>
            </a:r>
          </a:p>
          <a:p>
            <a:pPr marL="411163" lvl="1" indent="0" eaLnBrk="1" hangingPunct="1">
              <a:lnSpc>
                <a:spcPct val="80000"/>
              </a:lnSpc>
              <a:buClr>
                <a:srgbClr val="CF543F"/>
              </a:buClr>
              <a:buFont typeface="Arial" charset="0"/>
              <a:buNone/>
            </a:pPr>
            <a:endParaRPr lang="en-US" altLang="en-US" dirty="0" smtClean="0">
              <a:solidFill>
                <a:srgbClr val="564B3C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CF543F"/>
              </a:buClr>
            </a:pPr>
            <a:r>
              <a:rPr lang="en-US" altLang="en-US" dirty="0" smtClean="0">
                <a:solidFill>
                  <a:srgbClr val="564B3C"/>
                </a:solidFill>
              </a:rPr>
              <a:t>Certain types of animals can stand in for humans with particular diseases</a:t>
            </a:r>
          </a:p>
          <a:p>
            <a:pPr marL="411163" lvl="1" indent="0" eaLnBrk="1" hangingPunct="1">
              <a:lnSpc>
                <a:spcPct val="80000"/>
              </a:lnSpc>
              <a:buClr>
                <a:srgbClr val="CF543F"/>
              </a:buClr>
              <a:buFont typeface="Arial" charset="0"/>
              <a:buNone/>
            </a:pPr>
            <a:endParaRPr lang="en-US" altLang="en-US" dirty="0">
              <a:solidFill>
                <a:srgbClr val="564B3C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CF543F"/>
              </a:buClr>
            </a:pPr>
            <a:r>
              <a:rPr lang="en-US" altLang="en-US" dirty="0" smtClean="0">
                <a:solidFill>
                  <a:srgbClr val="564B3C"/>
                </a:solidFill>
              </a:rPr>
              <a:t>Information from these studies can help people and animals</a:t>
            </a:r>
            <a:endParaRPr lang="en-US" altLang="en-US" dirty="0">
              <a:solidFill>
                <a:srgbClr val="564B3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43400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7" y="432435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8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Uses-medical research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34502" y="1676400"/>
            <a:ext cx="82296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/>
              <a:t>Insulin was discovered from a dog!</a:t>
            </a:r>
          </a:p>
          <a:p>
            <a:pPr marL="411163" lvl="1" indent="0" eaLnBrk="1" hangingPunct="1">
              <a:lnSpc>
                <a:spcPct val="80000"/>
              </a:lnSpc>
              <a:buNone/>
            </a:pPr>
            <a:endParaRPr lang="en-US" altLang="en-US" sz="16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230879"/>
            <a:ext cx="8229600" cy="211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lnSpc>
                <a:spcPct val="80000"/>
              </a:lnSpc>
              <a:buClr>
                <a:srgbClr val="CF543F"/>
              </a:buClr>
            </a:pPr>
            <a:endParaRPr lang="en-US" altLang="en-US" dirty="0">
              <a:solidFill>
                <a:srgbClr val="564B3C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79898" y="2224397"/>
            <a:ext cx="8839200" cy="204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lnSpc>
                <a:spcPct val="80000"/>
              </a:lnSpc>
              <a:buClr>
                <a:srgbClr val="CF543F"/>
              </a:buClr>
            </a:pPr>
            <a:r>
              <a:rPr lang="en-US" altLang="en-US" sz="2400" dirty="0" smtClean="0">
                <a:solidFill>
                  <a:srgbClr val="564B3C"/>
                </a:solidFill>
              </a:rPr>
              <a:t>In 1921, researchers thought they could find the cure for the “sugar disease” in the pancreas of dogs. </a:t>
            </a:r>
          </a:p>
          <a:p>
            <a:pPr marL="411163" lvl="1" indent="0" eaLnBrk="1" hangingPunct="1">
              <a:lnSpc>
                <a:spcPct val="80000"/>
              </a:lnSpc>
              <a:buClr>
                <a:srgbClr val="CF543F"/>
              </a:buClr>
              <a:buFont typeface="Arial" charset="0"/>
              <a:buNone/>
            </a:pPr>
            <a:endParaRPr lang="en-US" altLang="en-US" sz="2400" dirty="0" smtClean="0">
              <a:solidFill>
                <a:srgbClr val="564B3C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CF543F"/>
              </a:buClr>
            </a:pPr>
            <a:r>
              <a:rPr lang="en-US" altLang="en-US" sz="2400" dirty="0" smtClean="0">
                <a:solidFill>
                  <a:srgbClr val="564B3C"/>
                </a:solidFill>
              </a:rPr>
              <a:t>They isolated insulin and it lowered blood sugar in diabetic dogs. </a:t>
            </a:r>
          </a:p>
          <a:p>
            <a:pPr eaLnBrk="1" hangingPunct="1">
              <a:lnSpc>
                <a:spcPct val="80000"/>
              </a:lnSpc>
              <a:buClr>
                <a:srgbClr val="93A299"/>
              </a:buClr>
            </a:pPr>
            <a:endParaRPr lang="en-US" altLang="en-US" dirty="0" smtClean="0">
              <a:solidFill>
                <a:srgbClr val="564B3C"/>
              </a:solidFill>
            </a:endParaRPr>
          </a:p>
          <a:p>
            <a:pPr marL="411163" lvl="1" indent="0" eaLnBrk="1" hangingPunct="1">
              <a:lnSpc>
                <a:spcPct val="80000"/>
              </a:lnSpc>
              <a:buClr>
                <a:srgbClr val="CF543F"/>
              </a:buClr>
              <a:buFont typeface="Arial" charset="0"/>
              <a:buNone/>
            </a:pPr>
            <a:endParaRPr lang="en-US" altLang="en-US" sz="1400" dirty="0" smtClean="0">
              <a:solidFill>
                <a:srgbClr val="564B3C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54" y="4302013"/>
            <a:ext cx="3126946" cy="234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343400" y="5266711"/>
            <a:ext cx="1752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053" name="Picture 5" descr="http://newshour.s3.amazonaws.com/photos/2013/01/10/Insulin_homepage_blog_horizon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70" y="3733800"/>
            <a:ext cx="1976930" cy="293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Uses-medical research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1828800"/>
            <a:ext cx="457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93A299"/>
              </a:buClr>
            </a:pPr>
            <a:r>
              <a:rPr lang="en-US" altLang="en-US" sz="2800" dirty="0">
                <a:solidFill>
                  <a:srgbClr val="564B3C"/>
                </a:solidFill>
              </a:rPr>
              <a:t>After some preparation they got </a:t>
            </a:r>
            <a:r>
              <a:rPr lang="en-US" altLang="en-US" sz="2800" dirty="0" smtClean="0">
                <a:solidFill>
                  <a:srgbClr val="564B3C"/>
                </a:solidFill>
              </a:rPr>
              <a:t>insulin ready </a:t>
            </a:r>
            <a:r>
              <a:rPr lang="en-US" altLang="en-US" sz="2800" dirty="0">
                <a:solidFill>
                  <a:srgbClr val="564B3C"/>
                </a:solidFill>
              </a:rPr>
              <a:t>for human use</a:t>
            </a:r>
            <a:r>
              <a:rPr lang="en-US" altLang="en-US" sz="2800" dirty="0" smtClean="0">
                <a:solidFill>
                  <a:srgbClr val="564B3C"/>
                </a:solidFill>
              </a:rPr>
              <a:t>.</a:t>
            </a:r>
          </a:p>
          <a:p>
            <a:pPr marL="114300" indent="0" eaLnBrk="1" hangingPunct="1">
              <a:lnSpc>
                <a:spcPct val="80000"/>
              </a:lnSpc>
              <a:buClr>
                <a:srgbClr val="93A299"/>
              </a:buClr>
              <a:buFont typeface="Arial" charset="0"/>
              <a:buNone/>
            </a:pPr>
            <a:endParaRPr lang="en-US" altLang="en-US" sz="2800" dirty="0">
              <a:solidFill>
                <a:srgbClr val="564B3C"/>
              </a:solidFill>
            </a:endParaRPr>
          </a:p>
          <a:p>
            <a:pPr marL="114300" indent="0" eaLnBrk="1" hangingPunct="1">
              <a:lnSpc>
                <a:spcPct val="80000"/>
              </a:lnSpc>
              <a:buClr>
                <a:srgbClr val="93A299"/>
              </a:buClr>
              <a:buFont typeface="Arial" charset="0"/>
              <a:buNone/>
            </a:pPr>
            <a:endParaRPr lang="en-US" altLang="en-US" sz="2800" dirty="0" smtClean="0">
              <a:solidFill>
                <a:srgbClr val="564B3C"/>
              </a:solidFill>
            </a:endParaRPr>
          </a:p>
          <a:p>
            <a:pPr marL="411163" lvl="1" indent="0" eaLnBrk="1" hangingPunct="1">
              <a:lnSpc>
                <a:spcPct val="80000"/>
              </a:lnSpc>
              <a:buClr>
                <a:srgbClr val="CF543F"/>
              </a:buClr>
              <a:buFont typeface="Arial" charset="0"/>
              <a:buNone/>
            </a:pPr>
            <a:endParaRPr lang="en-US" altLang="en-US" sz="1600" dirty="0" smtClean="0">
              <a:solidFill>
                <a:srgbClr val="564B3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1" y="1790700"/>
            <a:ext cx="3368040" cy="499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6026440" y="3920553"/>
            <a:ext cx="514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Photo courtesy of Eli Lilly and Company Archives. Copyright Eli Lilly and Company. All Rights Reserved.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2400" y="3401030"/>
            <a:ext cx="4572000" cy="31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eaLnBrk="1" hangingPunct="1">
              <a:lnSpc>
                <a:spcPct val="80000"/>
              </a:lnSpc>
              <a:buClr>
                <a:srgbClr val="93A299"/>
              </a:buClr>
              <a:buFont typeface="Arial" charset="0"/>
              <a:buNone/>
            </a:pPr>
            <a:endParaRPr lang="en-US" altLang="en-US" sz="2800" dirty="0">
              <a:solidFill>
                <a:srgbClr val="564B3C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93A299"/>
              </a:buClr>
            </a:pPr>
            <a:r>
              <a:rPr lang="en-US" altLang="en-US" sz="2800" dirty="0" smtClean="0">
                <a:solidFill>
                  <a:srgbClr val="564B3C"/>
                </a:solidFill>
              </a:rPr>
              <a:t>In 1922, when Leonard Thompson was 14 years old, he was dying of diabetes. The newly found insulin saved his life. </a:t>
            </a:r>
          </a:p>
          <a:p>
            <a:pPr eaLnBrk="1" hangingPunct="1">
              <a:lnSpc>
                <a:spcPct val="80000"/>
              </a:lnSpc>
              <a:buClr>
                <a:srgbClr val="93A299"/>
              </a:buClr>
            </a:pPr>
            <a:endParaRPr lang="en-US" altLang="en-US" sz="2800" dirty="0" smtClean="0">
              <a:solidFill>
                <a:srgbClr val="564B3C"/>
              </a:solidFill>
            </a:endParaRPr>
          </a:p>
          <a:p>
            <a:pPr marL="411163" lvl="1" indent="0" eaLnBrk="1" hangingPunct="1">
              <a:lnSpc>
                <a:spcPct val="80000"/>
              </a:lnSpc>
              <a:buClr>
                <a:srgbClr val="CF543F"/>
              </a:buClr>
              <a:buFont typeface="Arial" charset="0"/>
              <a:buNone/>
            </a:pPr>
            <a:endParaRPr lang="en-US" altLang="en-US" sz="1600" dirty="0" smtClean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9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Uses-medical research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1828800"/>
            <a:ext cx="457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93A299"/>
              </a:buClr>
            </a:pPr>
            <a:r>
              <a:rPr lang="en-US" altLang="en-US" sz="2800" dirty="0" smtClean="0">
                <a:solidFill>
                  <a:srgbClr val="564B3C"/>
                </a:solidFill>
              </a:rPr>
              <a:t>Until the 1980’s, insulin was extracted from the pancreas of pigs and cattle. </a:t>
            </a:r>
          </a:p>
          <a:p>
            <a:pPr lvl="1" eaLnBrk="1" hangingPunct="1">
              <a:lnSpc>
                <a:spcPct val="80000"/>
              </a:lnSpc>
              <a:buClr>
                <a:srgbClr val="CF543F"/>
              </a:buClr>
            </a:pPr>
            <a:r>
              <a:rPr lang="en-US" altLang="en-US" dirty="0" smtClean="0">
                <a:solidFill>
                  <a:srgbClr val="564B3C"/>
                </a:solidFill>
              </a:rPr>
              <a:t>Pig insulin was the closest to human insulin</a:t>
            </a:r>
          </a:p>
          <a:p>
            <a:pPr lvl="1" eaLnBrk="1" hangingPunct="1">
              <a:lnSpc>
                <a:spcPct val="80000"/>
              </a:lnSpc>
              <a:buClr>
                <a:srgbClr val="CF543F"/>
              </a:buClr>
            </a:pPr>
            <a:endParaRPr lang="en-US" altLang="en-US" dirty="0" smtClean="0">
              <a:solidFill>
                <a:srgbClr val="564B3C"/>
              </a:solidFill>
            </a:endParaRPr>
          </a:p>
          <a:p>
            <a:pPr marL="114300" indent="0" eaLnBrk="1" hangingPunct="1">
              <a:lnSpc>
                <a:spcPct val="80000"/>
              </a:lnSpc>
              <a:buClr>
                <a:srgbClr val="93A299"/>
              </a:buClr>
              <a:buFont typeface="Arial" charset="0"/>
              <a:buNone/>
            </a:pPr>
            <a:endParaRPr lang="en-US" altLang="en-US" sz="2800" dirty="0">
              <a:solidFill>
                <a:srgbClr val="564B3C"/>
              </a:solidFill>
            </a:endParaRPr>
          </a:p>
          <a:p>
            <a:pPr marL="114300" indent="0" eaLnBrk="1" hangingPunct="1">
              <a:lnSpc>
                <a:spcPct val="80000"/>
              </a:lnSpc>
              <a:buClr>
                <a:srgbClr val="93A299"/>
              </a:buClr>
              <a:buFont typeface="Arial" charset="0"/>
              <a:buNone/>
            </a:pPr>
            <a:endParaRPr lang="en-US" altLang="en-US" sz="2800" dirty="0" smtClean="0">
              <a:solidFill>
                <a:srgbClr val="564B3C"/>
              </a:solidFill>
            </a:endParaRPr>
          </a:p>
          <a:p>
            <a:pPr marL="411163" lvl="1" indent="0" eaLnBrk="1" hangingPunct="1">
              <a:lnSpc>
                <a:spcPct val="80000"/>
              </a:lnSpc>
              <a:buClr>
                <a:srgbClr val="CF543F"/>
              </a:buClr>
              <a:buFont typeface="Arial" charset="0"/>
              <a:buNone/>
            </a:pPr>
            <a:endParaRPr lang="en-US" altLang="en-US" sz="1600" dirty="0" smtClean="0">
              <a:solidFill>
                <a:srgbClr val="564B3C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2400" y="3690588"/>
            <a:ext cx="4572000" cy="31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eaLnBrk="1" hangingPunct="1">
              <a:lnSpc>
                <a:spcPct val="80000"/>
              </a:lnSpc>
              <a:buClr>
                <a:srgbClr val="93A299"/>
              </a:buClr>
              <a:buFont typeface="Arial" charset="0"/>
              <a:buNone/>
            </a:pPr>
            <a:endParaRPr lang="en-US" altLang="en-US" sz="2800" dirty="0">
              <a:solidFill>
                <a:srgbClr val="564B3C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93A299"/>
              </a:buClr>
            </a:pPr>
            <a:r>
              <a:rPr lang="en-US" altLang="en-US" sz="2800" dirty="0" smtClean="0">
                <a:solidFill>
                  <a:srgbClr val="564B3C"/>
                </a:solidFill>
              </a:rPr>
              <a:t>Now human insulin is made by </a:t>
            </a:r>
            <a:r>
              <a:rPr lang="en-US" altLang="en-US" sz="2800" dirty="0" err="1" smtClean="0">
                <a:solidFill>
                  <a:srgbClr val="564B3C"/>
                </a:solidFill>
              </a:rPr>
              <a:t>rDNA</a:t>
            </a:r>
            <a:r>
              <a:rPr lang="en-US" altLang="en-US" sz="2800" dirty="0" smtClean="0">
                <a:solidFill>
                  <a:srgbClr val="564B3C"/>
                </a:solidFill>
              </a:rPr>
              <a:t> technology. DNA that makes insulin is grown inside bacteria or yeast cells. No animals needed.</a:t>
            </a:r>
          </a:p>
          <a:p>
            <a:pPr marL="411163" lvl="1" indent="0" eaLnBrk="1" hangingPunct="1">
              <a:lnSpc>
                <a:spcPct val="80000"/>
              </a:lnSpc>
              <a:buClr>
                <a:srgbClr val="CF543F"/>
              </a:buClr>
              <a:buFont typeface="Arial" charset="0"/>
              <a:buNone/>
            </a:pPr>
            <a:endParaRPr lang="en-US" altLang="en-US" sz="1600" dirty="0" smtClean="0">
              <a:solidFill>
                <a:srgbClr val="564B3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10690"/>
            <a:ext cx="2971800" cy="267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59876"/>
            <a:ext cx="3416710" cy="192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32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Uses-medical research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2019300"/>
            <a:ext cx="457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93A299"/>
              </a:buClr>
            </a:pPr>
            <a:r>
              <a:rPr lang="en-US" altLang="en-US" sz="2800" b="1" i="1" dirty="0" smtClean="0">
                <a:solidFill>
                  <a:srgbClr val="564B3C"/>
                </a:solidFill>
              </a:rPr>
              <a:t>Diabetic dog game</a:t>
            </a:r>
            <a:endParaRPr lang="en-US" altLang="en-US" b="1" i="1" dirty="0" smtClean="0">
              <a:solidFill>
                <a:srgbClr val="564B3C"/>
              </a:solidFill>
            </a:endParaRPr>
          </a:p>
          <a:p>
            <a:pPr marL="114300" indent="0" eaLnBrk="1" hangingPunct="1">
              <a:lnSpc>
                <a:spcPct val="80000"/>
              </a:lnSpc>
              <a:buClr>
                <a:srgbClr val="93A299"/>
              </a:buClr>
              <a:buFont typeface="Arial" charset="0"/>
              <a:buNone/>
            </a:pPr>
            <a:r>
              <a:rPr lang="en-US" sz="2800" dirty="0" smtClean="0">
                <a:solidFill>
                  <a:srgbClr val="564B3C"/>
                </a:solidFill>
                <a:hlinkClick r:id="rId3"/>
              </a:rPr>
              <a:t>Diabetic Dog Game</a:t>
            </a:r>
            <a:endParaRPr lang="en-US" altLang="en-US" sz="2800" b="1" i="1" dirty="0">
              <a:solidFill>
                <a:srgbClr val="564B3C"/>
              </a:solidFill>
            </a:endParaRPr>
          </a:p>
          <a:p>
            <a:pPr marL="114300" indent="0" eaLnBrk="1" hangingPunct="1">
              <a:lnSpc>
                <a:spcPct val="80000"/>
              </a:lnSpc>
              <a:buClr>
                <a:srgbClr val="93A299"/>
              </a:buClr>
              <a:buFont typeface="Arial" charset="0"/>
              <a:buNone/>
            </a:pPr>
            <a:endParaRPr lang="en-US" altLang="en-US" sz="2800" b="1" i="1" dirty="0" smtClean="0">
              <a:solidFill>
                <a:srgbClr val="564B3C"/>
              </a:solidFill>
            </a:endParaRPr>
          </a:p>
          <a:p>
            <a:pPr marL="411163" lvl="1" indent="0" eaLnBrk="1" hangingPunct="1">
              <a:lnSpc>
                <a:spcPct val="80000"/>
              </a:lnSpc>
              <a:buClr>
                <a:srgbClr val="CF543F"/>
              </a:buClr>
              <a:buFont typeface="Arial" charset="0"/>
              <a:buNone/>
            </a:pPr>
            <a:endParaRPr lang="en-US" altLang="en-US" sz="1600" b="1" i="1" dirty="0" smtClean="0">
              <a:solidFill>
                <a:srgbClr val="564B3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10690"/>
            <a:ext cx="2971800" cy="267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59876"/>
            <a:ext cx="3416710" cy="192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7" y="3334947"/>
            <a:ext cx="3586163" cy="324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13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Uses-medical research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1821426"/>
            <a:ext cx="8763000" cy="160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93A299"/>
              </a:buClr>
            </a:pPr>
            <a:r>
              <a:rPr lang="en-US" altLang="en-US" sz="2800" dirty="0" smtClean="0">
                <a:solidFill>
                  <a:srgbClr val="564B3C"/>
                </a:solidFill>
              </a:rPr>
              <a:t>Animals can help as a step in many new technologies. </a:t>
            </a:r>
          </a:p>
          <a:p>
            <a:pPr lvl="1" algn="ctr" eaLnBrk="1" hangingPunct="1">
              <a:lnSpc>
                <a:spcPct val="80000"/>
              </a:lnSpc>
              <a:buClr>
                <a:srgbClr val="CF543F"/>
              </a:buClr>
            </a:pPr>
            <a:endParaRPr lang="en-US" altLang="en-US" sz="2400" i="1" dirty="0" smtClean="0">
              <a:solidFill>
                <a:srgbClr val="564B3C"/>
              </a:solidFill>
            </a:endParaRPr>
          </a:p>
          <a:p>
            <a:pPr lvl="1" algn="ctr" eaLnBrk="1" hangingPunct="1">
              <a:lnSpc>
                <a:spcPct val="80000"/>
              </a:lnSpc>
              <a:buClr>
                <a:srgbClr val="CF543F"/>
              </a:buClr>
            </a:pPr>
            <a:r>
              <a:rPr lang="en-US" altLang="en-US" sz="2400" i="1" dirty="0" smtClean="0">
                <a:solidFill>
                  <a:srgbClr val="564B3C"/>
                </a:solidFill>
              </a:rPr>
              <a:t>Such as growing new body parts!</a:t>
            </a:r>
          </a:p>
          <a:p>
            <a:pPr marL="114300" indent="0" eaLnBrk="1" hangingPunct="1">
              <a:lnSpc>
                <a:spcPct val="80000"/>
              </a:lnSpc>
              <a:buClr>
                <a:srgbClr val="93A299"/>
              </a:buClr>
              <a:buFont typeface="Arial" charset="0"/>
              <a:buNone/>
            </a:pPr>
            <a:endParaRPr lang="en-US" altLang="en-US" sz="2800" dirty="0">
              <a:solidFill>
                <a:srgbClr val="564B3C"/>
              </a:solidFill>
            </a:endParaRPr>
          </a:p>
          <a:p>
            <a:pPr marL="114300" indent="0" eaLnBrk="1" hangingPunct="1">
              <a:lnSpc>
                <a:spcPct val="80000"/>
              </a:lnSpc>
              <a:buClr>
                <a:srgbClr val="93A299"/>
              </a:buClr>
              <a:buFont typeface="Arial" charset="0"/>
              <a:buNone/>
            </a:pPr>
            <a:endParaRPr lang="en-US" altLang="en-US" sz="2800" dirty="0" smtClean="0">
              <a:solidFill>
                <a:srgbClr val="564B3C"/>
              </a:solidFill>
            </a:endParaRPr>
          </a:p>
          <a:p>
            <a:pPr marL="411163" lvl="1" indent="0" eaLnBrk="1" hangingPunct="1">
              <a:lnSpc>
                <a:spcPct val="80000"/>
              </a:lnSpc>
              <a:buClr>
                <a:srgbClr val="CF543F"/>
              </a:buClr>
              <a:buFont typeface="Arial" charset="0"/>
              <a:buNone/>
            </a:pPr>
            <a:endParaRPr lang="en-US" altLang="en-US" sz="1600" dirty="0" smtClean="0">
              <a:solidFill>
                <a:srgbClr val="564B3C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76400" y="4572000"/>
            <a:ext cx="5562600" cy="99059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4695030"/>
            <a:ext cx="44132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57912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  <a:hlinkClick r:id="rId4"/>
              </a:rPr>
              <a:t>Nova-Replacing Body Parts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Animal Uses-medicine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1828800"/>
            <a:ext cx="518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93A299"/>
              </a:buClr>
            </a:pPr>
            <a:r>
              <a:rPr lang="en-US" altLang="en-US" sz="2800" dirty="0" smtClean="0">
                <a:solidFill>
                  <a:srgbClr val="564B3C"/>
                </a:solidFill>
              </a:rPr>
              <a:t>China and other countries use animals for traditional medicines. </a:t>
            </a:r>
          </a:p>
          <a:p>
            <a:pPr lvl="1" eaLnBrk="1" hangingPunct="1">
              <a:lnSpc>
                <a:spcPct val="80000"/>
              </a:lnSpc>
              <a:buClr>
                <a:srgbClr val="CF543F"/>
              </a:buClr>
            </a:pPr>
            <a:r>
              <a:rPr lang="en-US" altLang="en-US" dirty="0" smtClean="0">
                <a:solidFill>
                  <a:srgbClr val="564B3C"/>
                </a:solidFill>
              </a:rPr>
              <a:t>Tradition is hard to break</a:t>
            </a:r>
          </a:p>
          <a:p>
            <a:pPr marL="411163" lvl="1" indent="0" eaLnBrk="1" hangingPunct="1">
              <a:lnSpc>
                <a:spcPct val="80000"/>
              </a:lnSpc>
              <a:buClr>
                <a:srgbClr val="CF543F"/>
              </a:buClr>
              <a:buFont typeface="Arial" charset="0"/>
              <a:buNone/>
            </a:pPr>
            <a:endParaRPr lang="en-US" altLang="en-US" dirty="0" smtClean="0">
              <a:solidFill>
                <a:srgbClr val="564B3C"/>
              </a:solidFill>
            </a:endParaRPr>
          </a:p>
          <a:p>
            <a:pPr marL="114300" indent="0" eaLnBrk="1" hangingPunct="1">
              <a:lnSpc>
                <a:spcPct val="80000"/>
              </a:lnSpc>
              <a:buClr>
                <a:srgbClr val="93A299"/>
              </a:buClr>
              <a:buFont typeface="Arial" charset="0"/>
              <a:buNone/>
            </a:pPr>
            <a:endParaRPr lang="en-US" altLang="en-US" sz="2800" dirty="0">
              <a:solidFill>
                <a:srgbClr val="564B3C"/>
              </a:solidFill>
            </a:endParaRPr>
          </a:p>
          <a:p>
            <a:pPr marL="114300" indent="0" eaLnBrk="1" hangingPunct="1">
              <a:lnSpc>
                <a:spcPct val="80000"/>
              </a:lnSpc>
              <a:buClr>
                <a:srgbClr val="93A299"/>
              </a:buClr>
              <a:buFont typeface="Arial" charset="0"/>
              <a:buNone/>
            </a:pPr>
            <a:endParaRPr lang="en-US" altLang="en-US" sz="2800" dirty="0" smtClean="0">
              <a:solidFill>
                <a:srgbClr val="564B3C"/>
              </a:solidFill>
            </a:endParaRPr>
          </a:p>
          <a:p>
            <a:pPr marL="411163" lvl="1" indent="0" eaLnBrk="1" hangingPunct="1">
              <a:lnSpc>
                <a:spcPct val="80000"/>
              </a:lnSpc>
              <a:buClr>
                <a:srgbClr val="CF543F"/>
              </a:buClr>
              <a:buFont typeface="Arial" charset="0"/>
              <a:buNone/>
            </a:pPr>
            <a:endParaRPr lang="en-US" altLang="en-US" sz="1600" dirty="0" smtClean="0">
              <a:solidFill>
                <a:srgbClr val="564B3C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2400" y="2874339"/>
            <a:ext cx="4572000" cy="379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eaLnBrk="1" hangingPunct="1">
              <a:lnSpc>
                <a:spcPct val="80000"/>
              </a:lnSpc>
              <a:buClr>
                <a:srgbClr val="93A299"/>
              </a:buClr>
              <a:buFont typeface="Arial" charset="0"/>
              <a:buNone/>
            </a:pPr>
            <a:endParaRPr lang="en-US" altLang="en-US" sz="2800" dirty="0" smtClean="0">
              <a:solidFill>
                <a:srgbClr val="564B3C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93A299"/>
              </a:buClr>
            </a:pPr>
            <a:r>
              <a:rPr lang="en-US" altLang="en-US" sz="2800" b="1" dirty="0" smtClean="0">
                <a:solidFill>
                  <a:srgbClr val="564B3C"/>
                </a:solidFill>
              </a:rPr>
              <a:t>Tiger bones- </a:t>
            </a:r>
            <a:r>
              <a:rPr lang="en-US" i="1" dirty="0" smtClean="0">
                <a:solidFill>
                  <a:srgbClr val="564B3C"/>
                </a:solidFill>
              </a:rPr>
              <a:t>used </a:t>
            </a:r>
            <a:r>
              <a:rPr lang="en-US" i="1" dirty="0">
                <a:solidFill>
                  <a:srgbClr val="564B3C"/>
                </a:solidFill>
              </a:rPr>
              <a:t>in wines, plasters, and medicines to treat arthritis and other joint ailments</a:t>
            </a:r>
            <a:r>
              <a:rPr lang="en-US" i="1" dirty="0" smtClean="0">
                <a:solidFill>
                  <a:srgbClr val="564B3C"/>
                </a:solidFill>
              </a:rPr>
              <a:t>.</a:t>
            </a:r>
          </a:p>
          <a:p>
            <a:pPr lvl="1" eaLnBrk="1" hangingPunct="1">
              <a:lnSpc>
                <a:spcPct val="80000"/>
              </a:lnSpc>
              <a:buClr>
                <a:srgbClr val="CF543F"/>
              </a:buClr>
            </a:pPr>
            <a:r>
              <a:rPr lang="en-US" i="1" dirty="0" smtClean="0">
                <a:solidFill>
                  <a:srgbClr val="564B3C"/>
                </a:solidFill>
              </a:rPr>
              <a:t>Only 3000-4000 tigers left</a:t>
            </a:r>
          </a:p>
          <a:p>
            <a:pPr lvl="1" eaLnBrk="1" hangingPunct="1">
              <a:lnSpc>
                <a:spcPct val="80000"/>
              </a:lnSpc>
              <a:buClr>
                <a:srgbClr val="CF543F"/>
              </a:buClr>
            </a:pPr>
            <a:endParaRPr lang="en-US" altLang="en-US" sz="2800" dirty="0" smtClean="0">
              <a:solidFill>
                <a:srgbClr val="564B3C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93A299"/>
              </a:buClr>
            </a:pPr>
            <a:r>
              <a:rPr lang="en-US" altLang="en-US" sz="2800" b="1" dirty="0" smtClean="0">
                <a:solidFill>
                  <a:srgbClr val="564B3C"/>
                </a:solidFill>
              </a:rPr>
              <a:t>Rhino horn- </a:t>
            </a:r>
            <a:r>
              <a:rPr lang="en-US" altLang="en-US" i="1" dirty="0" smtClean="0">
                <a:solidFill>
                  <a:srgbClr val="564B3C"/>
                </a:solidFill>
              </a:rPr>
              <a:t>used</a:t>
            </a:r>
            <a:r>
              <a:rPr lang="en-US" altLang="en-US" sz="2800" dirty="0" smtClean="0">
                <a:solidFill>
                  <a:srgbClr val="564B3C"/>
                </a:solidFill>
              </a:rPr>
              <a:t> </a:t>
            </a:r>
            <a:r>
              <a:rPr lang="en-US" i="1" dirty="0">
                <a:solidFill>
                  <a:srgbClr val="564B3C"/>
                </a:solidFill>
              </a:rPr>
              <a:t>to treat fever, convulsions, and delirium</a:t>
            </a:r>
            <a:r>
              <a:rPr lang="en-US" i="1" dirty="0" smtClean="0">
                <a:solidFill>
                  <a:srgbClr val="564B3C"/>
                </a:solidFill>
              </a:rPr>
              <a:t>.</a:t>
            </a:r>
          </a:p>
          <a:p>
            <a:pPr lvl="1" eaLnBrk="1" hangingPunct="1">
              <a:lnSpc>
                <a:spcPct val="80000"/>
              </a:lnSpc>
              <a:buClr>
                <a:srgbClr val="CF543F"/>
              </a:buClr>
            </a:pPr>
            <a:r>
              <a:rPr lang="en-US" altLang="en-US" i="1" dirty="0" smtClean="0">
                <a:solidFill>
                  <a:srgbClr val="564B3C"/>
                </a:solidFill>
              </a:rPr>
              <a:t>Only 5000 Black Rhinos left</a:t>
            </a:r>
          </a:p>
        </p:txBody>
      </p:sp>
      <p:pic>
        <p:nvPicPr>
          <p:cNvPr id="6146" name="Picture 2" descr="http://www.onthegotours.com/blog/wp-content/uploads/2010/11/Tiger-Trail-Itinerary-Main-Regional-Tours-Indi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16" y="1793676"/>
            <a:ext cx="3200400" cy="239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16" y="4539438"/>
            <a:ext cx="3249457" cy="213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7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ustom 1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002060"/>
      </a:hlink>
      <a:folHlink>
        <a:srgbClr val="B2B2B2"/>
      </a:folHlink>
    </a:clrScheme>
    <a:fontScheme name="Custom 2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523</Words>
  <Application>Microsoft Office PowerPoint</Application>
  <PresentationFormat>On-screen Show (4:3)</PresentationFormat>
  <Paragraphs>111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Apothecary</vt:lpstr>
      <vt:lpstr>Animal Uses-Food</vt:lpstr>
      <vt:lpstr>Animal Uses-Food</vt:lpstr>
      <vt:lpstr>Animal Uses-medical research</vt:lpstr>
      <vt:lpstr>Animal Uses-medical research</vt:lpstr>
      <vt:lpstr>Animal Uses-medical research</vt:lpstr>
      <vt:lpstr>Animal Uses-medical research</vt:lpstr>
      <vt:lpstr>Animal Uses-medical research</vt:lpstr>
      <vt:lpstr>Animal Uses-medical research</vt:lpstr>
      <vt:lpstr>Animal Uses-medicine</vt:lpstr>
      <vt:lpstr>Animal Uses-medicine</vt:lpstr>
      <vt:lpstr>Animal Uses-by-products</vt:lpstr>
      <vt:lpstr>Animal Uses-by-products</vt:lpstr>
      <vt:lpstr>Animal Uses-by-products</vt:lpstr>
      <vt:lpstr>Unit 1 Main Concepts</vt:lpstr>
      <vt:lpstr>Unit 1 Main vocab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Uses-Food</dc:title>
  <dc:creator>owner</dc:creator>
  <cp:lastModifiedBy>owner</cp:lastModifiedBy>
  <cp:revision>7</cp:revision>
  <dcterms:created xsi:type="dcterms:W3CDTF">2014-02-21T15:54:14Z</dcterms:created>
  <dcterms:modified xsi:type="dcterms:W3CDTF">2014-03-05T15:43:39Z</dcterms:modified>
</cp:coreProperties>
</file>