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5CC7F-F4EF-4A4A-8FA4-551140B4CF72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D8E37-6BC7-4A25-82CC-E87BA6BF8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48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C8593CC4-BC39-46F3-BB7C-6E9790CA7E9E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1</a:t>
            </a:fld>
            <a:endParaRPr kumimoji="0" lang="en-US" altLang="en-US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4716047C-AC65-4800-9C78-2115BCF085AC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25</a:t>
            </a:fld>
            <a:endParaRPr kumimoji="0" lang="en-US" altLang="en-US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DD36FA0-DAD2-4D6F-836E-FB2F761FC364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26</a:t>
            </a:fld>
            <a:endParaRPr kumimoji="0" lang="en-US" alt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C71CA93-D7F7-49D6-A140-B59CB70366F8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27</a:t>
            </a:fld>
            <a:endParaRPr kumimoji="0" lang="en-US" altLang="en-US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9C062BA-669A-4520-8842-0FF61692B3C4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28</a:t>
            </a:fld>
            <a:endParaRPr kumimoji="0" lang="en-US" alt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344DAA4-A0B2-40D2-9132-C0D59CA23A49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29</a:t>
            </a:fld>
            <a:endParaRPr kumimoji="0" lang="en-US" alt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7F962F55-5CD1-4F4B-860B-A7133D9D364D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30</a:t>
            </a:fld>
            <a:endParaRPr kumimoji="0" lang="en-US" alt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2137D6BA-3905-49DD-A45A-FBD11E439830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31</a:t>
            </a:fld>
            <a:endParaRPr kumimoji="0" lang="en-US" alt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34133F96-3DFE-43C4-86E1-737BE1869624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32</a:t>
            </a:fld>
            <a:endParaRPr kumimoji="0" lang="en-US" alt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60E2D1D4-0BAA-43DD-B84C-258ED8FB01BA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33</a:t>
            </a:fld>
            <a:endParaRPr kumimoji="0" lang="en-US" alt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EAAD7BB-3DCA-4E07-A342-5DC035D9D172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34</a:t>
            </a:fld>
            <a:endParaRPr kumimoji="0" lang="en-US" alt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0A5C7443-D7D8-4149-BF34-728A134E9F0A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</a:t>
            </a:fld>
            <a:endParaRPr kumimoji="0" lang="en-US" altLang="en-US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91E913F9-0D4C-43C8-9D0B-6183A42A9F13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35</a:t>
            </a:fld>
            <a:endParaRPr kumimoji="0" lang="en-US" alt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Humans on earth for about 200,000 years….the world has</a:t>
            </a:r>
            <a:r>
              <a:rPr lang="en-US" baseline="0" dirty="0" smtClean="0"/>
              <a:t> been here for 5000 times that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37EE-9522-4E7D-8041-ED98EF5204F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9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Humans on earth for about 200,000 years….the world has</a:t>
            </a:r>
            <a:r>
              <a:rPr lang="en-US" baseline="0" dirty="0" smtClean="0"/>
              <a:t> been here for 5000 times that long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37EE-9522-4E7D-8041-ED98EF5204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09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Great mats of algae</a:t>
            </a:r>
            <a:r>
              <a:rPr lang="en-US" baseline="0" dirty="0" smtClean="0"/>
              <a:t> covered the primordial oceans when their dead bodies sank to the bottom and eventually became oil. “fossil fuels”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37EE-9522-4E7D-8041-ED98EF5204F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snakes?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37EE-9522-4E7D-8041-ED98EF5204F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0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Humans have 12</a:t>
            </a:r>
            <a:r>
              <a:rPr lang="en-US" baseline="0" dirty="0" smtClean="0"/>
              <a:t> pair (24 ribs)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CA37EE-9522-4E7D-8041-ED98EF5204F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00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B985716E-9BE7-4CBF-823D-C1C74511739C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23</a:t>
            </a:fld>
            <a:endParaRPr kumimoji="0" lang="en-US" altLang="en-US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1pPr>
            <a:lvl2pPr marL="753600" indent="-289846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2pPr>
            <a:lvl3pPr marL="1159386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3pPr>
            <a:lvl4pPr marL="1623140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4pPr>
            <a:lvl5pPr marL="2086895" indent="-231877" eaLnBrk="0" hangingPunct="0">
              <a:spcBef>
                <a:spcPct val="30000"/>
              </a:spcBef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5pPr>
            <a:lvl6pPr marL="2550649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6pPr>
            <a:lvl7pPr marL="3014404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7pPr>
            <a:lvl8pPr marL="3478158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8pPr>
            <a:lvl9pPr marL="3941912" indent="-231877" eaLnBrk="0" fontAlgn="base" hangingPunct="0">
              <a:spcBef>
                <a:spcPct val="30000"/>
              </a:spcBef>
              <a:spcAft>
                <a:spcPct val="0"/>
              </a:spcAft>
              <a:defRPr kumimoji="1" sz="13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8098C734-5C0F-4807-8F2D-B6D52C1B52C2}" type="slidenum">
              <a:rPr kumimoji="0" lang="en-US" altLang="en-US" smtClean="0"/>
              <a:pPr eaLnBrk="1" hangingPunct="1">
                <a:spcBef>
                  <a:spcPct val="0"/>
                </a:spcBef>
                <a:defRPr/>
              </a:pPr>
              <a:t>24</a:t>
            </a:fld>
            <a:endParaRPr kumimoji="0" lang="en-US" altLang="en-US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dirty="0" smtClean="0"/>
              <a:t>When do you think people first had a domestic dog?</a:t>
            </a:r>
            <a:r>
              <a:rPr lang="en-US" altLang="en-US" baseline="0" dirty="0" smtClean="0"/>
              <a:t> How long ago?</a:t>
            </a:r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61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9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63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09600"/>
            <a:ext cx="7378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09625" y="2214563"/>
            <a:ext cx="7958138" cy="1863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625" y="4230688"/>
            <a:ext cx="7958138" cy="1865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BF17-15A8-4B32-AAB5-C41686781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35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51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17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47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91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8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5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F19E9-0D1E-4BB3-9730-2D1DFD5301EB}" type="datetimeFigureOut">
              <a:rPr lang="en-US" smtClean="0"/>
              <a:t>1/31/2014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0EB3-8B1B-4026-856E-23D53EFB9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sharemylesson.com/teaching-resource/Why-No-Giant-Mammals-50011698/" TargetMode="Externa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66863" y="2797175"/>
            <a:ext cx="6662737" cy="2994025"/>
          </a:xfrm>
        </p:spPr>
        <p:txBody>
          <a:bodyPr rtlCol="0"/>
          <a:lstStyle/>
          <a:p>
            <a:pPr lvl="1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4838" y="3227388"/>
            <a:ext cx="66294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Animal Science</a:t>
            </a:r>
          </a:p>
        </p:txBody>
      </p:sp>
      <p:pic>
        <p:nvPicPr>
          <p:cNvPr id="15364" name="Picture 5" descr="as_coll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38400"/>
            <a:ext cx="6705600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286000" y="762000"/>
            <a:ext cx="4121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solidFill>
                  <a:schemeClr val="tx1"/>
                </a:solidFill>
                <a:latin typeface="Segoe Print" pitchFamily="2" charset="0"/>
              </a:rPr>
              <a:t>Animal Science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00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8100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Triassic and Jurassic periods 180-135 million years ago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862649"/>
            <a:ext cx="8458200" cy="2168525"/>
          </a:xfrm>
        </p:spPr>
        <p:txBody>
          <a:bodyPr>
            <a:noAutofit/>
          </a:bodyPr>
          <a:lstStyle/>
          <a:p>
            <a:pPr lvl="1" eaLnBrk="1" hangingPunct="1">
              <a:defRPr/>
            </a:pPr>
            <a:r>
              <a:rPr lang="en-US" sz="2800" b="1" i="1" dirty="0" smtClean="0">
                <a:latin typeface="+mj-lt"/>
              </a:rPr>
              <a:t>Why </a:t>
            </a:r>
            <a:r>
              <a:rPr lang="en-US" sz="2800" b="1" i="1" dirty="0" smtClean="0">
                <a:latin typeface="+mj-lt"/>
              </a:rPr>
              <a:t>were there birds and very small mammals when dinosaurs were the most </a:t>
            </a:r>
            <a:r>
              <a:rPr lang="en-US" sz="2800" b="1" i="1" dirty="0" smtClean="0">
                <a:latin typeface="+mj-lt"/>
              </a:rPr>
              <a:t>large and numerous? Wouldn’t the </a:t>
            </a:r>
            <a:r>
              <a:rPr lang="en-US" sz="2800" b="1" i="1" dirty="0" err="1" smtClean="0">
                <a:latin typeface="+mj-lt"/>
              </a:rPr>
              <a:t>dinos</a:t>
            </a:r>
            <a:r>
              <a:rPr lang="en-US" sz="2800" b="1" i="1" dirty="0" smtClean="0">
                <a:latin typeface="+mj-lt"/>
              </a:rPr>
              <a:t> take up all the space and food?</a:t>
            </a:r>
            <a:endParaRPr lang="en-US" sz="2800" b="1" i="1" dirty="0">
              <a:latin typeface="+mj-lt"/>
            </a:endParaRP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32" y="4038600"/>
            <a:ext cx="4189568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648200"/>
            <a:ext cx="3562350" cy="194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2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5050" y="38100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Cretaceous period 135 to 70 million years ago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4537" y="1600200"/>
            <a:ext cx="7959725" cy="18637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u="sng" dirty="0" smtClean="0">
                <a:latin typeface="+mj-lt"/>
              </a:rPr>
              <a:t>Dinosaurs</a:t>
            </a:r>
            <a:r>
              <a:rPr lang="en-US" sz="2800" b="1" dirty="0" smtClean="0">
                <a:latin typeface="+mj-lt"/>
              </a:rPr>
              <a:t> and </a:t>
            </a:r>
            <a:r>
              <a:rPr lang="en-US" sz="2800" b="1" u="sng" dirty="0" smtClean="0">
                <a:latin typeface="+mj-lt"/>
              </a:rPr>
              <a:t>marine reptiles </a:t>
            </a:r>
            <a:r>
              <a:rPr lang="en-US" sz="2800" b="1" dirty="0" smtClean="0">
                <a:latin typeface="+mj-lt"/>
              </a:rPr>
              <a:t>reached their period of greatest abundance then…</a:t>
            </a:r>
            <a:r>
              <a:rPr lang="en-US" sz="2800" b="1" i="1" dirty="0" smtClean="0">
                <a:latin typeface="+mj-lt"/>
              </a:rPr>
              <a:t>Disappeared.</a:t>
            </a:r>
          </a:p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The reason for their demise is still debated by scientists.</a:t>
            </a:r>
            <a:endParaRPr lang="en-US" sz="2800" b="1" dirty="0">
              <a:latin typeface="+mj-lt"/>
            </a:endParaRPr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88" y="3987800"/>
            <a:ext cx="4038600" cy="283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65538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99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350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42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empus Sans ITC" pitchFamily="82" charset="0"/>
              </a:rPr>
              <a:t>	</a:t>
            </a:r>
            <a:endParaRPr lang="en-US" altLang="en-US" sz="2000">
              <a:solidFill>
                <a:srgbClr val="0070C0"/>
              </a:solidFill>
              <a:latin typeface="Tempus Sans ITC" pitchFamily="8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empus Sans ITC" pitchFamily="82" charset="0"/>
              </a:rPr>
              <a:t>	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164" y="1513820"/>
            <a:ext cx="5939836" cy="4199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420688" y="990600"/>
            <a:ext cx="800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2800" b="1" dirty="0" smtClean="0">
                <a:solidFill>
                  <a:schemeClr val="tx1"/>
                </a:solidFill>
                <a:latin typeface="+mj-lt"/>
                <a:cs typeface="+mn-cs"/>
              </a:rPr>
              <a:t>Coelacanth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cs typeface="+mn-cs"/>
              </a:rPr>
              <a:t>: (</a:t>
            </a:r>
            <a:r>
              <a:rPr lang="en-US" altLang="en-US" dirty="0" err="1" smtClean="0">
                <a:solidFill>
                  <a:schemeClr val="tx1"/>
                </a:solidFill>
                <a:latin typeface="+mj-lt"/>
                <a:cs typeface="+mn-cs"/>
              </a:rPr>
              <a:t>cee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  <a:cs typeface="+mn-cs"/>
              </a:rPr>
              <a:t>-lo-can’t) “A living fossil”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450" y="228600"/>
            <a:ext cx="8261350" cy="7350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Ancient fish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838200" y="5751493"/>
            <a:ext cx="75834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b="1" dirty="0" smtClean="0">
                <a:latin typeface="+mj-lt"/>
                <a:cs typeface="+mn-cs"/>
              </a:rPr>
              <a:t>Were here more than 400 </a:t>
            </a:r>
            <a:r>
              <a:rPr lang="en-US" altLang="en-US" sz="2800" b="1" i="1" dirty="0" smtClean="0">
                <a:latin typeface="+mj-lt"/>
                <a:cs typeface="+mn-cs"/>
              </a:rPr>
              <a:t>million</a:t>
            </a:r>
            <a:r>
              <a:rPr lang="en-US" altLang="en-US" sz="2800" b="1" dirty="0" smtClean="0">
                <a:latin typeface="+mj-lt"/>
                <a:cs typeface="+mn-cs"/>
              </a:rPr>
              <a:t> years ago!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sz="2800" b="1" dirty="0" smtClean="0">
                <a:latin typeface="+mj-lt"/>
                <a:cs typeface="+mn-cs"/>
              </a:rPr>
              <a:t>Still </a:t>
            </a:r>
            <a:r>
              <a:rPr lang="en-US" altLang="en-US" sz="2800" b="1" dirty="0" smtClean="0">
                <a:latin typeface="+mj-lt"/>
                <a:cs typeface="+mn-cs"/>
              </a:rPr>
              <a:t>around now, but critically endangered</a:t>
            </a:r>
          </a:p>
        </p:txBody>
      </p:sp>
    </p:spTree>
    <p:extLst>
      <p:ext uri="{BB962C8B-B14F-4D97-AF65-F5344CB8AC3E}">
        <p14:creationId xmlns:p14="http://schemas.microsoft.com/office/powerpoint/2010/main" val="423594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502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90800" y="685800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b="1" dirty="0">
                <a:solidFill>
                  <a:prstClr val="black"/>
                </a:solidFill>
                <a:latin typeface="Book Antiqua"/>
                <a:cs typeface="+mn-cs"/>
              </a:rPr>
              <a:t>Coelacanth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05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953125" cy="432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4" name="Picture 4" descr="C:\Users\owner\AppData\Local\Microsoft\Windows\Temporary Internet Files\Content.IE5\5MT3ROWA\MC90030367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08088"/>
            <a:ext cx="4635500" cy="465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362200" y="6143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itchFamily="18" charset="0"/>
              </a:rPr>
              <a:t>Ceelo…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038600" y="614363"/>
            <a:ext cx="198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chemeClr val="tx1"/>
                </a:solidFill>
                <a:latin typeface="Times New Roman" pitchFamily="18" charset="0"/>
              </a:rPr>
              <a:t>Can’t.</a:t>
            </a:r>
          </a:p>
        </p:txBody>
      </p:sp>
    </p:spTree>
    <p:extLst>
      <p:ext uri="{BB962C8B-B14F-4D97-AF65-F5344CB8AC3E}">
        <p14:creationId xmlns:p14="http://schemas.microsoft.com/office/powerpoint/2010/main" val="387119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Paleocene and Eocene epoch 70 to 40 MILLION YEARS AGO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7825" y="1828800"/>
            <a:ext cx="8448675" cy="21478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Dinosaurs are gone!! But, the small animals survived</a:t>
            </a:r>
            <a:r>
              <a:rPr lang="en-US" sz="2800" b="1" dirty="0" smtClean="0">
                <a:latin typeface="+mj-lt"/>
              </a:rPr>
              <a:t>.</a:t>
            </a:r>
            <a:endParaRPr lang="en-US" sz="28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Mammals </a:t>
            </a:r>
            <a:r>
              <a:rPr lang="en-US" sz="2800" b="1" dirty="0" smtClean="0">
                <a:latin typeface="+mj-lt"/>
              </a:rPr>
              <a:t>evolved, dispersed, and adapted to new environments. </a:t>
            </a:r>
            <a:r>
              <a:rPr lang="en-US" sz="2800" b="1" i="1" dirty="0" smtClean="0">
                <a:latin typeface="+mj-lt"/>
              </a:rPr>
              <a:t>Why?</a:t>
            </a:r>
            <a:endParaRPr lang="en-US" sz="2800" b="1" i="1" dirty="0">
              <a:latin typeface="+mj-lt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92600"/>
            <a:ext cx="31337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4273550"/>
            <a:ext cx="3181350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76688"/>
            <a:ext cx="18954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23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787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7825" y="1828800"/>
            <a:ext cx="8448675" cy="2819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is the definition of Animal Science?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are some fields within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AnSci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?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was the first life on earth?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What is a vertebrate? </a:t>
            </a: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How did mammals survive when </a:t>
            </a:r>
            <a:r>
              <a:rPr lang="en-US" sz="2800" b="1" dirty="0" err="1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dinos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didn’t?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66577"/>
            <a:ext cx="1777695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5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Why aren’t mammals giant like Dinosaurs?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3429000"/>
            <a:ext cx="2514600" cy="15811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cap="all" dirty="0" smtClean="0">
                <a:solidFill>
                  <a:schemeClr val="accent3">
                    <a:lumMod val="50000"/>
                  </a:schemeClr>
                </a:solidFill>
                <a:latin typeface="+mj-lt"/>
                <a:hlinkClick r:id="rId2"/>
              </a:rPr>
              <a:t>Why no giant cows?</a:t>
            </a:r>
            <a:endParaRPr lang="en-US" sz="2800" b="1" cap="all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71700"/>
            <a:ext cx="5943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91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Placental mammals</a:t>
            </a:r>
            <a:endParaRPr lang="en-US" dirty="0"/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075488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42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What is Animal Science?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1066800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defRPr/>
            </a:pPr>
            <a:r>
              <a:rPr lang="en-US" altLang="en-US" b="1" dirty="0" smtClean="0">
                <a:latin typeface="+mj-lt"/>
              </a:rPr>
              <a:t>DEF: the </a:t>
            </a:r>
            <a:r>
              <a:rPr lang="en-US" b="1" dirty="0" smtClean="0">
                <a:latin typeface="+mj-lt"/>
              </a:rPr>
              <a:t>study of the</a:t>
            </a:r>
            <a:r>
              <a:rPr lang="en-US" b="1" dirty="0">
                <a:latin typeface="+mj-lt"/>
              </a:rPr>
              <a:t> biology of animals that are under the control of </a:t>
            </a:r>
            <a:r>
              <a:rPr lang="en-US" b="1" dirty="0" smtClean="0">
                <a:latin typeface="+mj-lt"/>
              </a:rPr>
              <a:t>mankind (usually domestic animals)</a:t>
            </a:r>
            <a:endParaRPr lang="en-US" altLang="en-US" b="1" dirty="0" smtClean="0">
              <a:latin typeface="+mj-lt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3318808"/>
            <a:ext cx="2667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Breeding </a:t>
            </a:r>
            <a:endParaRPr lang="en-US" altLang="en-US" dirty="0" smtClean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Care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Feeding</a:t>
            </a:r>
            <a:r>
              <a:rPr lang="en-US" altLang="en-US" dirty="0" smtClean="0">
                <a:latin typeface="+mj-lt"/>
                <a:cs typeface="+mn-cs"/>
              </a:rPr>
              <a:t>	</a:t>
            </a:r>
            <a:endParaRPr lang="en-US" altLang="en-US" dirty="0" smtClean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Management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Products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Processing</a:t>
            </a:r>
            <a:endParaRPr lang="en-US" altLang="en-US" dirty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+mn-cs"/>
              </a:rPr>
              <a:t>Marketing</a:t>
            </a:r>
          </a:p>
          <a:p>
            <a:pPr eaLnBrk="1" hangingPunct="1">
              <a:defRPr/>
            </a:pPr>
            <a:endParaRPr lang="en-US" altLang="en-US" dirty="0" smtClean="0">
              <a:latin typeface="+mj-lt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114800" y="3244334"/>
            <a:ext cx="2667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Behavior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Welfare</a:t>
            </a:r>
            <a:endParaRPr lang="en-US" altLang="en-US" dirty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Nutrition</a:t>
            </a:r>
            <a:endParaRPr lang="en-US" altLang="en-US" dirty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Genetics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Biotechnology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Reproduction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latin typeface="+mj-lt"/>
                <a:cs typeface="+mn-cs"/>
              </a:rPr>
              <a:t>Agribusiness</a:t>
            </a:r>
            <a:endParaRPr lang="en-US" altLang="en-US" dirty="0">
              <a:latin typeface="+mj-lt"/>
              <a:cs typeface="+mn-cs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US" altLang="en-US" dirty="0" smtClean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5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Placental mammals</a:t>
            </a:r>
            <a:endParaRPr lang="en-US" dirty="0"/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609600" y="3200400"/>
            <a:ext cx="7924800" cy="2209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dirty="0" smtClean="0">
                <a:latin typeface="+mj-lt"/>
              </a:rPr>
              <a:t>Most of the animals we will discuss are placental mammals and evolved during this period.</a:t>
            </a:r>
          </a:p>
          <a:p>
            <a:pPr eaLnBrk="1" hangingPunct="1">
              <a:defRPr/>
            </a:pPr>
            <a:endParaRPr lang="en-US" altLang="en-US" dirty="0" smtClean="0">
              <a:latin typeface="+mj-lt"/>
            </a:endParaRPr>
          </a:p>
          <a:p>
            <a:pPr lvl="1" eaLnBrk="1" hangingPunct="1">
              <a:defRPr/>
            </a:pPr>
            <a:r>
              <a:rPr lang="en-US" altLang="en-US" i="1" dirty="0" smtClean="0">
                <a:latin typeface="+mj-lt"/>
              </a:rPr>
              <a:t>How many </a:t>
            </a:r>
            <a:r>
              <a:rPr lang="en-US" altLang="en-US" i="1" u="sng" dirty="0" smtClean="0">
                <a:latin typeface="+mj-lt"/>
              </a:rPr>
              <a:t>non-placental </a:t>
            </a:r>
            <a:r>
              <a:rPr lang="en-US" altLang="en-US" i="1" dirty="0" smtClean="0">
                <a:latin typeface="+mj-lt"/>
              </a:rPr>
              <a:t>animals can you name?</a:t>
            </a:r>
          </a:p>
        </p:txBody>
      </p:sp>
      <p:sp>
        <p:nvSpPr>
          <p:cNvPr id="19460" name="Text Placeholder 6"/>
          <p:cNvSpPr>
            <a:spLocks noGrp="1"/>
          </p:cNvSpPr>
          <p:nvPr>
            <p:ph type="body" sz="half" idx="4294967295"/>
          </p:nvPr>
        </p:nvSpPr>
        <p:spPr>
          <a:xfrm>
            <a:off x="228600" y="1752600"/>
            <a:ext cx="8610600" cy="1295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b="1" dirty="0" smtClean="0">
                <a:solidFill>
                  <a:schemeClr val="tx1"/>
                </a:solidFill>
                <a:latin typeface="+mj-lt"/>
              </a:rPr>
              <a:t>Placental mammals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have a </a:t>
            </a:r>
            <a:r>
              <a:rPr lang="en-US" altLang="en-US" i="1" dirty="0" smtClean="0">
                <a:solidFill>
                  <a:schemeClr val="tx1"/>
                </a:solidFill>
                <a:latin typeface="+mj-lt"/>
              </a:rPr>
              <a:t>placenta </a:t>
            </a:r>
            <a:r>
              <a:rPr lang="en-US" altLang="en-US" dirty="0" smtClean="0">
                <a:solidFill>
                  <a:schemeClr val="tx1"/>
                </a:solidFill>
                <a:latin typeface="+mj-lt"/>
              </a:rPr>
              <a:t>(fluid filled sack inside the uterus of the animal) through which the embryo and fetus are nourished while in utero.</a:t>
            </a:r>
          </a:p>
        </p:txBody>
      </p:sp>
    </p:spTree>
    <p:extLst>
      <p:ext uri="{BB962C8B-B14F-4D97-AF65-F5344CB8AC3E}">
        <p14:creationId xmlns:p14="http://schemas.microsoft.com/office/powerpoint/2010/main" val="304599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1946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Placental mammals</a:t>
            </a:r>
            <a:endParaRPr lang="en-US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7239000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550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Placental mammals</a:t>
            </a:r>
            <a:endParaRPr lang="en-US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47850"/>
            <a:ext cx="6477000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2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</a:rPr>
              <a:t>When did Animal Science Start?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dirty="0" smtClean="0">
                <a:latin typeface="+mj-lt"/>
              </a:rPr>
              <a:t>With the beginning of the Domestication of animals. </a:t>
            </a:r>
          </a:p>
          <a:p>
            <a:pPr eaLnBrk="1" hangingPunct="1">
              <a:defRPr/>
            </a:pPr>
            <a:r>
              <a:rPr lang="en-US" altLang="en-US" sz="2800" b="1" dirty="0" smtClean="0">
                <a:solidFill>
                  <a:srgbClr val="FF0000"/>
                </a:solidFill>
                <a:latin typeface="+mj-lt"/>
              </a:rPr>
              <a:t>Domestication</a:t>
            </a:r>
            <a:r>
              <a:rPr lang="en-US" altLang="en-US" sz="2800" b="1" dirty="0" smtClean="0">
                <a:latin typeface="+mj-lt"/>
              </a:rPr>
              <a:t> = to tame for the use of humans.  It takes thousands of years.</a:t>
            </a:r>
          </a:p>
          <a:p>
            <a:pPr eaLnBrk="1" hangingPunct="1">
              <a:defRPr/>
            </a:pPr>
            <a:endParaRPr lang="en-US" altLang="en-US" sz="2800" b="1" dirty="0" smtClean="0">
              <a:latin typeface="+mj-lt"/>
            </a:endParaRP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3895725"/>
            <a:ext cx="3816350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95725"/>
            <a:ext cx="41148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85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Domestication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4025"/>
            <a:ext cx="17414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703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32242"/>
            <a:ext cx="8458200" cy="10895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altLang="en-US" dirty="0" smtClean="0">
                <a:latin typeface="+mj-lt"/>
                <a:cs typeface="+mn-cs"/>
              </a:rPr>
              <a:t> </a:t>
            </a:r>
            <a:endParaRPr lang="en-US" altLang="en-US" dirty="0">
              <a:latin typeface="+mj-lt"/>
              <a:cs typeface="+mn-cs"/>
            </a:endParaRPr>
          </a:p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+mn-cs"/>
              </a:rPr>
              <a:t>A dogs jawbone was found in a cave in Siberia that dates back about 33,000 years ago. </a:t>
            </a:r>
            <a:endParaRPr lang="en-US" dirty="0">
              <a:latin typeface="+mj-lt"/>
              <a:cs typeface="+mn-cs"/>
            </a:endParaRPr>
          </a:p>
        </p:txBody>
      </p:sp>
      <p:sp>
        <p:nvSpPr>
          <p:cNvPr id="33798" name="TextBox 2"/>
          <p:cNvSpPr txBox="1">
            <a:spLocks noChangeArrowheads="1"/>
          </p:cNvSpPr>
          <p:nvPr/>
        </p:nvSpPr>
        <p:spPr bwMode="auto">
          <a:xfrm>
            <a:off x="2590800" y="5922963"/>
            <a:ext cx="6829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“Ancient dog skull unearthed in Siberia” (</a:t>
            </a:r>
            <a:r>
              <a:rPr lang="en-US" altLang="en-US" b="1" i="1">
                <a:solidFill>
                  <a:schemeClr val="tx1"/>
                </a:solidFill>
                <a:latin typeface="Times New Roman" pitchFamily="18" charset="0"/>
              </a:rPr>
              <a:t>BBC News </a:t>
            </a:r>
            <a:r>
              <a:rPr lang="en-US" altLang="en-US" b="1">
                <a:solidFill>
                  <a:schemeClr val="tx1"/>
                </a:solidFill>
                <a:latin typeface="Times New Roman" pitchFamily="18" charset="0"/>
              </a:rPr>
              <a:t>2011)</a:t>
            </a:r>
          </a:p>
          <a:p>
            <a:pPr marL="0" lvl="1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Times New Roman" pitchFamily="18" charset="0"/>
              </a:rPr>
              <a:t>(http://www.bbc.co.uk/news/science-environment-14390679)</a:t>
            </a:r>
          </a:p>
        </p:txBody>
      </p:sp>
      <p:pic>
        <p:nvPicPr>
          <p:cNvPr id="3379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94138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828800"/>
            <a:ext cx="754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cs typeface="+mn-cs"/>
              </a:rPr>
              <a:t>What was the first domesticated animal?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2352675"/>
            <a:ext cx="8458200" cy="75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800100" lvl="1" indent="-34290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+mj-lt"/>
                <a:cs typeface="+mn-cs"/>
              </a:rPr>
              <a:t>The Dog/Wolf was the first domesticated companion animal</a:t>
            </a:r>
            <a:r>
              <a:rPr lang="en-US" altLang="en-US" dirty="0" smtClean="0">
                <a:latin typeface="+mj-lt"/>
                <a:cs typeface="+mn-cs"/>
              </a:rPr>
              <a:t>.</a:t>
            </a:r>
            <a:endParaRPr lang="en-US" altLang="en-US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4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Domestication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800" b="1" i="1" dirty="0"/>
              <a:t>H</a:t>
            </a:r>
            <a:r>
              <a:rPr lang="en-US" altLang="en-US" sz="2800" b="1" i="1" dirty="0" smtClean="0"/>
              <a:t>unters and gathers</a:t>
            </a:r>
            <a:r>
              <a:rPr lang="en-US" altLang="en-US" sz="2800" dirty="0" smtClean="0"/>
              <a:t>: A nomadic lifestyle, no permanent settlements</a:t>
            </a:r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 smtClean="0"/>
          </a:p>
          <a:p>
            <a:pPr eaLnBrk="1" hangingPunct="1">
              <a:defRPr/>
            </a:pPr>
            <a:endParaRPr lang="en-US" altLang="en-US" sz="2800" dirty="0"/>
          </a:p>
          <a:p>
            <a:pPr eaLnBrk="1" hangingPunct="1">
              <a:defRPr/>
            </a:pPr>
            <a:endParaRPr lang="en-US" altLang="en-US" sz="2800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sz="2800" dirty="0" smtClean="0"/>
          </a:p>
          <a:p>
            <a:pPr lvl="1" eaLnBrk="1" hangingPunct="1">
              <a:defRPr/>
            </a:pPr>
            <a:r>
              <a:rPr lang="en-US" altLang="en-US" sz="2400" b="1" dirty="0" smtClean="0"/>
              <a:t> </a:t>
            </a:r>
            <a:r>
              <a:rPr lang="en-US" altLang="en-US" sz="2400" dirty="0" smtClean="0">
                <a:solidFill>
                  <a:schemeClr val="tx1"/>
                </a:solidFill>
              </a:rPr>
              <a:t>Domestication allowed them to settle down-they didn’t have to go look for animals and plants.</a:t>
            </a:r>
          </a:p>
          <a:p>
            <a:pPr eaLnBrk="1" hangingPunct="1">
              <a:defRPr/>
            </a:pPr>
            <a:endParaRPr lang="en-US" altLang="en-US" sz="2800" dirty="0" smtClean="0"/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652713"/>
            <a:ext cx="3848100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Domestication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264025"/>
            <a:ext cx="1741488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37038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94138"/>
            <a:ext cx="22479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1828800"/>
            <a:ext cx="75438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cs typeface="+mn-cs"/>
              </a:rPr>
              <a:t>Why was the wolf the first animal to be domesticated?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3124200"/>
            <a:ext cx="7543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cs typeface="+mn-cs"/>
              </a:rPr>
              <a:t>-Warning/Guarding, Protection, Work</a:t>
            </a:r>
          </a:p>
        </p:txBody>
      </p:sp>
    </p:spTree>
    <p:extLst>
      <p:ext uri="{BB962C8B-B14F-4D97-AF65-F5344CB8AC3E}">
        <p14:creationId xmlns:p14="http://schemas.microsoft.com/office/powerpoint/2010/main" val="341110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Requirements to be considered domesticated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229600" cy="4800600"/>
          </a:xfrm>
        </p:spPr>
        <p:txBody>
          <a:bodyPr/>
          <a:lstStyle/>
          <a:p>
            <a:pPr marL="6286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sz="2800" b="1" dirty="0"/>
              <a:t>B</a:t>
            </a:r>
            <a:r>
              <a:rPr lang="en-US" altLang="en-US" sz="2800" b="1" dirty="0" smtClean="0"/>
              <a:t>reeding is controlled by humans for many generations. </a:t>
            </a:r>
          </a:p>
          <a:p>
            <a:pPr marL="628650" indent="-514350" eaLnBrk="1" hangingPunct="1">
              <a:buClr>
                <a:schemeClr val="tx2"/>
              </a:buClr>
              <a:buFont typeface="+mj-lt"/>
              <a:buAutoNum type="arabicPeriod"/>
              <a:defRPr/>
            </a:pPr>
            <a:r>
              <a:rPr lang="en-US" altLang="en-US" sz="2800" b="1" dirty="0" smtClean="0"/>
              <a:t>Appearance and/or behavior is substantially different from wild ancestor.</a:t>
            </a:r>
          </a:p>
          <a:p>
            <a:pPr marL="114300" indent="0" eaLnBrk="1" hangingPunct="1">
              <a:buClr>
                <a:schemeClr val="tx2"/>
              </a:buClr>
              <a:buNone/>
              <a:defRPr/>
            </a:pPr>
            <a:endParaRPr lang="en-US" altLang="en-US" sz="2800" b="1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800" b="1" dirty="0" smtClean="0"/>
              <a:t>Animals </a:t>
            </a:r>
            <a:r>
              <a:rPr lang="en-US" altLang="en-US" sz="2800" b="1" dirty="0" smtClean="0"/>
              <a:t>could not survive on their own.</a:t>
            </a:r>
            <a:r>
              <a:rPr lang="en-US" altLang="en-US" b="1" dirty="0" smtClean="0"/>
              <a:t> </a:t>
            </a:r>
          </a:p>
          <a:p>
            <a:pPr marL="114300" indent="0" eaLnBrk="1" hangingPunct="1">
              <a:buClr>
                <a:schemeClr val="tx2"/>
              </a:buClr>
              <a:buFont typeface="Arial" charset="0"/>
              <a:buNone/>
              <a:defRPr/>
            </a:pPr>
            <a:endParaRPr lang="en-US" altLang="en-US" b="1" dirty="0" smtClean="0"/>
          </a:p>
          <a:p>
            <a:pPr eaLnBrk="1" hangingPunct="1">
              <a:buClr>
                <a:schemeClr val="tx2"/>
              </a:buClr>
              <a:defRPr/>
            </a:pPr>
            <a:r>
              <a:rPr lang="en-US" altLang="en-US" sz="2800" b="1" dirty="0" smtClean="0"/>
              <a:t>“Taming” is a step of domestication, but a tamed animal is not completely domesticated.</a:t>
            </a:r>
          </a:p>
          <a:p>
            <a:pPr eaLnBrk="1" hangingPunct="1">
              <a:defRPr/>
            </a:pPr>
            <a:endParaRPr lang="en-US" alt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42022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1">
                    <a:lumMod val="75000"/>
                  </a:schemeClr>
                </a:solidFill>
              </a:rPr>
              <a:t>Domestication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3048000"/>
            <a:ext cx="4648200" cy="129540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en-US" altLang="en-US" sz="3600" b="1" dirty="0" smtClean="0"/>
              <a:t>Probably wouldn’t last long in the wild…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828800"/>
            <a:ext cx="294957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01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Domestication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057400"/>
            <a:ext cx="37338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 </a:t>
            </a:r>
            <a:r>
              <a:rPr lang="en-US" altLang="en-US" sz="2800" b="1" smtClean="0"/>
              <a:t>tame animal</a:t>
            </a:r>
            <a:r>
              <a:rPr lang="en-US" altLang="en-US" sz="2800" smtClean="0"/>
              <a:t> is an animal which tolerates the presence of humans. </a:t>
            </a:r>
          </a:p>
          <a:p>
            <a:pPr eaLnBrk="1" hangingPunct="1"/>
            <a:r>
              <a:rPr lang="en-US" altLang="en-US" sz="2800" b="1" smtClean="0"/>
              <a:t>Tameness</a:t>
            </a:r>
            <a:r>
              <a:rPr lang="en-US" altLang="en-US" sz="2800" smtClean="0"/>
              <a:t> is a degree to which an animal accepts humans.</a:t>
            </a: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572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720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Brief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History of Animals</a:t>
            </a:r>
          </a:p>
        </p:txBody>
      </p:sp>
      <p:pic>
        <p:nvPicPr>
          <p:cNvPr id="1741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5727"/>
            <a:ext cx="7191375" cy="557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1148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4.5</a:t>
            </a:r>
            <a:endParaRPr lang="en-US" sz="2800" b="1" dirty="0"/>
          </a:p>
        </p:txBody>
      </p:sp>
      <p:sp>
        <p:nvSpPr>
          <p:cNvPr id="6" name="Down Arrow 5"/>
          <p:cNvSpPr/>
          <p:nvPr/>
        </p:nvSpPr>
        <p:spPr>
          <a:xfrm>
            <a:off x="2362200" y="1676400"/>
            <a:ext cx="152400" cy="8382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1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Degrees of Domestication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altLang="en-US" b="1" dirty="0" smtClean="0"/>
              <a:t>Wild</a:t>
            </a:r>
            <a:r>
              <a:rPr lang="en-US" altLang="en-US" dirty="0" smtClean="0"/>
              <a:t>- Full life without human intervention</a:t>
            </a:r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b="1" dirty="0" smtClean="0"/>
              <a:t>Raised in captivity/Captured from wild</a:t>
            </a:r>
            <a:r>
              <a:rPr lang="en-US" altLang="en-US" dirty="0" smtClean="0"/>
              <a:t>-Nurtured by humans but indistinguishable from wild relatives</a:t>
            </a:r>
          </a:p>
          <a:p>
            <a:pPr lvl="1" eaLnBrk="1" hangingPunct="1">
              <a:defRPr/>
            </a:pPr>
            <a:r>
              <a:rPr lang="en-US" altLang="en-US" i="1" dirty="0" smtClean="0"/>
              <a:t>Ex. Cobras used for show, Asia elephants, Zoo animals</a:t>
            </a:r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US" altLang="en-US" i="1" dirty="0" smtClean="0"/>
          </a:p>
          <a:p>
            <a:pPr eaLnBrk="1" hangingPunct="1">
              <a:defRPr/>
            </a:pPr>
            <a:r>
              <a:rPr lang="en-US" altLang="en-US" b="1" dirty="0" smtClean="0"/>
              <a:t>Raised Commercially/Captive or </a:t>
            </a:r>
            <a:r>
              <a:rPr lang="en-US" altLang="en-US" b="1" dirty="0" err="1" smtClean="0"/>
              <a:t>Semidomesticated</a:t>
            </a:r>
            <a:r>
              <a:rPr lang="en-US" altLang="en-US" dirty="0" smtClean="0"/>
              <a:t>-Ranched or farmed for profit but indistinguishable from wild relatives</a:t>
            </a:r>
          </a:p>
          <a:p>
            <a:pPr lvl="1" eaLnBrk="1" hangingPunct="1">
              <a:defRPr/>
            </a:pPr>
            <a:r>
              <a:rPr lang="en-US" altLang="en-US" i="1" dirty="0" smtClean="0"/>
              <a:t>Ex. Ostrich, deer, buffalo, oysters</a:t>
            </a:r>
            <a:endParaRPr lang="en-US" altLang="en-US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1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Degrees of Domestication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229600" cy="1219200"/>
          </a:xfrm>
        </p:spPr>
        <p:txBody>
          <a:bodyPr/>
          <a:lstStyle/>
          <a:p>
            <a:pPr marL="114300" indent="0"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r>
              <a:rPr lang="en-US" altLang="en-US" b="1" dirty="0" smtClean="0"/>
              <a:t>Raised in captivity/Captured from wild</a:t>
            </a:r>
          </a:p>
          <a:p>
            <a:pPr eaLnBrk="1" hangingPunct="1">
              <a:defRPr/>
            </a:pPr>
            <a:endParaRPr lang="en-US" altLang="en-US" i="1" dirty="0" smtClean="0"/>
          </a:p>
          <a:p>
            <a:pPr eaLnBrk="1" hangingPunct="1">
              <a:defRPr/>
            </a:pPr>
            <a:endParaRPr lang="en-US" altLang="en-US" i="1" dirty="0"/>
          </a:p>
          <a:p>
            <a:pPr eaLnBrk="1" hangingPunct="1">
              <a:defRPr/>
            </a:pPr>
            <a:endParaRPr lang="en-US" altLang="en-US" i="1" dirty="0" smtClean="0"/>
          </a:p>
          <a:p>
            <a:pPr eaLnBrk="1" hangingPunct="1">
              <a:defRPr/>
            </a:pPr>
            <a:endParaRPr lang="en-US" altLang="en-US" i="1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43200"/>
            <a:ext cx="5659438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19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Degrees of Domestication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00038" y="1905000"/>
            <a:ext cx="8543925" cy="1219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 smtClean="0"/>
              <a:t>Raised Commercially/Captive or </a:t>
            </a:r>
            <a:r>
              <a:rPr lang="en-US" altLang="en-US" b="1" dirty="0" err="1" smtClean="0"/>
              <a:t>Semidomesticated</a:t>
            </a:r>
            <a:endParaRPr lang="en-US" altLang="en-US" i="1" dirty="0" smtClean="0"/>
          </a:p>
          <a:p>
            <a:pPr eaLnBrk="1" hangingPunct="1">
              <a:defRPr/>
            </a:pPr>
            <a:endParaRPr lang="en-US" altLang="en-US" i="1" dirty="0"/>
          </a:p>
          <a:p>
            <a:pPr eaLnBrk="1" hangingPunct="1">
              <a:defRPr/>
            </a:pPr>
            <a:endParaRPr lang="en-US" altLang="en-US" i="1" dirty="0" smtClean="0"/>
          </a:p>
          <a:p>
            <a:pPr eaLnBrk="1" hangingPunct="1">
              <a:defRPr/>
            </a:pPr>
            <a:endParaRPr lang="en-US" altLang="en-US" i="1" dirty="0" smtClean="0"/>
          </a:p>
          <a:p>
            <a:pPr marL="114300" indent="0" eaLnBrk="1" hangingPunct="1">
              <a:buFont typeface="Arial" charset="0"/>
              <a:buNone/>
              <a:defRPr/>
            </a:pPr>
            <a:endParaRPr lang="en-US" altLang="en-US" dirty="0" smtClean="0"/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514600"/>
            <a:ext cx="59055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01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Domestication degrees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altLang="en-US" b="1" u="sng" dirty="0" smtClean="0"/>
              <a:t>Feral</a:t>
            </a:r>
            <a:r>
              <a:rPr lang="en-US" altLang="en-US" b="1" dirty="0" smtClean="0"/>
              <a:t>-once were under human control but returned to the wild</a:t>
            </a:r>
          </a:p>
          <a:p>
            <a:pPr lvl="1" eaLnBrk="1" hangingPunct="1">
              <a:defRPr/>
            </a:pPr>
            <a:r>
              <a:rPr lang="en-US" altLang="en-US" b="1" i="1" dirty="0" smtClean="0"/>
              <a:t>Ex. Mustangs, cats &amp; dogs</a:t>
            </a:r>
          </a:p>
          <a:p>
            <a:pPr lvl="1" eaLnBrk="1" hangingPunct="1">
              <a:defRPr/>
            </a:pPr>
            <a:endParaRPr lang="en-US" altLang="en-US" b="1" i="1" dirty="0"/>
          </a:p>
          <a:p>
            <a:pPr lvl="1" eaLnBrk="1" hangingPunct="1">
              <a:defRPr/>
            </a:pPr>
            <a:endParaRPr lang="en-US" altLang="en-US" b="1" i="1" dirty="0" smtClean="0"/>
          </a:p>
          <a:p>
            <a:pPr lvl="1" eaLnBrk="1" hangingPunct="1">
              <a:defRPr/>
            </a:pPr>
            <a:endParaRPr lang="en-US" altLang="en-US" b="1" i="1" dirty="0"/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US" altLang="en-US" b="1" i="1" dirty="0" smtClean="0"/>
          </a:p>
          <a:p>
            <a:pPr marL="411163" lvl="1" indent="0" eaLnBrk="1" hangingPunct="1">
              <a:buFont typeface="Arial" charset="0"/>
              <a:buNone/>
              <a:defRPr/>
            </a:pPr>
            <a:endParaRPr lang="en-US" altLang="en-US" b="1" i="1" dirty="0" smtClean="0"/>
          </a:p>
          <a:p>
            <a:pPr eaLnBrk="1" hangingPunct="1">
              <a:defRPr/>
            </a:pPr>
            <a:r>
              <a:rPr lang="en-US" altLang="en-US" b="1" u="sng" dirty="0" smtClean="0"/>
              <a:t>Hybrid</a:t>
            </a:r>
            <a:r>
              <a:rPr lang="en-US" altLang="en-US" b="1" dirty="0" smtClean="0"/>
              <a:t>- a combination of two animals, can be wild, domesticated, or both.</a:t>
            </a:r>
          </a:p>
          <a:p>
            <a:pPr marL="411163" lvl="1" indent="0" eaLnBrk="1" hangingPunct="1">
              <a:buNone/>
              <a:defRPr/>
            </a:pPr>
            <a:endParaRPr lang="en-US" altLang="en-US" b="1" i="1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238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385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Hybrids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371600"/>
            <a:ext cx="32988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114800"/>
            <a:ext cx="3760788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311275"/>
            <a:ext cx="319405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20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Key Questions</a:t>
            </a:r>
          </a:p>
        </p:txBody>
      </p:sp>
      <p:sp>
        <p:nvSpPr>
          <p:cNvPr id="45059" name="TextBox 1"/>
          <p:cNvSpPr txBox="1">
            <a:spLocks noChangeArrowheads="1"/>
          </p:cNvSpPr>
          <p:nvPr/>
        </p:nvSpPr>
        <p:spPr bwMode="auto">
          <a:xfrm>
            <a:off x="381000" y="20574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800100" indent="-34290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What were some reasons that dogs were domesticated?</a:t>
            </a:r>
          </a:p>
          <a:p>
            <a:pPr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What are the </a:t>
            </a:r>
            <a:r>
              <a:rPr lang="en-US" altLang="en-US" b="1" dirty="0" smtClean="0">
                <a:solidFill>
                  <a:schemeClr val="tx1"/>
                </a:solidFill>
                <a:latin typeface="Times New Roman" pitchFamily="18" charset="0"/>
              </a:rPr>
              <a:t>requirements 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to be considered domesticated?</a:t>
            </a:r>
          </a:p>
          <a:p>
            <a:pPr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What the difference between tame and domesticated? </a:t>
            </a:r>
          </a:p>
          <a:p>
            <a:pPr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What does </a:t>
            </a:r>
            <a:r>
              <a:rPr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wild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raised in captivity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captive/farmed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feral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, and </a:t>
            </a:r>
            <a:r>
              <a:rPr lang="en-US" altLang="en-US" b="1" i="1" dirty="0">
                <a:solidFill>
                  <a:schemeClr val="tx1"/>
                </a:solidFill>
                <a:latin typeface="Times New Roman" pitchFamily="18" charset="0"/>
              </a:rPr>
              <a:t>hybrid </a:t>
            </a:r>
            <a:r>
              <a:rPr lang="en-US" altLang="en-US" b="1" dirty="0">
                <a:solidFill>
                  <a:schemeClr val="tx1"/>
                </a:solidFill>
                <a:latin typeface="Times New Roman" pitchFamily="18" charset="0"/>
              </a:rPr>
              <a:t>mean?</a:t>
            </a:r>
          </a:p>
          <a:p>
            <a:pPr lvl="1"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r>
              <a:rPr lang="en-US" altLang="en-US" sz="2400" b="1" dirty="0">
                <a:solidFill>
                  <a:schemeClr val="tx1"/>
                </a:solidFill>
                <a:latin typeface="Times New Roman" pitchFamily="18" charset="0"/>
              </a:rPr>
              <a:t>What are some examples from each category? </a:t>
            </a:r>
          </a:p>
          <a:p>
            <a:pPr eaLnBrk="1" hangingPunct="1">
              <a:spcBef>
                <a:spcPct val="0"/>
              </a:spcBef>
              <a:buClrTx/>
              <a:buFont typeface="Courier New" pitchFamily="49" charset="0"/>
              <a:buChar char="o"/>
            </a:pPr>
            <a:endParaRPr lang="en-US" altLang="en-US" b="1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Brief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History of Animals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461" y="2438398"/>
            <a:ext cx="6934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  <a:cs typeface="Simplified Arabic Fixed" panose="02070309020205020404" pitchFamily="49" charset="-78"/>
              </a:rPr>
              <a:t>What was the first form of life? </a:t>
            </a:r>
            <a:r>
              <a:rPr lang="en-US" sz="3200" i="1" dirty="0" smtClean="0">
                <a:latin typeface="+mj-lt"/>
                <a:cs typeface="Simplified Arabic Fixed" panose="02070309020205020404" pitchFamily="49" charset="-78"/>
              </a:rPr>
              <a:t>(as far as we can tell at the moment)</a:t>
            </a:r>
            <a:endParaRPr lang="en-US" sz="3200" dirty="0">
              <a:latin typeface="+mj-lt"/>
              <a:cs typeface="Simplified Arabic Fixed" panose="02070309020205020404" pitchFamily="49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38116"/>
            <a:ext cx="1975711" cy="289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20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Brief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History of Animals</a:t>
            </a:r>
          </a:p>
        </p:txBody>
      </p:sp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953000" y="1905000"/>
            <a:ext cx="39624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altLang="en-US" sz="2800" dirty="0" smtClean="0">
                <a:latin typeface="+mj-lt"/>
                <a:cs typeface="+mn-cs"/>
              </a:rPr>
              <a:t>The oldest traces of life date back: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dirty="0" smtClean="0">
                <a:latin typeface="+mj-lt"/>
                <a:cs typeface="+mn-cs"/>
              </a:rPr>
              <a:t> 3.4 to 3.5 </a:t>
            </a:r>
            <a:r>
              <a:rPr lang="en-US" altLang="en-US" sz="2800" i="1" dirty="0" smtClean="0">
                <a:latin typeface="+mj-lt"/>
                <a:cs typeface="+mn-cs"/>
              </a:rPr>
              <a:t>billion</a:t>
            </a:r>
            <a:r>
              <a:rPr lang="en-US" altLang="en-US" sz="2800" dirty="0" smtClean="0">
                <a:latin typeface="+mj-lt"/>
                <a:cs typeface="+mn-cs"/>
              </a:rPr>
              <a:t> years</a:t>
            </a:r>
            <a:r>
              <a:rPr lang="en-US" altLang="en-US" sz="2800" dirty="0" smtClean="0">
                <a:solidFill>
                  <a:srgbClr val="003366"/>
                </a:solidFill>
                <a:latin typeface="+mj-lt"/>
                <a:cs typeface="+mn-cs"/>
              </a:rPr>
              <a:t>.</a:t>
            </a:r>
            <a:endParaRPr lang="en-US" altLang="en-US" sz="2800" dirty="0" smtClean="0">
              <a:solidFill>
                <a:srgbClr val="003366"/>
              </a:solidFill>
              <a:latin typeface="+mj-lt"/>
              <a:cs typeface="+mn-cs"/>
            </a:endParaRP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927225"/>
            <a:ext cx="40671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4038600"/>
            <a:ext cx="31083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40110" y="5202003"/>
            <a:ext cx="4800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60375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2800" b="1" u="sng" cap="all" dirty="0" smtClean="0">
                <a:latin typeface="+mj-lt"/>
                <a:cs typeface="+mn-cs"/>
              </a:rPr>
              <a:t>Blue-green </a:t>
            </a:r>
            <a:r>
              <a:rPr lang="en-US" altLang="en-US" sz="2800" b="1" u="sng" cap="all" dirty="0" smtClean="0">
                <a:latin typeface="+mj-lt"/>
                <a:cs typeface="+mn-cs"/>
              </a:rPr>
              <a:t>algae and bacteria.</a:t>
            </a:r>
          </a:p>
        </p:txBody>
      </p:sp>
    </p:spTree>
    <p:extLst>
      <p:ext uri="{BB962C8B-B14F-4D97-AF65-F5344CB8AC3E}">
        <p14:creationId xmlns:p14="http://schemas.microsoft.com/office/powerpoint/2010/main" val="241695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empus Sans ITC" pitchFamily="82" charset="0"/>
              </a:rPr>
              <a:t>	</a:t>
            </a:r>
            <a:endParaRPr lang="en-US" altLang="en-US" sz="2000">
              <a:solidFill>
                <a:srgbClr val="0070C0"/>
              </a:solidFill>
              <a:latin typeface="Tempus Sans ITC" pitchFamily="8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empus Sans ITC" pitchFamily="82" charset="0"/>
              </a:rPr>
              <a:t>	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1369" y="321186"/>
            <a:ext cx="8261350" cy="103981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Flash forward a few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illion years…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84" y="1635697"/>
            <a:ext cx="6559119" cy="508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667000" y="1349375"/>
            <a:ext cx="152400" cy="1393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486400" y="1360998"/>
            <a:ext cx="152400" cy="107740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9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empus Sans ITC" pitchFamily="82" charset="0"/>
              </a:rPr>
              <a:t>	</a:t>
            </a:r>
            <a:endParaRPr lang="en-US" altLang="en-US" sz="2000">
              <a:solidFill>
                <a:srgbClr val="0070C0"/>
              </a:solidFill>
              <a:latin typeface="Tempus Sans ITC" pitchFamily="8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empus Sans ITC" pitchFamily="82" charset="0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Vertebrates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1477963"/>
            <a:ext cx="73914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  <a:cs typeface="+mn-cs"/>
              </a:rPr>
              <a:t>DEF: Animals </a:t>
            </a:r>
            <a:r>
              <a:rPr lang="en-US" sz="2800" b="1" dirty="0">
                <a:solidFill>
                  <a:schemeClr val="tx2"/>
                </a:solidFill>
                <a:latin typeface="+mj-lt"/>
                <a:cs typeface="+mn-cs"/>
              </a:rPr>
              <a:t>that have a back bone. (vertebrae)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b="1" i="1" dirty="0">
                <a:solidFill>
                  <a:schemeClr val="tx2"/>
                </a:solidFill>
                <a:latin typeface="+mj-lt"/>
                <a:cs typeface="+mn-cs"/>
              </a:rPr>
              <a:t>Can you name any animals that don’t have backbones?</a:t>
            </a:r>
          </a:p>
        </p:txBody>
      </p:sp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224212"/>
            <a:ext cx="650081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91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457200" y="457200"/>
            <a:ext cx="8610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>
                <a:solidFill>
                  <a:srgbClr val="0070C0"/>
                </a:solidFill>
                <a:latin typeface="Tempus Sans ITC" pitchFamily="82" charset="0"/>
              </a:rPr>
              <a:t>	</a:t>
            </a:r>
            <a:endParaRPr lang="en-US" altLang="en-US" sz="2000">
              <a:solidFill>
                <a:srgbClr val="0070C0"/>
              </a:solidFill>
              <a:latin typeface="Tempus Sans ITC" pitchFamily="82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rgbClr val="0070C0"/>
                </a:solidFill>
                <a:latin typeface="Tempus Sans ITC" pitchFamily="82" charset="0"/>
              </a:rPr>
              <a:t>	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500" kern="1200" cap="all">
                <a:solidFill>
                  <a:srgbClr val="6B7D7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500">
                <a:solidFill>
                  <a:srgbClr val="6B7D72"/>
                </a:solidFill>
                <a:latin typeface="Book Antiqua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Vertebrates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138" y="1828800"/>
            <a:ext cx="56419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36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381000"/>
            <a:ext cx="73787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Triassic and Jurassic periods 180-135 million years ago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717675"/>
            <a:ext cx="8458200" cy="21685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1</a:t>
            </a:r>
            <a:r>
              <a:rPr lang="en-US" sz="2800" b="1" baseline="30000" dirty="0" smtClean="0">
                <a:latin typeface="+mj-lt"/>
              </a:rPr>
              <a:t>st</a:t>
            </a:r>
            <a:r>
              <a:rPr lang="en-US" sz="2800" b="1" dirty="0" smtClean="0">
                <a:latin typeface="+mj-lt"/>
              </a:rPr>
              <a:t> there were only </a:t>
            </a:r>
            <a:r>
              <a:rPr lang="en-US" sz="2800" b="1" dirty="0" smtClean="0">
                <a:latin typeface="+mj-lt"/>
              </a:rPr>
              <a:t>dinosaurs, </a:t>
            </a:r>
            <a:r>
              <a:rPr lang="en-US" sz="2800" b="1" dirty="0" smtClean="0">
                <a:latin typeface="+mj-lt"/>
              </a:rPr>
              <a:t>mammal-like </a:t>
            </a:r>
            <a:r>
              <a:rPr lang="en-US" sz="2800" b="1" dirty="0" smtClean="0">
                <a:latin typeface="+mj-lt"/>
              </a:rPr>
              <a:t>reptiles, and sea creatures. </a:t>
            </a:r>
            <a:endParaRPr lang="en-US" sz="2800" b="1" dirty="0" smtClean="0">
              <a:latin typeface="+mj-lt"/>
            </a:endParaRPr>
          </a:p>
          <a:p>
            <a:pPr eaLnBrk="1" hangingPunct="1">
              <a:defRPr/>
            </a:pPr>
            <a:r>
              <a:rPr lang="en-US" sz="2800" b="1" dirty="0" smtClean="0">
                <a:latin typeface="+mj-lt"/>
              </a:rPr>
              <a:t>When dinosaurs were most abundant, the </a:t>
            </a:r>
            <a:r>
              <a:rPr lang="en-US" sz="2800" b="1" dirty="0" smtClean="0">
                <a:latin typeface="+mj-lt"/>
              </a:rPr>
              <a:t>first </a:t>
            </a:r>
            <a:r>
              <a:rPr lang="en-US" sz="2800" b="1" u="sng" dirty="0" smtClean="0">
                <a:latin typeface="+mj-lt"/>
              </a:rPr>
              <a:t>birds </a:t>
            </a:r>
            <a:r>
              <a:rPr lang="en-US" sz="2800" b="1" dirty="0" smtClean="0">
                <a:latin typeface="+mj-lt"/>
              </a:rPr>
              <a:t>and very small </a:t>
            </a:r>
            <a:r>
              <a:rPr lang="en-US" sz="2800" b="1" u="sng" dirty="0" smtClean="0">
                <a:latin typeface="+mj-lt"/>
              </a:rPr>
              <a:t>mammals</a:t>
            </a:r>
            <a:r>
              <a:rPr lang="en-US" sz="2800" b="1" dirty="0" smtClean="0">
                <a:latin typeface="+mj-lt"/>
              </a:rPr>
              <a:t> were seen.</a:t>
            </a:r>
            <a:endParaRPr lang="en-US" sz="2800" b="1" dirty="0" smtClean="0">
              <a:latin typeface="+mj-lt"/>
            </a:endParaRPr>
          </a:p>
        </p:txBody>
      </p:sp>
      <p:sp>
        <p:nvSpPr>
          <p:cNvPr id="2560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3124200" cy="234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019550"/>
            <a:ext cx="47625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7" name="TextBox 4"/>
          <p:cNvSpPr txBox="1">
            <a:spLocks noChangeArrowheads="1"/>
          </p:cNvSpPr>
          <p:nvPr/>
        </p:nvSpPr>
        <p:spPr bwMode="auto">
          <a:xfrm>
            <a:off x="5334000" y="4019550"/>
            <a:ext cx="2895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B5AE53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848058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charset="0"/>
              <a:buChar char="•"/>
              <a:defRPr sz="16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Times New Roman" pitchFamily="18" charset="0"/>
              </a:rPr>
              <a:t>Archaeopteryx = ancestors of modern birds</a:t>
            </a:r>
          </a:p>
        </p:txBody>
      </p:sp>
    </p:spTree>
    <p:extLst>
      <p:ext uri="{BB962C8B-B14F-4D97-AF65-F5344CB8AC3E}">
        <p14:creationId xmlns:p14="http://schemas.microsoft.com/office/powerpoint/2010/main" val="338728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856</Words>
  <Application>Microsoft Office PowerPoint</Application>
  <PresentationFormat>On-screen Show (4:3)</PresentationFormat>
  <Paragraphs>167</Paragraphs>
  <Slides>35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Animal Science</vt:lpstr>
      <vt:lpstr>What is Animal Science?</vt:lpstr>
      <vt:lpstr>A Brief History of Animals</vt:lpstr>
      <vt:lpstr>A Brief History of Animals</vt:lpstr>
      <vt:lpstr>A Brief History of Animals</vt:lpstr>
      <vt:lpstr>PowerPoint Presentation</vt:lpstr>
      <vt:lpstr>PowerPoint Presentation</vt:lpstr>
      <vt:lpstr>PowerPoint Presentation</vt:lpstr>
      <vt:lpstr>Triassic and Jurassic periods 180-135 million years ago</vt:lpstr>
      <vt:lpstr>Triassic and Jurassic periods 180-135 million years ago</vt:lpstr>
      <vt:lpstr>Cretaceous period 135 to 70 million years ago</vt:lpstr>
      <vt:lpstr>PowerPoint Presentation</vt:lpstr>
      <vt:lpstr>PowerPoint Presentation</vt:lpstr>
      <vt:lpstr>PowerPoint Presentation</vt:lpstr>
      <vt:lpstr>PowerPoint Presentation</vt:lpstr>
      <vt:lpstr>Paleocene and Eocene epoch 70 to 40 MILLION YEARS AGO</vt:lpstr>
      <vt:lpstr>Summary</vt:lpstr>
      <vt:lpstr>Why aren’t mammals giant like Dinosaurs?</vt:lpstr>
      <vt:lpstr>Placental mammals</vt:lpstr>
      <vt:lpstr>Placental mammals</vt:lpstr>
      <vt:lpstr>Placental mammals</vt:lpstr>
      <vt:lpstr>Placental mammals</vt:lpstr>
      <vt:lpstr>When did Animal Science Start?</vt:lpstr>
      <vt:lpstr>Domestication</vt:lpstr>
      <vt:lpstr>Domestication</vt:lpstr>
      <vt:lpstr>Domestication</vt:lpstr>
      <vt:lpstr>Requirements to be considered domesticated</vt:lpstr>
      <vt:lpstr>Domestication</vt:lpstr>
      <vt:lpstr>Domestication</vt:lpstr>
      <vt:lpstr>Degrees of Domestication</vt:lpstr>
      <vt:lpstr>Degrees of Domestication</vt:lpstr>
      <vt:lpstr>Degrees of Domestication</vt:lpstr>
      <vt:lpstr>Domestication degrees</vt:lpstr>
      <vt:lpstr>Hybrids</vt:lpstr>
      <vt:lpstr>Key Questions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Science</dc:title>
  <dc:creator>owner</dc:creator>
  <cp:lastModifiedBy>owner</cp:lastModifiedBy>
  <cp:revision>1</cp:revision>
  <dcterms:created xsi:type="dcterms:W3CDTF">2014-01-31T16:02:33Z</dcterms:created>
  <dcterms:modified xsi:type="dcterms:W3CDTF">2014-01-31T16:03:37Z</dcterms:modified>
</cp:coreProperties>
</file>