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0" r:id="rId4"/>
    <p:sldId id="257" r:id="rId5"/>
    <p:sldId id="258" r:id="rId6"/>
    <p:sldId id="259" r:id="rId7"/>
    <p:sldId id="264" r:id="rId8"/>
    <p:sldId id="261" r:id="rId9"/>
    <p:sldId id="263" r:id="rId10"/>
    <p:sldId id="262" r:id="rId11"/>
    <p:sldId id="265" r:id="rId12"/>
    <p:sldId id="266" r:id="rId13"/>
    <p:sldId id="268" r:id="rId14"/>
    <p:sldId id="269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2115" autoAdjust="0"/>
  </p:normalViewPr>
  <p:slideViewPr>
    <p:cSldViewPr>
      <p:cViewPr varScale="1">
        <p:scale>
          <a:sx n="67" d="100"/>
          <a:sy n="67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9D2-7462-414C-81B6-AC14A8D61C91}" type="datetimeFigureOut">
              <a:rPr lang="zh-CN" altLang="en-US" smtClean="0"/>
              <a:t>2014/10/20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5B68-E6C6-476E-B9F0-49EC2D9CA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9D2-7462-414C-81B6-AC14A8D61C91}" type="datetimeFigureOut">
              <a:rPr lang="zh-CN" altLang="en-US" smtClean="0"/>
              <a:t>2014/10/20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5B68-E6C6-476E-B9F0-49EC2D9CA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9D2-7462-414C-81B6-AC14A8D61C91}" type="datetimeFigureOut">
              <a:rPr lang="zh-CN" altLang="en-US" smtClean="0"/>
              <a:t>2014/10/20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5B68-E6C6-476E-B9F0-49EC2D9CA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9D2-7462-414C-81B6-AC14A8D61C91}" type="datetimeFigureOut">
              <a:rPr lang="zh-CN" altLang="en-US" smtClean="0"/>
              <a:t>2014/10/20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5B68-E6C6-476E-B9F0-49EC2D9CA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9D2-7462-414C-81B6-AC14A8D61C91}" type="datetimeFigureOut">
              <a:rPr lang="zh-CN" altLang="en-US" smtClean="0"/>
              <a:t>2014/10/20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5B68-E6C6-476E-B9F0-49EC2D9CA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9D2-7462-414C-81B6-AC14A8D61C91}" type="datetimeFigureOut">
              <a:rPr lang="zh-CN" altLang="en-US" smtClean="0"/>
              <a:t>2014/10/20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5B68-E6C6-476E-B9F0-49EC2D9CA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9D2-7462-414C-81B6-AC14A8D61C91}" type="datetimeFigureOut">
              <a:rPr lang="zh-CN" altLang="en-US" smtClean="0"/>
              <a:t>2014/10/20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5B68-E6C6-476E-B9F0-49EC2D9CA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9D2-7462-414C-81B6-AC14A8D61C91}" type="datetimeFigureOut">
              <a:rPr lang="zh-CN" altLang="en-US" smtClean="0"/>
              <a:t>2014/10/20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5B68-E6C6-476E-B9F0-49EC2D9CA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9D2-7462-414C-81B6-AC14A8D61C91}" type="datetimeFigureOut">
              <a:rPr lang="zh-CN" altLang="en-US" smtClean="0"/>
              <a:t>2014/10/20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5B68-E6C6-476E-B9F0-49EC2D9CA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9D2-7462-414C-81B6-AC14A8D61C91}" type="datetimeFigureOut">
              <a:rPr lang="zh-CN" altLang="en-US" smtClean="0"/>
              <a:t>2014/10/20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5B68-E6C6-476E-B9F0-49EC2D9CA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9D2-7462-414C-81B6-AC14A8D61C91}" type="datetimeFigureOut">
              <a:rPr lang="zh-CN" altLang="en-US" smtClean="0"/>
              <a:t>2014/10/20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5B68-E6C6-476E-B9F0-49EC2D9CA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9D2-7462-414C-81B6-AC14A8D61C91}" type="datetimeFigureOut">
              <a:rPr lang="zh-CN" altLang="en-US" smtClean="0"/>
              <a:t>2014/10/20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85B68-E6C6-476E-B9F0-49EC2D9CA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29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latin typeface="Adobe 黑体 Std R" pitchFamily="34" charset="-122"/>
                <a:ea typeface="Adobe 黑体 Std R" pitchFamily="34" charset="-122"/>
              </a:rPr>
              <a:t>汉语</a:t>
            </a:r>
            <a:endParaRPr lang="zh-CN" altLang="en-US" sz="1000" b="1" dirty="0"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5" name="Picture 4" descr="Sign (Blank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642918"/>
            <a:ext cx="2057124" cy="2057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92893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rgbClr val="FF0000"/>
                </a:solidFill>
                <a:latin typeface="Comic Sans MS" pitchFamily="66" charset="0"/>
              </a:rPr>
              <a:t>English Only! </a:t>
            </a:r>
            <a:endParaRPr lang="zh-CN" altLang="en-US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Comic Sans MS" pitchFamily="66" charset="0"/>
              </a:rPr>
              <a:t> Property</a:t>
            </a:r>
            <a:endParaRPr lang="zh-CN" altLang="en-US" sz="4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2. A building / place you can buy.</a:t>
            </a:r>
            <a:endParaRPr lang="zh-CN" altLang="en-US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146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rgbClr val="002060"/>
                </a:solidFill>
                <a:latin typeface="Comic Sans MS" pitchFamily="66" charset="0"/>
              </a:rPr>
              <a:t>“He owns three </a:t>
            </a:r>
            <a:r>
              <a:rPr lang="en-US" altLang="zh-CN" sz="3600" b="1" i="1" u="sng" dirty="0" smtClean="0">
                <a:solidFill>
                  <a:srgbClr val="002060"/>
                </a:solidFill>
                <a:latin typeface="Comic Sans MS" pitchFamily="66" charset="0"/>
              </a:rPr>
              <a:t>properties</a:t>
            </a:r>
            <a:r>
              <a:rPr lang="en-US" altLang="zh-CN" sz="3600" b="1" i="1" dirty="0" smtClean="0">
                <a:solidFill>
                  <a:srgbClr val="002060"/>
                </a:solidFill>
                <a:latin typeface="Comic Sans MS" pitchFamily="66" charset="0"/>
              </a:rPr>
              <a:t>.”</a:t>
            </a:r>
            <a:endParaRPr lang="zh-CN" altLang="en-US" sz="36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" name="Picture 9" descr="Chinese Tower Blo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3500438"/>
            <a:ext cx="1719535" cy="2934673"/>
          </a:xfrm>
          <a:prstGeom prst="rect">
            <a:avLst/>
          </a:prstGeom>
        </p:spPr>
      </p:pic>
      <p:pic>
        <p:nvPicPr>
          <p:cNvPr id="11" name="Picture 10" descr="Hou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786190"/>
            <a:ext cx="2725266" cy="2714620"/>
          </a:xfrm>
          <a:prstGeom prst="rect">
            <a:avLst/>
          </a:prstGeom>
        </p:spPr>
      </p:pic>
      <p:pic>
        <p:nvPicPr>
          <p:cNvPr id="12" name="Picture 11" descr="Tow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42" y="3143248"/>
            <a:ext cx="1451103" cy="3440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0002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Countable Noun</a:t>
            </a:r>
            <a:endParaRPr lang="zh-CN" altLang="en-US" sz="3600" b="1" i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Comic Sans MS" pitchFamily="66" charset="0"/>
              </a:rPr>
              <a:t> What is </a:t>
            </a:r>
            <a:r>
              <a:rPr lang="en-US" altLang="zh-CN" sz="4400" b="1" i="1" dirty="0" smtClean="0">
                <a:latin typeface="Comic Sans MS" pitchFamily="66" charset="0"/>
              </a:rPr>
              <a:t>Graffiti</a:t>
            </a:r>
            <a:r>
              <a:rPr lang="en-US" altLang="zh-CN" sz="4400" b="1" dirty="0" smtClean="0">
                <a:latin typeface="Comic Sans MS" pitchFamily="66" charset="0"/>
              </a:rPr>
              <a:t>? </a:t>
            </a:r>
            <a:endParaRPr lang="zh-CN" altLang="en-US" sz="4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When people draw on walls or other </a:t>
            </a:r>
            <a:r>
              <a:rPr lang="en-US" altLang="zh-CN" sz="3600" b="1" i="1" dirty="0" smtClean="0">
                <a:latin typeface="Comic Sans MS" pitchFamily="66" charset="0"/>
              </a:rPr>
              <a:t>property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 without permission.</a:t>
            </a:r>
            <a:endParaRPr lang="zh-CN" altLang="en-US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28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When people draw on walls or other property without </a:t>
            </a:r>
            <a:r>
              <a:rPr lang="en-US" altLang="zh-CN" sz="3600" b="1" i="1" dirty="0" smtClean="0">
                <a:latin typeface="Comic Sans MS" pitchFamily="66" charset="0"/>
              </a:rPr>
              <a:t>permission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zh-CN" altLang="en-US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Comic Sans MS" pitchFamily="66" charset="0"/>
              </a:rPr>
              <a:t> Permission</a:t>
            </a:r>
            <a:endParaRPr lang="zh-CN" altLang="en-US" sz="4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1. To be allowed to do something.</a:t>
            </a:r>
            <a:endParaRPr lang="zh-CN" altLang="en-US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5" descr="Boy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786190"/>
            <a:ext cx="1435528" cy="2714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6431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rgbClr val="002060"/>
                </a:solidFill>
                <a:latin typeface="Comic Sans MS" pitchFamily="66" charset="0"/>
              </a:rPr>
              <a:t>“I </a:t>
            </a:r>
            <a:r>
              <a:rPr lang="en-US" altLang="zh-CN" sz="3600" b="1" i="1" u="sng" dirty="0" smtClean="0">
                <a:solidFill>
                  <a:srgbClr val="002060"/>
                </a:solidFill>
                <a:latin typeface="Comic Sans MS" pitchFamily="66" charset="0"/>
              </a:rPr>
              <a:t>have</a:t>
            </a:r>
            <a:r>
              <a:rPr lang="en-US" altLang="zh-CN" sz="3600" b="1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altLang="zh-CN" sz="3600" b="1" i="1" u="sng" dirty="0" smtClean="0">
                <a:solidFill>
                  <a:srgbClr val="002060"/>
                </a:solidFill>
                <a:latin typeface="Comic Sans MS" pitchFamily="66" charset="0"/>
              </a:rPr>
              <a:t>permission</a:t>
            </a:r>
            <a:r>
              <a:rPr lang="en-US" altLang="zh-CN" sz="3600" b="1" i="1" dirty="0" smtClean="0">
                <a:solidFill>
                  <a:srgbClr val="002060"/>
                </a:solidFill>
                <a:latin typeface="Comic Sans MS" pitchFamily="66" charset="0"/>
              </a:rPr>
              <a:t> to go to the cinema”</a:t>
            </a:r>
            <a:endParaRPr lang="zh-CN" altLang="en-US" sz="36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0002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Uncountable Noun</a:t>
            </a:r>
            <a:endParaRPr lang="zh-CN" altLang="en-US" sz="3600" b="1" i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10" descr="Boy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3857628"/>
            <a:ext cx="1249205" cy="271462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928926" y="3429000"/>
            <a:ext cx="3500462" cy="1428760"/>
          </a:xfrm>
          <a:prstGeom prst="wedgeRoundRectCallout">
            <a:avLst>
              <a:gd name="adj1" fmla="val -81115"/>
              <a:gd name="adj2" fmla="val 6348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Comic Sans MS" pitchFamily="66" charset="0"/>
              </a:rPr>
              <a:t>Father, can I go to the cinema?</a:t>
            </a:r>
            <a:endParaRPr lang="zh-CN" altLang="en-US" sz="2800" b="1" dirty="0">
              <a:latin typeface="Comic Sans MS" pitchFamily="66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928926" y="3429000"/>
            <a:ext cx="3500462" cy="1428760"/>
          </a:xfrm>
          <a:prstGeom prst="wedgeRoundRectCallout">
            <a:avLst>
              <a:gd name="adj1" fmla="val 88880"/>
              <a:gd name="adj2" fmla="val 8347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Comic Sans MS" pitchFamily="66" charset="0"/>
              </a:rPr>
              <a:t>Yes, you can.</a:t>
            </a:r>
            <a:endParaRPr lang="zh-CN" alt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 animBg="1"/>
      <p:bldP spid="12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Comic Sans MS" pitchFamily="66" charset="0"/>
              </a:rPr>
              <a:t> Permission</a:t>
            </a:r>
            <a:endParaRPr lang="zh-CN" altLang="en-US" sz="4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1. To be allowed to do something.</a:t>
            </a:r>
            <a:endParaRPr lang="zh-CN" altLang="en-US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5" descr="Boy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786190"/>
            <a:ext cx="1435528" cy="2714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0002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Uncountable Noun</a:t>
            </a:r>
            <a:endParaRPr lang="zh-CN" altLang="en-US" sz="3600" b="1" i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10" descr="Boy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3857628"/>
            <a:ext cx="1249205" cy="271462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285984" y="4286256"/>
            <a:ext cx="2643206" cy="18573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(to) 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ask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for permission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4786314" y="4286256"/>
            <a:ext cx="2642400" cy="1857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(to) 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give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permission</a:t>
            </a:r>
          </a:p>
        </p:txBody>
      </p:sp>
      <p:sp>
        <p:nvSpPr>
          <p:cNvPr id="16" name="Oval 15"/>
          <p:cNvSpPr/>
          <p:nvPr/>
        </p:nvSpPr>
        <p:spPr>
          <a:xfrm>
            <a:off x="-214346" y="3214686"/>
            <a:ext cx="3000396" cy="364331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71736" y="2928934"/>
            <a:ext cx="1928826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(to) 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have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Permission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2849E-6 L 0.35764 -0.008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056E-7 L -0.34115 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Comic Sans MS" pitchFamily="66" charset="0"/>
              </a:rPr>
              <a:t> Permission</a:t>
            </a:r>
            <a:endParaRPr lang="zh-CN" altLang="en-US" sz="4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1. To be allowed to do something.</a:t>
            </a:r>
            <a:endParaRPr lang="zh-CN" altLang="en-US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5" descr="Boy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786190"/>
            <a:ext cx="1435528" cy="2714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0002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Uncountable Noun</a:t>
            </a:r>
            <a:endParaRPr lang="zh-CN" altLang="en-US" sz="3600" b="1" i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10" descr="Boy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3857628"/>
            <a:ext cx="1249205" cy="27146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643182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i="1" dirty="0" smtClean="0">
                <a:solidFill>
                  <a:srgbClr val="002060"/>
                </a:solidFill>
                <a:latin typeface="Comic Sans MS" pitchFamily="66" charset="0"/>
              </a:rPr>
              <a:t>permission to do </a:t>
            </a:r>
            <a:r>
              <a:rPr lang="en-US" altLang="zh-CN" sz="3600" b="1" i="1" dirty="0" err="1" smtClean="0">
                <a:solidFill>
                  <a:srgbClr val="002060"/>
                </a:solidFill>
                <a:latin typeface="Comic Sans MS" pitchFamily="66" charset="0"/>
              </a:rPr>
              <a:t>sth</a:t>
            </a:r>
            <a:endParaRPr lang="zh-CN" altLang="en-US" sz="36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643182"/>
            <a:ext cx="378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i="1" dirty="0" smtClean="0">
                <a:solidFill>
                  <a:srgbClr val="0070C0"/>
                </a:solidFill>
                <a:latin typeface="Comic Sans MS" pitchFamily="66" charset="0"/>
              </a:rPr>
              <a:t>Ask for</a:t>
            </a:r>
            <a:endParaRPr lang="zh-CN" altLang="en-US" sz="3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214686"/>
            <a:ext cx="378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i="1" dirty="0" smtClean="0">
                <a:solidFill>
                  <a:srgbClr val="0070C0"/>
                </a:solidFill>
                <a:latin typeface="Comic Sans MS" pitchFamily="66" charset="0"/>
              </a:rPr>
              <a:t>Give</a:t>
            </a:r>
            <a:endParaRPr lang="zh-CN" altLang="en-US" sz="3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786190"/>
            <a:ext cx="378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i="1" dirty="0" smtClean="0">
                <a:solidFill>
                  <a:srgbClr val="0070C0"/>
                </a:solidFill>
                <a:latin typeface="Comic Sans MS" pitchFamily="66" charset="0"/>
              </a:rPr>
              <a:t>Have</a:t>
            </a:r>
            <a:endParaRPr lang="zh-CN" altLang="en-US" sz="3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004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u="sng" dirty="0" smtClean="0">
                <a:solidFill>
                  <a:srgbClr val="FF0000"/>
                </a:solidFill>
                <a:latin typeface="Comic Sans MS" pitchFamily="66" charset="0"/>
              </a:rPr>
              <a:t>Task 2</a:t>
            </a:r>
          </a:p>
          <a:p>
            <a:endParaRPr lang="en-US" altLang="zh-CN" sz="36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altLang="zh-CN" sz="3600" b="1" i="1" dirty="0" smtClean="0">
                <a:latin typeface="Comic Sans MS" pitchFamily="66" charset="0"/>
              </a:rPr>
              <a:t>What things do you have permission to do at school? </a:t>
            </a:r>
          </a:p>
          <a:p>
            <a:endParaRPr lang="en-US" altLang="zh-CN" sz="3600" b="1" i="1" dirty="0">
              <a:latin typeface="Comic Sans MS" pitchFamily="66" charset="0"/>
            </a:endParaRPr>
          </a:p>
          <a:p>
            <a:r>
              <a:rPr lang="en-US" altLang="zh-CN" sz="3600" b="1" i="1" dirty="0" smtClean="0">
                <a:latin typeface="Comic Sans MS" pitchFamily="66" charset="0"/>
              </a:rPr>
              <a:t>What things do you 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altLang="zh-CN" sz="3600" b="1" i="1" dirty="0" smtClean="0">
                <a:latin typeface="Comic Sans MS" pitchFamily="66" charset="0"/>
              </a:rPr>
              <a:t> have permission to do?</a:t>
            </a:r>
          </a:p>
          <a:p>
            <a:endParaRPr lang="en-US" altLang="zh-CN" sz="3600" b="1" i="1" dirty="0">
              <a:latin typeface="Comic Sans MS" pitchFamily="66" charset="0"/>
            </a:endParaRPr>
          </a:p>
          <a:p>
            <a:r>
              <a:rPr lang="en-US" altLang="zh-CN" sz="3600" b="1" i="1" dirty="0" smtClean="0">
                <a:latin typeface="Comic Sans MS" pitchFamily="66" charset="0"/>
              </a:rPr>
              <a:t>Think of 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5 examples </a:t>
            </a:r>
            <a:r>
              <a:rPr lang="en-US" altLang="zh-CN" sz="3600" b="1" i="1" dirty="0" smtClean="0">
                <a:latin typeface="Comic Sans MS" pitchFamily="66" charset="0"/>
              </a:rPr>
              <a:t>of each.</a:t>
            </a:r>
            <a:endParaRPr lang="zh-CN" altLang="en-US" sz="36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latin typeface="Comic Sans MS" pitchFamily="66" charset="0"/>
              </a:rPr>
              <a:t>Graffiti </a:t>
            </a:r>
            <a:endParaRPr lang="zh-CN" altLang="en-US" sz="80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Comic Sans MS" pitchFamily="66" charset="0"/>
              </a:rPr>
              <a:t>Art or Crime? </a:t>
            </a:r>
            <a:endParaRPr lang="zh-CN" alt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287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Comic Sans MS" pitchFamily="66" charset="0"/>
              </a:rPr>
              <a:t>Art or </a:t>
            </a:r>
            <a:r>
              <a:rPr lang="en-US" altLang="zh-CN" sz="4000" b="1" dirty="0" smtClean="0">
                <a:latin typeface="Comic Sans MS" pitchFamily="66" charset="0"/>
              </a:rPr>
              <a:t>Crime</a:t>
            </a:r>
            <a:r>
              <a:rPr lang="en-US" altLang="zh-CN" sz="4000" b="1" dirty="0" smtClean="0">
                <a:solidFill>
                  <a:srgbClr val="FF0000"/>
                </a:solidFill>
                <a:latin typeface="Comic Sans MS" pitchFamily="66" charset="0"/>
              </a:rPr>
              <a:t>? </a:t>
            </a:r>
            <a:endParaRPr lang="zh-CN" alt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Comic Sans MS" pitchFamily="66" charset="0"/>
              </a:rPr>
              <a:t> Crime</a:t>
            </a:r>
            <a:endParaRPr lang="zh-CN" altLang="en-US" sz="4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vandalism</a:t>
            </a:r>
            <a:endParaRPr lang="zh-CN" altLang="en-US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0002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Uncountable Noun</a:t>
            </a:r>
            <a:endParaRPr lang="zh-CN" altLang="en-US" sz="3600" b="1" i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85410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(to) vandalize</a:t>
            </a:r>
            <a:endParaRPr lang="zh-CN" altLang="en-US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42561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rgbClr val="0070C0"/>
                </a:solidFill>
                <a:latin typeface="Comic Sans MS" pitchFamily="66" charset="0"/>
              </a:rPr>
              <a:t>Verb</a:t>
            </a:r>
            <a:endParaRPr lang="zh-CN" altLang="en-US" sz="3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2148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(a) vandal</a:t>
            </a:r>
            <a:endParaRPr lang="zh-CN" altLang="en-US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78632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Person</a:t>
            </a:r>
            <a:endParaRPr lang="zh-CN" altLang="en-US" sz="3600" b="1" i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latin typeface="Comic Sans MS" pitchFamily="66" charset="0"/>
              </a:rPr>
              <a:t>Graffiti </a:t>
            </a:r>
            <a:endParaRPr lang="zh-CN" altLang="en-US" sz="80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Comic Sans MS" pitchFamily="66" charset="0"/>
              </a:rPr>
              <a:t>Art or Crime? </a:t>
            </a:r>
            <a:endParaRPr lang="zh-CN" alt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287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Comic Sans MS" pitchFamily="66" charset="0"/>
              </a:rPr>
              <a:t>Artist or vandal? </a:t>
            </a:r>
            <a:endParaRPr lang="zh-CN" alt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5756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Banksy</a:t>
            </a:r>
            <a:r>
              <a:rPr lang="en-US" altLang="zh-CN" sz="8000" b="1" dirty="0" smtClean="0">
                <a:latin typeface="Comic Sans MS" pitchFamily="66" charset="0"/>
              </a:rPr>
              <a:t> </a:t>
            </a:r>
            <a:endParaRPr lang="zh-CN" altLang="en-US" sz="8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  <a:latin typeface="Comic Sans MS" pitchFamily="66" charset="0"/>
              </a:rPr>
              <a:t>Banksy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</a:rPr>
              <a:t> is a British-based graffiti artist.</a:t>
            </a:r>
            <a:endParaRPr lang="zh-CN" alt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images1.fanpop.com/images/photos/2400000/Banksy-banksy-2457279-1087-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420" y="928670"/>
            <a:ext cx="839116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latin typeface="Comic Sans MS" pitchFamily="66" charset="0"/>
              </a:rPr>
              <a:t>Graffiti </a:t>
            </a:r>
            <a:endParaRPr lang="zh-CN" altLang="en-US" sz="80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Comic Sans MS" pitchFamily="66" charset="0"/>
              </a:rPr>
              <a:t>Art or Crime? </a:t>
            </a:r>
            <a:endParaRPr lang="zh-CN" alt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http://sweetclipart.com/multisite/sweetclipart/files/little_policeman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29256" y="2708208"/>
            <a:ext cx="2786082" cy="2052412"/>
          </a:xfrm>
          <a:prstGeom prst="rect">
            <a:avLst/>
          </a:prstGeom>
          <a:noFill/>
        </p:spPr>
      </p:pic>
      <p:pic>
        <p:nvPicPr>
          <p:cNvPr id="12292" name="Picture 4" descr="http://images3.wikia.nocookie.net/__cb20081205145352/witcher/images/e/e9/Decorative_Painting_landscap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714620"/>
            <a:ext cx="2952770" cy="2151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</a:rPr>
              <a:t>His true identity is unknown.</a:t>
            </a:r>
            <a:endParaRPr lang="zh-CN" alt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www.xouva.com/blog/wp-content/uploads/2012/08/Banksy-art-wallpaper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455491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xouva.com/blog/wp-content/uploads/2012/09/02-banksy-pulp-fi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455491" cy="57864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</a:rPr>
              <a:t>His art is shown in galleries.</a:t>
            </a:r>
            <a:endParaRPr lang="zh-CN" alt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ixotype.com/media/Ixotype-Banksy-Harding-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928670"/>
            <a:ext cx="8458259" cy="57864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Many people think he is a vandal, not an artist.</a:t>
            </a:r>
            <a:endParaRPr lang="zh-CN" alt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hesuperslice.com/wp-content/uploads/2012/07/banksy-olympic-rin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501122" cy="5715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  <a:latin typeface="Comic Sans MS" pitchFamily="66" charset="0"/>
              </a:rPr>
              <a:t>Banky’s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</a:rPr>
              <a:t> art has been sold for 2,500,000</a:t>
            </a:r>
            <a:r>
              <a:rPr lang="zh-CN" alt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元</a:t>
            </a:r>
            <a:endParaRPr lang="zh-CN" alt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ccording2g.com/wp-content/uploads/2010/10/Banksy-in-Downtown-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8501122" cy="57366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</a:rPr>
              <a:t>What do you think of graffiti?</a:t>
            </a:r>
            <a:endParaRPr lang="zh-CN" alt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729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Comic Sans MS" pitchFamily="66" charset="0"/>
              </a:rPr>
              <a:t>Art or Crime? </a:t>
            </a:r>
            <a:endParaRPr lang="zh-CN" altLang="en-US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pload.wikimedia.org/wikipedia/en/thumb/5/51/Mayor_Quimby.png/222px-Mayor_Quimb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2000264" cy="30274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Comic Sans MS" pitchFamily="66" charset="0"/>
              </a:rPr>
              <a:t>Mayor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Comic Sans MS" pitchFamily="66" charset="0"/>
              </a:rPr>
              <a:t>Quimby</a:t>
            </a:r>
            <a:endParaRPr lang="zh-CN" alt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1928802"/>
            <a:ext cx="614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2060"/>
                </a:solidFill>
                <a:latin typeface="Comic Sans MS" pitchFamily="66" charset="0"/>
              </a:rPr>
              <a:t>Mayor of a small city.</a:t>
            </a:r>
            <a:endParaRPr lang="zh-CN" altLang="en-US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2714620"/>
            <a:ext cx="614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2060"/>
                </a:solidFill>
                <a:latin typeface="Comic Sans MS" pitchFamily="66" charset="0"/>
              </a:rPr>
              <a:t>Graffiti is a problem.</a:t>
            </a:r>
            <a:endParaRPr lang="zh-CN" altLang="en-US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3500438"/>
            <a:ext cx="614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2060"/>
                </a:solidFill>
                <a:latin typeface="Comic Sans MS" pitchFamily="66" charset="0"/>
              </a:rPr>
              <a:t>People are angry.</a:t>
            </a:r>
            <a:endParaRPr lang="zh-CN" altLang="en-US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4344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Comic Sans MS" pitchFamily="66" charset="0"/>
              </a:rPr>
              <a:t>He wants a </a:t>
            </a:r>
            <a:r>
              <a:rPr lang="en-US" altLang="zh-CN" sz="4000" b="1" i="1" dirty="0" smtClean="0">
                <a:solidFill>
                  <a:srgbClr val="0070C0"/>
                </a:solidFill>
                <a:latin typeface="Comic Sans MS" pitchFamily="66" charset="0"/>
              </a:rPr>
              <a:t>strategy</a:t>
            </a:r>
            <a:r>
              <a:rPr lang="en-US" altLang="zh-CN" sz="4000" b="1" dirty="0" smtClean="0">
                <a:latin typeface="Comic Sans MS" pitchFamily="66" charset="0"/>
              </a:rPr>
              <a:t> to stop graffiti.</a:t>
            </a:r>
            <a:endParaRPr lang="zh-CN" altLang="en-US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573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en-US" altLang="zh-CN" sz="4000" b="1" dirty="0" smtClean="0">
                <a:solidFill>
                  <a:srgbClr val="0070C0"/>
                </a:solidFill>
                <a:latin typeface="Comic Sans MS" pitchFamily="66" charset="0"/>
              </a:rPr>
              <a:t>trategy</a:t>
            </a:r>
            <a:endParaRPr lang="zh-CN" altLang="en-US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3178967"/>
            <a:ext cx="2000264" cy="78581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Too much graffiti</a:t>
            </a:r>
            <a:endParaRPr lang="zh-CN" alt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6858016" y="3178967"/>
            <a:ext cx="2000264" cy="78581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No graffiti</a:t>
            </a:r>
            <a:endParaRPr lang="zh-CN" altLang="en-US" sz="2400" b="1" dirty="0"/>
          </a:p>
        </p:txBody>
      </p:sp>
      <p:sp>
        <p:nvSpPr>
          <p:cNvPr id="13" name="Right Arrow 12"/>
          <p:cNvSpPr/>
          <p:nvPr/>
        </p:nvSpPr>
        <p:spPr>
          <a:xfrm>
            <a:off x="2357422" y="3178967"/>
            <a:ext cx="43577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Do things to stop graffiti</a:t>
            </a:r>
            <a:endParaRPr lang="zh-CN" altLang="en-US" sz="2400" b="1" dirty="0"/>
          </a:p>
        </p:txBody>
      </p:sp>
      <p:sp>
        <p:nvSpPr>
          <p:cNvPr id="15" name="Arc 14"/>
          <p:cNvSpPr/>
          <p:nvPr/>
        </p:nvSpPr>
        <p:spPr>
          <a:xfrm>
            <a:off x="2357422" y="2643182"/>
            <a:ext cx="4357718" cy="714380"/>
          </a:xfrm>
          <a:prstGeom prst="arc">
            <a:avLst>
              <a:gd name="adj1" fmla="val 10761595"/>
              <a:gd name="adj2" fmla="val 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Comic Sans MS" pitchFamily="66" charset="0"/>
              </a:rPr>
              <a:t>What is a </a:t>
            </a:r>
            <a:r>
              <a:rPr lang="en-US" altLang="zh-CN" sz="4000" b="1" dirty="0" smtClean="0">
                <a:solidFill>
                  <a:srgbClr val="0070C0"/>
                </a:solidFill>
                <a:latin typeface="Comic Sans MS" pitchFamily="66" charset="0"/>
              </a:rPr>
              <a:t>strategy</a:t>
            </a:r>
            <a:r>
              <a:rPr lang="en-US" altLang="zh-CN" sz="4000" b="1" dirty="0" smtClean="0">
                <a:latin typeface="Comic Sans MS" pitchFamily="66" charset="0"/>
              </a:rPr>
              <a:t>?</a:t>
            </a:r>
            <a:endParaRPr lang="zh-CN" altLang="en-US" sz="40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0005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Comic Sans MS" pitchFamily="66" charset="0"/>
              </a:rPr>
              <a:t>What</a:t>
            </a:r>
            <a:r>
              <a:rPr lang="en-US" altLang="zh-CN" sz="3600" b="1" dirty="0" smtClean="0">
                <a:latin typeface="Comic Sans MS" pitchFamily="66" charset="0"/>
              </a:rPr>
              <a:t> you will do</a:t>
            </a:r>
            <a:endParaRPr lang="zh-CN" altLang="en-US" sz="36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291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Comic Sans MS" pitchFamily="66" charset="0"/>
              </a:rPr>
              <a:t>How</a:t>
            </a:r>
            <a:r>
              <a:rPr lang="en-US" altLang="zh-CN" sz="3600" b="1" dirty="0" smtClean="0">
                <a:latin typeface="Comic Sans MS" pitchFamily="66" charset="0"/>
              </a:rPr>
              <a:t> you will do it</a:t>
            </a:r>
            <a:endParaRPr lang="zh-CN" altLang="en-US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11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pload.wikimedia.org/wikipedia/en/thumb/5/51/Mayor_Quimby.png/222px-Mayor_Quimb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2000264" cy="30274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Comic Sans MS" pitchFamily="66" charset="0"/>
              </a:rPr>
              <a:t>Mayor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Comic Sans MS" pitchFamily="66" charset="0"/>
              </a:rPr>
              <a:t>Quimby</a:t>
            </a:r>
            <a:endParaRPr lang="zh-CN" alt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1928802"/>
            <a:ext cx="614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2060"/>
                </a:solidFill>
                <a:latin typeface="Comic Sans MS" pitchFamily="66" charset="0"/>
              </a:rPr>
              <a:t>Mayor of a small city.</a:t>
            </a:r>
            <a:endParaRPr lang="zh-CN" altLang="en-US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2714620"/>
            <a:ext cx="614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2060"/>
                </a:solidFill>
                <a:latin typeface="Comic Sans MS" pitchFamily="66" charset="0"/>
              </a:rPr>
              <a:t>Graffiti is a problem.</a:t>
            </a:r>
            <a:endParaRPr lang="zh-CN" altLang="en-US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3500438"/>
            <a:ext cx="614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2060"/>
                </a:solidFill>
                <a:latin typeface="Comic Sans MS" pitchFamily="66" charset="0"/>
              </a:rPr>
              <a:t>People are angry.</a:t>
            </a:r>
            <a:endParaRPr lang="zh-CN" altLang="en-US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4344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Comic Sans MS" pitchFamily="66" charset="0"/>
              </a:rPr>
              <a:t>He wants a </a:t>
            </a:r>
            <a:r>
              <a:rPr lang="en-US" altLang="zh-CN" sz="4000" b="1" i="1" dirty="0" smtClean="0">
                <a:solidFill>
                  <a:srgbClr val="0070C0"/>
                </a:solidFill>
                <a:latin typeface="Comic Sans MS" pitchFamily="66" charset="0"/>
              </a:rPr>
              <a:t>strategy</a:t>
            </a:r>
            <a:r>
              <a:rPr lang="en-US" altLang="zh-CN" sz="4000" b="1" dirty="0" smtClean="0">
                <a:latin typeface="Comic Sans MS" pitchFamily="66" charset="0"/>
              </a:rPr>
              <a:t> to stop graffiti.</a:t>
            </a:r>
            <a:endParaRPr lang="zh-CN" altLang="en-US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pload.wikimedia.org/wikipedia/en/thumb/5/51/Mayor_Quimby.png/222px-Mayor_Quimb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2000264" cy="30274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Comic Sans MS" pitchFamily="66" charset="0"/>
              </a:rPr>
              <a:t>Task 3</a:t>
            </a:r>
            <a:endParaRPr lang="zh-CN" alt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1643050"/>
            <a:ext cx="7072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Mayor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Comic Sans MS" pitchFamily="66" charset="0"/>
              </a:rPr>
              <a:t>Quimby</a:t>
            </a:r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 asks you for help</a:t>
            </a:r>
            <a:endParaRPr lang="zh-CN" altLang="en-US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148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Comic Sans MS" pitchFamily="66" charset="0"/>
              </a:rPr>
              <a:t>Design a </a:t>
            </a:r>
            <a:r>
              <a:rPr lang="en-US" altLang="zh-CN" sz="4000" b="1" i="1" dirty="0" smtClean="0">
                <a:solidFill>
                  <a:srgbClr val="0070C0"/>
                </a:solidFill>
                <a:latin typeface="Comic Sans MS" pitchFamily="66" charset="0"/>
              </a:rPr>
              <a:t>strategy</a:t>
            </a:r>
            <a:r>
              <a:rPr lang="en-US" altLang="zh-CN" sz="4000" b="1" dirty="0" smtClean="0">
                <a:latin typeface="Comic Sans MS" pitchFamily="66" charset="0"/>
              </a:rPr>
              <a:t> to stop graffiti.</a:t>
            </a:r>
            <a:endParaRPr lang="zh-CN" altLang="en-US" sz="40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431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Comic Sans MS" pitchFamily="66" charset="0"/>
              </a:rPr>
              <a:t>What</a:t>
            </a:r>
            <a:r>
              <a:rPr lang="en-US" altLang="zh-CN" sz="3600" b="1" dirty="0" smtClean="0">
                <a:latin typeface="Comic Sans MS" pitchFamily="66" charset="0"/>
              </a:rPr>
              <a:t> will you do?</a:t>
            </a:r>
            <a:endParaRPr lang="zh-CN" altLang="en-US" sz="36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7181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Comic Sans MS" pitchFamily="66" charset="0"/>
              </a:rPr>
              <a:t>How</a:t>
            </a:r>
            <a:r>
              <a:rPr lang="en-US" altLang="zh-CN" sz="3600" b="1" dirty="0" smtClean="0">
                <a:latin typeface="Comic Sans MS" pitchFamily="66" charset="0"/>
              </a:rPr>
              <a:t> will you do it?</a:t>
            </a:r>
            <a:endParaRPr lang="zh-CN" altLang="en-US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Comic Sans MS" pitchFamily="66" charset="0"/>
              </a:rPr>
              <a:t> What is </a:t>
            </a:r>
            <a:r>
              <a:rPr lang="en-US" altLang="zh-CN" sz="4400" b="1" i="1" dirty="0" smtClean="0">
                <a:latin typeface="Comic Sans MS" pitchFamily="66" charset="0"/>
              </a:rPr>
              <a:t>Graffiti</a:t>
            </a:r>
            <a:r>
              <a:rPr lang="en-US" altLang="zh-CN" sz="4400" b="1" dirty="0" smtClean="0">
                <a:latin typeface="Comic Sans MS" pitchFamily="66" charset="0"/>
              </a:rPr>
              <a:t>? </a:t>
            </a:r>
            <a:endParaRPr lang="zh-CN" altLang="en-US" sz="4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When people draw on walls or other property without permission.</a:t>
            </a:r>
            <a:endParaRPr lang="zh-CN" altLang="en-US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fondiperte.altervista.org/wp-content/gallery/graffiti/graffiti-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873" y="535761"/>
            <a:ext cx="7710255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arcofolio.net/images/stories/art/photoshop/graffiti/16_lapd_p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902" y="357166"/>
            <a:ext cx="818619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officialpsds.com/images/stocks/london-graffiti-park-stock1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20" y="214302"/>
            <a:ext cx="858836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Comic Sans MS" pitchFamily="66" charset="0"/>
              </a:rPr>
              <a:t> What is </a:t>
            </a:r>
            <a:r>
              <a:rPr lang="en-US" altLang="zh-CN" sz="4400" b="1" i="1" dirty="0" smtClean="0">
                <a:latin typeface="Comic Sans MS" pitchFamily="66" charset="0"/>
              </a:rPr>
              <a:t>Graffiti</a:t>
            </a:r>
            <a:r>
              <a:rPr lang="en-US" altLang="zh-CN" sz="4400" b="1" dirty="0" smtClean="0">
                <a:latin typeface="Comic Sans MS" pitchFamily="66" charset="0"/>
              </a:rPr>
              <a:t>? </a:t>
            </a:r>
            <a:endParaRPr lang="zh-CN" altLang="en-US" sz="4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When people draw on walls or other property without permission.</a:t>
            </a:r>
            <a:endParaRPr lang="zh-CN" altLang="en-US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28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When people draw on walls or other </a:t>
            </a:r>
            <a:r>
              <a:rPr lang="en-US" altLang="zh-CN" sz="3600" b="1" i="1" dirty="0" smtClean="0">
                <a:latin typeface="Comic Sans MS" pitchFamily="66" charset="0"/>
              </a:rPr>
              <a:t>property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 without permission.</a:t>
            </a:r>
            <a:endParaRPr lang="zh-CN" altLang="en-US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Comic Sans MS" pitchFamily="66" charset="0"/>
              </a:rPr>
              <a:t> Property</a:t>
            </a:r>
            <a:endParaRPr lang="zh-CN" altLang="en-US" sz="4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1. Something that someone owns.</a:t>
            </a:r>
            <a:endParaRPr lang="zh-CN" altLang="en-US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5" descr="Boy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786190"/>
            <a:ext cx="1435528" cy="2714620"/>
          </a:xfrm>
          <a:prstGeom prst="rect">
            <a:avLst/>
          </a:prstGeom>
        </p:spPr>
      </p:pic>
      <p:pic>
        <p:nvPicPr>
          <p:cNvPr id="17410" name="Picture 2" descr="http://images3.wikia.nocookie.net/__cb20130210125852/scribblenauts/images/5/5b/Shopkeep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929066"/>
            <a:ext cx="1482953" cy="2495542"/>
          </a:xfrm>
          <a:prstGeom prst="rect">
            <a:avLst/>
          </a:prstGeom>
          <a:noFill/>
        </p:spPr>
      </p:pic>
      <p:pic>
        <p:nvPicPr>
          <p:cNvPr id="17412" name="Picture 4" descr="http://outsourcingtothephilippines.co/wp-content/uploads/2012/07/mone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214818"/>
            <a:ext cx="2214578" cy="2214578"/>
          </a:xfrm>
          <a:prstGeom prst="rect">
            <a:avLst/>
          </a:prstGeom>
          <a:noFill/>
        </p:spPr>
      </p:pic>
      <p:pic>
        <p:nvPicPr>
          <p:cNvPr id="8" name="Picture 4" descr="http://outsourcingtothephilippines.co/wp-content/uploads/2012/07/money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72066" y="4286256"/>
            <a:ext cx="2214578" cy="22145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431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rgbClr val="002060"/>
                </a:solidFill>
                <a:latin typeface="Comic Sans MS" pitchFamily="66" charset="0"/>
              </a:rPr>
              <a:t>“The computer is my </a:t>
            </a:r>
            <a:r>
              <a:rPr lang="en-US" altLang="zh-CN" sz="3600" b="1" i="1" u="sng" dirty="0" smtClean="0">
                <a:solidFill>
                  <a:srgbClr val="002060"/>
                </a:solidFill>
                <a:latin typeface="Comic Sans MS" pitchFamily="66" charset="0"/>
              </a:rPr>
              <a:t>property</a:t>
            </a:r>
            <a:r>
              <a:rPr lang="en-US" altLang="zh-CN" sz="3600" b="1" i="1" dirty="0" smtClean="0">
                <a:solidFill>
                  <a:srgbClr val="002060"/>
                </a:solidFill>
                <a:latin typeface="Comic Sans MS" pitchFamily="66" charset="0"/>
              </a:rPr>
              <a:t>.”</a:t>
            </a:r>
            <a:endParaRPr lang="zh-CN" altLang="en-US" sz="36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0002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Uncountable Noun</a:t>
            </a:r>
            <a:endParaRPr lang="zh-CN" altLang="en-US" sz="3600" b="1" i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0481E-7 L 0.48264 -0.003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518E-6 L -0.37813 0.0027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004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u="sng" dirty="0" smtClean="0">
                <a:solidFill>
                  <a:srgbClr val="FF0000"/>
                </a:solidFill>
                <a:latin typeface="Comic Sans MS" pitchFamily="66" charset="0"/>
              </a:rPr>
              <a:t>Task 1</a:t>
            </a:r>
          </a:p>
          <a:p>
            <a:endParaRPr lang="en-US" altLang="zh-CN" sz="36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altLang="zh-CN" sz="3600" b="1" i="1" dirty="0" smtClean="0">
                <a:latin typeface="Comic Sans MS" pitchFamily="66" charset="0"/>
              </a:rPr>
              <a:t>In groups, find out what the most expensive 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Comic Sans MS" pitchFamily="66" charset="0"/>
              </a:rPr>
              <a:t>item of property </a:t>
            </a:r>
            <a:r>
              <a:rPr lang="en-US" altLang="zh-CN" sz="3600" b="1" i="1" dirty="0" smtClean="0">
                <a:latin typeface="Comic Sans MS" pitchFamily="66" charset="0"/>
              </a:rPr>
              <a:t>each person owns. </a:t>
            </a:r>
            <a:endParaRPr lang="zh-CN" altLang="en-US" sz="3600" b="1" i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906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 smtClean="0">
                <a:solidFill>
                  <a:srgbClr val="002060"/>
                </a:solidFill>
                <a:latin typeface="Comic Sans MS" pitchFamily="66" charset="0"/>
              </a:rPr>
              <a:t>“… is my most expensive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Comic Sans MS" pitchFamily="66" charset="0"/>
              </a:rPr>
              <a:t>item of property</a:t>
            </a:r>
            <a:r>
              <a:rPr lang="en-US" altLang="zh-CN" sz="3200" b="1" i="1" dirty="0" smtClean="0">
                <a:solidFill>
                  <a:srgbClr val="002060"/>
                </a:solidFill>
                <a:latin typeface="Comic Sans MS" pitchFamily="66" charset="0"/>
              </a:rPr>
              <a:t>.”</a:t>
            </a:r>
            <a:endParaRPr lang="zh-CN" altLang="en-US" sz="32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006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 smtClean="0">
                <a:solidFill>
                  <a:srgbClr val="002060"/>
                </a:solidFill>
                <a:latin typeface="Comic Sans MS" pitchFamily="66" charset="0"/>
              </a:rPr>
              <a:t>“My most expensive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Comic Sans MS" pitchFamily="66" charset="0"/>
              </a:rPr>
              <a:t>item of property</a:t>
            </a:r>
            <a:r>
              <a:rPr lang="en-US" altLang="zh-CN" sz="3200" b="1" i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altLang="zh-CN" sz="3200" b="1" i="1" dirty="0" smtClean="0">
                <a:solidFill>
                  <a:srgbClr val="002060"/>
                </a:solidFill>
                <a:latin typeface="Comic Sans MS" pitchFamily="66" charset="0"/>
              </a:rPr>
              <a:t>is…”</a:t>
            </a:r>
            <a:endParaRPr lang="zh-CN" altLang="en-US" sz="32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457</Words>
  <Application>Microsoft Office PowerPoint</Application>
  <PresentationFormat>On-screen Show (4:3)</PresentationFormat>
  <Paragraphs>94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Wain</dc:creator>
  <cp:lastModifiedBy>Wain</cp:lastModifiedBy>
  <cp:revision>39</cp:revision>
  <dcterms:created xsi:type="dcterms:W3CDTF">2014-10-20T01:05:21Z</dcterms:created>
  <dcterms:modified xsi:type="dcterms:W3CDTF">2014-10-20T03:53:55Z</dcterms:modified>
</cp:coreProperties>
</file>