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sldIdLst>
    <p:sldId id="256" r:id="rId2"/>
    <p:sldId id="257" r:id="rId3"/>
    <p:sldId id="258" r:id="rId4"/>
    <p:sldId id="259" r:id="rId5"/>
    <p:sldId id="264" r:id="rId6"/>
    <p:sldId id="284" r:id="rId7"/>
    <p:sldId id="260" r:id="rId8"/>
    <p:sldId id="285" r:id="rId9"/>
    <p:sldId id="286" r:id="rId10"/>
    <p:sldId id="280" r:id="rId11"/>
    <p:sldId id="281" r:id="rId12"/>
    <p:sldId id="287" r:id="rId13"/>
    <p:sldId id="272" r:id="rId14"/>
    <p:sldId id="265" r:id="rId15"/>
    <p:sldId id="267" r:id="rId16"/>
    <p:sldId id="268" r:id="rId17"/>
    <p:sldId id="271" r:id="rId18"/>
    <p:sldId id="261" r:id="rId19"/>
    <p:sldId id="266" r:id="rId20"/>
    <p:sldId id="270" r:id="rId21"/>
    <p:sldId id="262" r:id="rId22"/>
    <p:sldId id="269" r:id="rId23"/>
    <p:sldId id="273" r:id="rId24"/>
    <p:sldId id="274" r:id="rId25"/>
    <p:sldId id="275" r:id="rId26"/>
    <p:sldId id="276" r:id="rId27"/>
    <p:sldId id="282" r:id="rId28"/>
    <p:sldId id="277" r:id="rId29"/>
    <p:sldId id="279" r:id="rId30"/>
    <p:sldId id="278"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2" autoAdjust="0"/>
    <p:restoredTop sz="94803" autoAdjust="0"/>
  </p:normalViewPr>
  <p:slideViewPr>
    <p:cSldViewPr>
      <p:cViewPr>
        <p:scale>
          <a:sx n="75" d="100"/>
          <a:sy n="75" d="100"/>
        </p:scale>
        <p:origin x="-123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624492-54F7-4AEE-A085-2DD53C35137B}" type="datetimeFigureOut">
              <a:rPr lang="en-US" smtClean="0"/>
              <a:pPr/>
              <a:t>8/7/2014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952FF-090F-4049-A1CC-256F29A035FE}" type="slidenum">
              <a:rPr lang="en-US" smtClean="0"/>
              <a:pPr/>
              <a:t>‹#›</a:t>
            </a:fld>
            <a:endParaRPr lang="en-US"/>
          </a:p>
        </p:txBody>
      </p:sp>
    </p:spTree>
    <p:extLst>
      <p:ext uri="{BB962C8B-B14F-4D97-AF65-F5344CB8AC3E}">
        <p14:creationId xmlns:p14="http://schemas.microsoft.com/office/powerpoint/2010/main" val="1451897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8952FF-090F-4049-A1CC-256F29A035F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8952FF-090F-4049-A1CC-256F29A035FE}"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AD4B48A-6663-427B-8D42-FFCAA1F96F2D}" type="datetimeFigureOut">
              <a:rPr lang="en-US" smtClean="0"/>
              <a:pPr/>
              <a:t>8/7/2014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69B8349-6200-491A-8B69-BE4041DB8B9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D4B48A-6663-427B-8D42-FFCAA1F96F2D}" type="datetimeFigureOut">
              <a:rPr lang="en-US" smtClean="0"/>
              <a:pPr/>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B8349-6200-491A-8B69-BE4041DB8B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D4B48A-6663-427B-8D42-FFCAA1F96F2D}" type="datetimeFigureOut">
              <a:rPr lang="en-US" smtClean="0"/>
              <a:pPr/>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B8349-6200-491A-8B69-BE4041DB8B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D4B48A-6663-427B-8D42-FFCAA1F96F2D}" type="datetimeFigureOut">
              <a:rPr lang="en-US" smtClean="0"/>
              <a:pPr/>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B8349-6200-491A-8B69-BE4041DB8B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AD4B48A-6663-427B-8D42-FFCAA1F96F2D}" type="datetimeFigureOut">
              <a:rPr lang="en-US" smtClean="0"/>
              <a:pPr/>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B8349-6200-491A-8B69-BE4041DB8B9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D4B48A-6663-427B-8D42-FFCAA1F96F2D}" type="datetimeFigureOut">
              <a:rPr lang="en-US" smtClean="0"/>
              <a:pPr/>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B8349-6200-491A-8B69-BE4041DB8B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AD4B48A-6663-427B-8D42-FFCAA1F96F2D}" type="datetimeFigureOut">
              <a:rPr lang="en-US" smtClean="0"/>
              <a:pPr/>
              <a:t>8/7/2014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9B8349-6200-491A-8B69-BE4041DB8B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AD4B48A-6663-427B-8D42-FFCAA1F96F2D}" type="datetimeFigureOut">
              <a:rPr lang="en-US" smtClean="0"/>
              <a:pPr/>
              <a:t>8/7/2014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9B8349-6200-491A-8B69-BE4041DB8B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4B48A-6663-427B-8D42-FFCAA1F96F2D}" type="datetimeFigureOut">
              <a:rPr lang="en-US" smtClean="0"/>
              <a:pPr/>
              <a:t>8/7/2014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9B8349-6200-491A-8B69-BE4041DB8B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D4B48A-6663-427B-8D42-FFCAA1F96F2D}" type="datetimeFigureOut">
              <a:rPr lang="en-US" smtClean="0"/>
              <a:pPr/>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B8349-6200-491A-8B69-BE4041DB8B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AD4B48A-6663-427B-8D42-FFCAA1F96F2D}" type="datetimeFigureOut">
              <a:rPr lang="en-US" smtClean="0"/>
              <a:pPr/>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69B8349-6200-491A-8B69-BE4041DB8B9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AD4B48A-6663-427B-8D42-FFCAA1F96F2D}" type="datetimeFigureOut">
              <a:rPr lang="en-US" smtClean="0"/>
              <a:pPr/>
              <a:t>8/7/2014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69B8349-6200-491A-8B69-BE4041DB8B9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Dell\Desktop\Songs\PITI%20KOTAPAN%20N%20NONEY%20-%20Gypsis%20720P%20HD%20(((STEREO)))%20-%20YouTube.wm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Dell\Desktop\Songs\Sirasa%20Super%20Star%20Season%2003%20-%202009-10-24%20-%20Part%2007%20-%20Meena%20Prasadini%20Sings%20Man%20Kirilliyak%20-%20YouTube.wmv" TargetMode="External"/><Relationship Id="rId1" Type="http://schemas.openxmlformats.org/officeDocument/2006/relationships/video" Target="file:///C:\Users\Dell\Desktop\Songs\ma%20sandata%20kamathi%20bava%20nanda%20malini%20-%20YouTube.wmv"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Dell\Desktop\Songs\Thaththa%20Unath%20-W.D.Amaradeva%20-%20YouTube.wmv" TargetMode="External"/><Relationship Id="rId1" Type="http://schemas.openxmlformats.org/officeDocument/2006/relationships/video" Target="file:///C:\Users\Dell\Desktop\Songs\Sende%20kaluwara%20gala%20helena%20wita%20(%20Sanath%20Nandasiri).wmv%20-%20YouTube.wmv"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ormAutofit/>
          </a:bodyPr>
          <a:lstStyle/>
          <a:p>
            <a:r>
              <a:rPr lang="en-US" dirty="0" smtClean="0"/>
              <a:t>Feminism: </a:t>
            </a:r>
            <a:r>
              <a:rPr lang="en-US" sz="6000" dirty="0" smtClean="0">
                <a:solidFill>
                  <a:schemeClr val="bg2">
                    <a:lumMod val="75000"/>
                  </a:schemeClr>
                </a:solidFill>
              </a:rPr>
              <a:t>C</a:t>
            </a:r>
            <a:r>
              <a:rPr lang="en-US" dirty="0" smtClean="0"/>
              <a:t>ure or </a:t>
            </a:r>
            <a:r>
              <a:rPr lang="en-US" sz="6000" dirty="0" smtClean="0">
                <a:solidFill>
                  <a:schemeClr val="bg2">
                    <a:lumMod val="75000"/>
                  </a:schemeClr>
                </a:solidFill>
              </a:rPr>
              <a:t>C</a:t>
            </a:r>
            <a:r>
              <a:rPr lang="en-US" dirty="0" smtClean="0"/>
              <a:t>urse?</a:t>
            </a:r>
            <a:endParaRPr lang="en-US" dirty="0"/>
          </a:p>
        </p:txBody>
      </p:sp>
      <p:sp>
        <p:nvSpPr>
          <p:cNvPr id="3" name="Subtitle 2"/>
          <p:cNvSpPr>
            <a:spLocks noGrp="1"/>
          </p:cNvSpPr>
          <p:nvPr>
            <p:ph type="subTitle" idx="1"/>
          </p:nvPr>
        </p:nvSpPr>
        <p:spPr>
          <a:xfrm>
            <a:off x="1600200" y="3581400"/>
            <a:ext cx="6400800" cy="2057400"/>
          </a:xfrm>
        </p:spPr>
        <p:txBody>
          <a:bodyPr/>
          <a:lstStyle/>
          <a:p>
            <a:pPr algn="ctr"/>
            <a:r>
              <a:rPr lang="en-US" i="1" dirty="0" smtClean="0"/>
              <a:t> By</a:t>
            </a:r>
          </a:p>
          <a:p>
            <a:pPr algn="ctr"/>
            <a:r>
              <a:rPr lang="en-US" i="1" dirty="0" smtClean="0"/>
              <a:t>K.G. </a:t>
            </a:r>
            <a:r>
              <a:rPr lang="en-US" i="1" dirty="0" err="1" smtClean="0"/>
              <a:t>Swarnananda</a:t>
            </a:r>
            <a:r>
              <a:rPr lang="en-US" i="1" dirty="0" smtClean="0"/>
              <a:t> </a:t>
            </a:r>
            <a:r>
              <a:rPr lang="en-US" i="1" dirty="0" err="1" smtClean="0"/>
              <a:t>Gamage</a:t>
            </a:r>
            <a:endParaRPr lang="en-US" i="1" dirty="0" smtClean="0"/>
          </a:p>
          <a:p>
            <a:pPr algn="ctr"/>
            <a:r>
              <a:rPr lang="en-US" i="1" dirty="0" smtClean="0"/>
              <a:t>English Language Teaching </a:t>
            </a:r>
            <a:r>
              <a:rPr lang="en-US" i="1" dirty="0" smtClean="0"/>
              <a:t>Unit</a:t>
            </a:r>
          </a:p>
          <a:p>
            <a:pPr algn="ctr"/>
            <a:r>
              <a:rPr lang="en-US" i="1" dirty="0" smtClean="0"/>
              <a:t>(ELTU)</a:t>
            </a:r>
            <a:endParaRPr lang="en-US" i="1" dirty="0" smtClean="0"/>
          </a:p>
          <a:p>
            <a:endParaRPr lang="en-US" dirty="0"/>
          </a:p>
        </p:txBody>
      </p:sp>
      <p:pic>
        <p:nvPicPr>
          <p:cNvPr id="1026" name="Picture 2" descr="http://www.mibba.com/data/images/content/social-issues/feminism.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533400"/>
            <a:ext cx="1156379" cy="19014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South Asian Situation</a:t>
            </a:r>
            <a:endParaRPr lang="en-US" dirty="0"/>
          </a:p>
        </p:txBody>
      </p:sp>
      <p:pic>
        <p:nvPicPr>
          <p:cNvPr id="4" name="Content Placeholder 3" descr="images.jpg"/>
          <p:cNvPicPr>
            <a:picLocks noGrp="1" noChangeAspect="1"/>
          </p:cNvPicPr>
          <p:nvPr>
            <p:ph idx="1"/>
          </p:nvPr>
        </p:nvPicPr>
        <p:blipFill>
          <a:blip r:embed="rId2" cstate="print"/>
          <a:stretch>
            <a:fillRect/>
          </a:stretch>
        </p:blipFill>
        <p:spPr>
          <a:xfrm>
            <a:off x="5181600" y="2057400"/>
            <a:ext cx="3657600"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10-9-2012_70793_l.jpg"/>
          <p:cNvPicPr>
            <a:picLocks noChangeAspect="1"/>
          </p:cNvPicPr>
          <p:nvPr/>
        </p:nvPicPr>
        <p:blipFill>
          <a:blip r:embed="rId3" cstate="print"/>
          <a:stretch>
            <a:fillRect/>
          </a:stretch>
        </p:blipFill>
        <p:spPr>
          <a:xfrm>
            <a:off x="304800" y="2057400"/>
            <a:ext cx="4457700"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838200" y="1447800"/>
            <a:ext cx="7010400" cy="461665"/>
          </a:xfrm>
          <a:prstGeom prst="rect">
            <a:avLst/>
          </a:prstGeom>
          <a:noFill/>
        </p:spPr>
        <p:txBody>
          <a:bodyPr wrap="square" rtlCol="0">
            <a:spAutoFit/>
          </a:bodyPr>
          <a:lstStyle/>
          <a:p>
            <a:pPr>
              <a:buFont typeface="Arial" pitchFamily="34" charset="0"/>
              <a:buChar char="•"/>
            </a:pPr>
            <a:r>
              <a:rPr lang="en-US" sz="2400" dirty="0" smtClean="0"/>
              <a:t>  </a:t>
            </a:r>
            <a:r>
              <a:rPr lang="en-US" sz="2400" dirty="0" err="1" smtClean="0"/>
              <a:t>Malala</a:t>
            </a:r>
            <a:r>
              <a:rPr lang="en-US" sz="2400" dirty="0" smtClean="0"/>
              <a:t> </a:t>
            </a:r>
            <a:r>
              <a:rPr lang="en-US" sz="2400" dirty="0" err="1" smtClean="0"/>
              <a:t>Yousufzai</a:t>
            </a:r>
            <a:r>
              <a:rPr lang="en-US" sz="2400" dirty="0" smtClean="0"/>
              <a:t>  Factor (Pakistan)</a:t>
            </a:r>
            <a:endParaRPr lang="en-US" sz="2400" dirty="0"/>
          </a:p>
        </p:txBody>
      </p:sp>
      <p:pic>
        <p:nvPicPr>
          <p:cNvPr id="6146" name="Picture 2" descr="http://i.dawn.com/large/2013/10/5254bb60772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4806" y="4604067"/>
            <a:ext cx="3735388" cy="22412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qph.is.quoracdn.net/main-qimg-23bd8a6216fccdc5df8e903332709972?convert_to_webp=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778" y="2749549"/>
            <a:ext cx="4419600" cy="30253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066800"/>
            <a:ext cx="8229600" cy="5181600"/>
          </a:xfrm>
        </p:spPr>
        <p:txBody>
          <a:bodyPr/>
          <a:lstStyle/>
          <a:p>
            <a:r>
              <a:rPr lang="en-US" sz="3600" dirty="0" smtClean="0"/>
              <a:t>India</a:t>
            </a:r>
          </a:p>
          <a:p>
            <a:pPr lvl="1"/>
            <a:r>
              <a:rPr lang="en-US" dirty="0" smtClean="0"/>
              <a:t>“Sati </a:t>
            </a:r>
            <a:r>
              <a:rPr lang="en-US" dirty="0" err="1" smtClean="0"/>
              <a:t>puja</a:t>
            </a:r>
            <a:r>
              <a:rPr lang="en-US" dirty="0" smtClean="0"/>
              <a:t>” – </a:t>
            </a:r>
            <a:r>
              <a:rPr lang="en-US" dirty="0" err="1" smtClean="0"/>
              <a:t>Gayathri</a:t>
            </a:r>
            <a:r>
              <a:rPr lang="en-US" dirty="0" smtClean="0"/>
              <a:t> </a:t>
            </a:r>
            <a:r>
              <a:rPr lang="en-US" dirty="0" err="1" smtClean="0"/>
              <a:t>Spivak</a:t>
            </a:r>
            <a:endParaRPr lang="en-US" dirty="0" smtClean="0"/>
          </a:p>
          <a:p>
            <a:pPr lvl="1"/>
            <a:r>
              <a:rPr lang="en-US" dirty="0" smtClean="0"/>
              <a:t>Delhi Gang rape </a:t>
            </a:r>
          </a:p>
          <a:p>
            <a:pPr lvl="1"/>
            <a:r>
              <a:rPr lang="en-US" dirty="0" err="1" smtClean="0"/>
              <a:t>Phoolan</a:t>
            </a:r>
            <a:r>
              <a:rPr lang="en-US" dirty="0" smtClean="0"/>
              <a:t> Devi</a:t>
            </a:r>
          </a:p>
          <a:p>
            <a:pPr lvl="1"/>
            <a:r>
              <a:rPr lang="en-US" dirty="0" smtClean="0"/>
              <a:t>Child marriage</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40330">
            <a:off x="1144138" y="3810000"/>
            <a:ext cx="1783304" cy="2076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descr="http://murderpedia.org/female.D/images/devi_phoolan/phoolan-devi-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749299"/>
            <a:ext cx="1424178" cy="2000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717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7558" y="5272087"/>
            <a:ext cx="1844934" cy="12287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229600" cy="4389120"/>
          </a:xfrm>
        </p:spPr>
        <p:txBody>
          <a:bodyPr/>
          <a:lstStyle/>
          <a:p>
            <a:r>
              <a:rPr lang="en-US" sz="2400" dirty="0" err="1" smtClean="0"/>
              <a:t>Ezinma</a:t>
            </a:r>
            <a:r>
              <a:rPr lang="en-US" sz="2400" dirty="0" smtClean="0"/>
              <a:t> placed her mother’s dish before him and sat with </a:t>
            </a:r>
            <a:r>
              <a:rPr lang="en-US" sz="2400" dirty="0" err="1" smtClean="0"/>
              <a:t>Obiageli</a:t>
            </a:r>
            <a:r>
              <a:rPr lang="en-US" sz="2400" dirty="0" smtClean="0"/>
              <a:t>.</a:t>
            </a:r>
          </a:p>
          <a:p>
            <a:pPr>
              <a:buNone/>
            </a:pPr>
            <a:r>
              <a:rPr lang="en-US" sz="2400" dirty="0" smtClean="0"/>
              <a:t>“sit like a women” </a:t>
            </a:r>
            <a:r>
              <a:rPr lang="en-US" sz="2400" dirty="0" err="1" smtClean="0"/>
              <a:t>Okonkwo</a:t>
            </a:r>
            <a:r>
              <a:rPr lang="en-US" sz="2400" dirty="0" smtClean="0"/>
              <a:t> shouted at her.</a:t>
            </a:r>
          </a:p>
          <a:p>
            <a:pPr>
              <a:buNone/>
            </a:pPr>
            <a:endParaRPr lang="en-US" sz="2400" dirty="0" smtClean="0"/>
          </a:p>
          <a:p>
            <a:pPr>
              <a:buNone/>
            </a:pPr>
            <a:r>
              <a:rPr lang="en-US" sz="2400" dirty="0" smtClean="0"/>
              <a:t>“He belongs to the clan” He told her “so look after her”</a:t>
            </a:r>
          </a:p>
          <a:p>
            <a:pPr>
              <a:buNone/>
            </a:pPr>
            <a:r>
              <a:rPr lang="en-US" sz="2400" dirty="0" smtClean="0"/>
              <a:t>“Is he staying long with us?” She asked</a:t>
            </a:r>
          </a:p>
          <a:p>
            <a:pPr>
              <a:buNone/>
            </a:pPr>
            <a:r>
              <a:rPr lang="en-US" sz="2400" dirty="0" smtClean="0"/>
              <a:t>“Do what you are told woman” </a:t>
            </a:r>
            <a:r>
              <a:rPr lang="en-US" sz="2400" dirty="0" err="1" smtClean="0"/>
              <a:t>Okonkwo</a:t>
            </a:r>
            <a:r>
              <a:rPr lang="en-US" sz="2400" dirty="0" smtClean="0"/>
              <a:t> thundered.</a:t>
            </a:r>
          </a:p>
          <a:p>
            <a:pPr>
              <a:buNone/>
            </a:pPr>
            <a:r>
              <a:rPr lang="en-US" dirty="0" smtClean="0"/>
              <a:t>                         </a:t>
            </a:r>
          </a:p>
          <a:p>
            <a:pPr>
              <a:buNone/>
            </a:pPr>
            <a:r>
              <a:rPr lang="en-US" dirty="0" smtClean="0"/>
              <a:t>                              </a:t>
            </a:r>
            <a:r>
              <a:rPr lang="en-US" sz="1800" dirty="0" smtClean="0"/>
              <a:t>Things Fall Apart by Chinua Achebe</a:t>
            </a:r>
            <a:endParaRPr lang="en-US" dirty="0" smtClean="0"/>
          </a:p>
          <a:p>
            <a:endParaRPr lang="en-US" dirty="0"/>
          </a:p>
        </p:txBody>
      </p:sp>
      <p:pic>
        <p:nvPicPr>
          <p:cNvPr id="8194" name="Picture 2" descr="http://ecx.images-amazon.com/images/I/71qLnZuj5S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50445">
            <a:off x="6797430" y="3899297"/>
            <a:ext cx="1740159" cy="26818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a:bodyPr>
          <a:lstStyle/>
          <a:p>
            <a:pPr>
              <a:buNone/>
            </a:pPr>
            <a:r>
              <a:rPr lang="en-US" dirty="0" smtClean="0"/>
              <a:t>	“From the very first, Ibsen was intent on writing a drama which would highlight the </a:t>
            </a:r>
            <a:r>
              <a:rPr lang="en-US" i="1" dirty="0" smtClean="0"/>
              <a:t>anomalous position </a:t>
            </a:r>
            <a:r>
              <a:rPr lang="en-US" dirty="0" smtClean="0"/>
              <a:t>of women in the prevailingly male-dominated society, ‘A woman (he wrote) cannot be herself in the contemporary society; it is an exclusively male society in which laws are drafted by men, and with counsels and judges who judge feminine conduct from the male point of view’”</a:t>
            </a:r>
          </a:p>
          <a:p>
            <a:pPr>
              <a:buNone/>
            </a:pPr>
            <a:endParaRPr lang="en-US" dirty="0" smtClean="0"/>
          </a:p>
          <a:p>
            <a:pPr>
              <a:buNone/>
            </a:pPr>
            <a:r>
              <a:rPr lang="en-US" dirty="0" smtClean="0"/>
              <a:t>Source: “Four Major Plays” by </a:t>
            </a:r>
            <a:r>
              <a:rPr lang="en-US" dirty="0" err="1" smtClean="0"/>
              <a:t>Henrik</a:t>
            </a:r>
            <a:r>
              <a:rPr lang="en-US" dirty="0" smtClean="0"/>
              <a:t> Ibsen</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dirty="0" smtClean="0"/>
              <a:t>Anomalous position of women</a:t>
            </a:r>
            <a:br>
              <a:rPr lang="en-US" dirty="0" smtClean="0"/>
            </a:br>
            <a:endParaRPr lang="en-US" dirty="0"/>
          </a:p>
        </p:txBody>
      </p:sp>
      <p:sp>
        <p:nvSpPr>
          <p:cNvPr id="3" name="Content Placeholder 2"/>
          <p:cNvSpPr>
            <a:spLocks noGrp="1"/>
          </p:cNvSpPr>
          <p:nvPr>
            <p:ph idx="1"/>
          </p:nvPr>
        </p:nvSpPr>
        <p:spPr>
          <a:xfrm>
            <a:off x="381000" y="685800"/>
            <a:ext cx="8229600" cy="4389120"/>
          </a:xfrm>
        </p:spPr>
        <p:txBody>
          <a:bodyPr>
            <a:normAutofit/>
          </a:bodyPr>
          <a:lstStyle/>
          <a:p>
            <a:pPr>
              <a:buNone/>
            </a:pPr>
            <a:r>
              <a:rPr lang="en-US" dirty="0" smtClean="0"/>
              <a:t>						Wife</a:t>
            </a:r>
          </a:p>
          <a:p>
            <a:pPr>
              <a:buNone/>
            </a:pPr>
            <a:r>
              <a:rPr lang="en-US" dirty="0"/>
              <a:t>	</a:t>
            </a:r>
            <a:r>
              <a:rPr lang="en-US" dirty="0" smtClean="0"/>
              <a:t>					Mother</a:t>
            </a:r>
          </a:p>
          <a:p>
            <a:pPr>
              <a:buNone/>
            </a:pPr>
            <a:r>
              <a:rPr lang="en-US" dirty="0"/>
              <a:t>	</a:t>
            </a:r>
            <a:r>
              <a:rPr lang="en-US" dirty="0" smtClean="0"/>
              <a:t>	          Irregular		Baby-sitter</a:t>
            </a:r>
          </a:p>
          <a:p>
            <a:pPr>
              <a:buNone/>
            </a:pPr>
            <a:r>
              <a:rPr lang="en-US" dirty="0"/>
              <a:t>	</a:t>
            </a:r>
            <a:r>
              <a:rPr lang="en-US" dirty="0" smtClean="0"/>
              <a:t>					House keeper</a:t>
            </a:r>
          </a:p>
          <a:p>
            <a:pPr>
              <a:buNone/>
            </a:pPr>
            <a:r>
              <a:rPr lang="en-US" dirty="0" smtClean="0"/>
              <a:t>						Bread winner</a:t>
            </a:r>
          </a:p>
          <a:p>
            <a:pPr>
              <a:buNone/>
            </a:pPr>
            <a:r>
              <a:rPr lang="en-US" dirty="0" smtClean="0"/>
              <a:t>Anomalous				Servant    </a:t>
            </a:r>
          </a:p>
          <a:p>
            <a:pPr>
              <a:buNone/>
            </a:pPr>
            <a:r>
              <a:rPr lang="en-US" dirty="0"/>
              <a:t>	</a:t>
            </a:r>
            <a:r>
              <a:rPr lang="en-US" dirty="0" smtClean="0"/>
              <a:t>					Sex-object</a:t>
            </a:r>
          </a:p>
          <a:p>
            <a:pPr>
              <a:buNone/>
            </a:pPr>
            <a:r>
              <a:rPr lang="en-US" dirty="0"/>
              <a:t>	</a:t>
            </a:r>
            <a:r>
              <a:rPr lang="en-US" dirty="0" smtClean="0"/>
              <a:t>					</a:t>
            </a:r>
          </a:p>
          <a:p>
            <a:pPr>
              <a:buNone/>
            </a:pPr>
            <a:r>
              <a:rPr lang="en-US" dirty="0"/>
              <a:t>	</a:t>
            </a:r>
            <a:r>
              <a:rPr lang="en-US" dirty="0" smtClean="0"/>
              <a:t>		Abnormal</a:t>
            </a:r>
          </a:p>
        </p:txBody>
      </p:sp>
      <p:cxnSp>
        <p:nvCxnSpPr>
          <p:cNvPr id="5" name="Straight Arrow Connector 4"/>
          <p:cNvCxnSpPr/>
          <p:nvPr/>
        </p:nvCxnSpPr>
        <p:spPr>
          <a:xfrm flipV="1">
            <a:off x="3505200" y="914400"/>
            <a:ext cx="1447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657600" y="1447800"/>
            <a:ext cx="1219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581400" y="2133600"/>
            <a:ext cx="1295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676400" y="3581400"/>
            <a:ext cx="914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657600" y="1981200"/>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524000" y="2133600"/>
            <a:ext cx="10668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05200" y="2286000"/>
            <a:ext cx="1447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29000" y="2362200"/>
            <a:ext cx="15240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52800" y="2438400"/>
            <a:ext cx="16002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2" name="PITI KOTAPAN N NONEY - Gypsis 720P HD (((STEREO))) - YouTube.wmv">
            <a:hlinkClick r:id="" action="ppaction://media"/>
          </p:cNvPr>
          <p:cNvPicPr>
            <a:picLocks noRot="1" noChangeAspect="1"/>
          </p:cNvPicPr>
          <p:nvPr>
            <a:videoFile r:link="rId1"/>
          </p:nvPr>
        </p:nvPicPr>
        <p:blipFill>
          <a:blip r:embed="rId3" cstate="print"/>
          <a:stretch>
            <a:fillRect/>
          </a:stretch>
        </p:blipFill>
        <p:spPr>
          <a:xfrm flipH="1">
            <a:off x="4572000" y="4114800"/>
            <a:ext cx="3962400" cy="2514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2"/>
                                        </p:tgtEl>
                                      </p:cBhvr>
                                    </p:cmd>
                                  </p:childTnLst>
                                </p:cTn>
                              </p:par>
                            </p:childTnLst>
                          </p:cTn>
                        </p:par>
                      </p:childTnLst>
                    </p:cTn>
                  </p:par>
                </p:childTnLst>
              </p:cTn>
              <p:nextCondLst>
                <p:cond evt="onClick" delay="0">
                  <p:tgtEl>
                    <p:spTgt spid="52"/>
                  </p:tgtEl>
                </p:cond>
              </p:nextCondLst>
            </p:seq>
            <p:video>
              <p:cMediaNode>
                <p:cTn id="7" fill="hold" display="0">
                  <p:stCondLst>
                    <p:cond delay="indefinite"/>
                  </p:stCondLst>
                  <p:endCondLst>
                    <p:cond evt="onNext" delay="0">
                      <p:tgtEl>
                        <p:sldTgt/>
                      </p:tgtEl>
                    </p:cond>
                    <p:cond evt="onPrev" delay="0">
                      <p:tgtEl>
                        <p:sldTgt/>
                      </p:tgtEl>
                    </p:cond>
                  </p:endCondLst>
                </p:cTn>
                <p:tgtEl>
                  <p:spTgt spid="5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686800" cy="5287963"/>
          </a:xfrm>
        </p:spPr>
        <p:txBody>
          <a:bodyPr/>
          <a:lstStyle/>
          <a:p>
            <a:pPr>
              <a:buNone/>
            </a:pPr>
            <a:r>
              <a:rPr lang="en-US" dirty="0" smtClean="0"/>
              <a:t>	</a:t>
            </a:r>
          </a:p>
          <a:p>
            <a:pPr>
              <a:buNone/>
            </a:pPr>
            <a:r>
              <a:rPr lang="en-US" sz="3200" dirty="0" smtClean="0"/>
              <a:t>	Are women treated as sex objects?</a:t>
            </a:r>
          </a:p>
          <a:p>
            <a:pPr>
              <a:buNone/>
            </a:pPr>
            <a:endParaRPr lang="en-US" dirty="0" smtClean="0"/>
          </a:p>
          <a:p>
            <a:pPr lvl="1"/>
            <a:r>
              <a:rPr lang="en-US" dirty="0" smtClean="0"/>
              <a:t>“sweet little thing”</a:t>
            </a:r>
          </a:p>
          <a:p>
            <a:pPr lvl="1">
              <a:buNone/>
            </a:pPr>
            <a:endParaRPr lang="en-US" dirty="0" smtClean="0"/>
          </a:p>
          <a:p>
            <a:pPr lvl="1"/>
            <a:r>
              <a:rPr lang="en-US" dirty="0" smtClean="0"/>
              <a:t>Nora</a:t>
            </a:r>
            <a:r>
              <a:rPr lang="en-US" i="1" dirty="0" smtClean="0"/>
              <a:t>: </a:t>
            </a:r>
            <a:r>
              <a:rPr lang="en-US" sz="2400" i="1" dirty="0" smtClean="0"/>
              <a:t>No </a:t>
            </a:r>
            <a:r>
              <a:rPr lang="en-US" sz="2400" i="1" dirty="0" err="1" smtClean="0"/>
              <a:t>Torvald</a:t>
            </a:r>
            <a:r>
              <a:rPr lang="en-US" sz="2400" i="1" dirty="0" smtClean="0"/>
              <a:t>, go away. Leave me alone – I don’t want – </a:t>
            </a:r>
          </a:p>
          <a:p>
            <a:pPr lvl="1">
              <a:buNone/>
            </a:pPr>
            <a:r>
              <a:rPr lang="en-US" dirty="0" smtClean="0"/>
              <a:t>	</a:t>
            </a:r>
            <a:r>
              <a:rPr lang="en-US" dirty="0" err="1" smtClean="0"/>
              <a:t>Helmer</a:t>
            </a:r>
            <a:r>
              <a:rPr lang="en-US" i="1" dirty="0" smtClean="0"/>
              <a:t>: </a:t>
            </a:r>
            <a:r>
              <a:rPr lang="en-US" sz="2400" i="1" dirty="0" smtClean="0"/>
              <a:t>What’s all this? So my little Nora’s playing with me! ‘Don’t want’? I’m your husband, aren’t I?</a:t>
            </a:r>
            <a:endParaRPr lang="en-US" sz="24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4800" dirty="0" smtClean="0"/>
          </a:p>
          <a:p>
            <a:pPr algn="ctr">
              <a:buNone/>
            </a:pPr>
            <a:r>
              <a:rPr lang="en-US" sz="4800" dirty="0" smtClean="0"/>
              <a:t>Feminist Poetry</a:t>
            </a:r>
            <a:endParaRPr lang="en-US" sz="4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rmAutofit fontScale="70000" lnSpcReduction="20000"/>
          </a:bodyPr>
          <a:lstStyle/>
          <a:p>
            <a:pPr>
              <a:buNone/>
            </a:pPr>
            <a:r>
              <a:rPr lang="en-US" b="1" dirty="0" smtClean="0"/>
              <a:t>	“A </a:t>
            </a:r>
            <a:r>
              <a:rPr lang="en-US" b="1" dirty="0"/>
              <a:t>Work of </a:t>
            </a:r>
            <a:r>
              <a:rPr lang="en-US" b="1" dirty="0" smtClean="0"/>
              <a:t>Artifice”</a:t>
            </a:r>
            <a:endParaRPr lang="en-US" b="1" dirty="0"/>
          </a:p>
          <a:p>
            <a:pPr>
              <a:buNone/>
            </a:pPr>
            <a:r>
              <a:rPr lang="en-US" dirty="0" smtClean="0"/>
              <a:t>	The </a:t>
            </a:r>
            <a:r>
              <a:rPr lang="en-US" dirty="0"/>
              <a:t>bonsai tree</a:t>
            </a:r>
            <a:br>
              <a:rPr lang="en-US" dirty="0"/>
            </a:br>
            <a:r>
              <a:rPr lang="en-US" dirty="0"/>
              <a:t>in the attractive pot</a:t>
            </a:r>
            <a:br>
              <a:rPr lang="en-US" dirty="0"/>
            </a:br>
            <a:r>
              <a:rPr lang="en-US" dirty="0"/>
              <a:t>could have grown eighty feet tall</a:t>
            </a:r>
            <a:br>
              <a:rPr lang="en-US" dirty="0"/>
            </a:br>
            <a:r>
              <a:rPr lang="en-US" dirty="0"/>
              <a:t>on the side of a mountain</a:t>
            </a:r>
            <a:br>
              <a:rPr lang="en-US" dirty="0"/>
            </a:br>
            <a:r>
              <a:rPr lang="en-US" dirty="0"/>
              <a:t>till split by lightning.</a:t>
            </a:r>
            <a:br>
              <a:rPr lang="en-US" dirty="0"/>
            </a:br>
            <a:r>
              <a:rPr lang="en-US" dirty="0"/>
              <a:t>But a gardener</a:t>
            </a:r>
            <a:br>
              <a:rPr lang="en-US" dirty="0"/>
            </a:br>
            <a:r>
              <a:rPr lang="en-US" dirty="0"/>
              <a:t>carefully pruned it.</a:t>
            </a:r>
            <a:br>
              <a:rPr lang="en-US" dirty="0"/>
            </a:br>
            <a:r>
              <a:rPr lang="en-US" dirty="0"/>
              <a:t>It is nine inches high.</a:t>
            </a:r>
            <a:br>
              <a:rPr lang="en-US" dirty="0"/>
            </a:br>
            <a:r>
              <a:rPr lang="en-US" dirty="0"/>
              <a:t>Every day as he</a:t>
            </a:r>
            <a:br>
              <a:rPr lang="en-US" dirty="0"/>
            </a:br>
            <a:r>
              <a:rPr lang="en-US" dirty="0"/>
              <a:t>whittles back the branches</a:t>
            </a:r>
            <a:br>
              <a:rPr lang="en-US" dirty="0"/>
            </a:br>
            <a:r>
              <a:rPr lang="en-US" dirty="0"/>
              <a:t>the gardener croons,</a:t>
            </a:r>
            <a:br>
              <a:rPr lang="en-US" dirty="0"/>
            </a:br>
            <a:r>
              <a:rPr lang="en-US" dirty="0"/>
              <a:t>It is your nature</a:t>
            </a:r>
            <a:br>
              <a:rPr lang="en-US" dirty="0"/>
            </a:br>
            <a:r>
              <a:rPr lang="en-US" dirty="0"/>
              <a:t>to be small and cozy,</a:t>
            </a:r>
            <a:br>
              <a:rPr lang="en-US" dirty="0"/>
            </a:br>
            <a:r>
              <a:rPr lang="en-US" dirty="0"/>
              <a:t>domestic and weak;</a:t>
            </a:r>
            <a:br>
              <a:rPr lang="en-US" dirty="0"/>
            </a:br>
            <a:r>
              <a:rPr lang="en-US" dirty="0"/>
              <a:t>how lucky, little tree,</a:t>
            </a:r>
            <a:br>
              <a:rPr lang="en-US" dirty="0"/>
            </a:br>
            <a:r>
              <a:rPr lang="en-US" dirty="0"/>
              <a:t>to have a pot to grow in.</a:t>
            </a:r>
            <a:br>
              <a:rPr lang="en-US" dirty="0"/>
            </a:br>
            <a:r>
              <a:rPr lang="en-US" dirty="0"/>
              <a:t>With living creatures</a:t>
            </a:r>
            <a:br>
              <a:rPr lang="en-US" dirty="0"/>
            </a:br>
            <a:r>
              <a:rPr lang="en-US" dirty="0"/>
              <a:t>one must begin very early</a:t>
            </a:r>
            <a:br>
              <a:rPr lang="en-US" dirty="0"/>
            </a:br>
            <a:r>
              <a:rPr lang="en-US" dirty="0"/>
              <a:t>to dwarf their growth:</a:t>
            </a:r>
            <a:br>
              <a:rPr lang="en-US" dirty="0"/>
            </a:br>
            <a:r>
              <a:rPr lang="en-US" dirty="0"/>
              <a:t>the bound feet,</a:t>
            </a:r>
            <a:br>
              <a:rPr lang="en-US" dirty="0"/>
            </a:br>
            <a:r>
              <a:rPr lang="en-US" dirty="0"/>
              <a:t>the crippled brain,</a:t>
            </a:r>
            <a:br>
              <a:rPr lang="en-US" dirty="0"/>
            </a:br>
            <a:r>
              <a:rPr lang="en-US" dirty="0"/>
              <a:t>the hair in curlers,</a:t>
            </a:r>
            <a:br>
              <a:rPr lang="en-US" dirty="0"/>
            </a:br>
            <a:r>
              <a:rPr lang="en-US" dirty="0"/>
              <a:t>the hands you</a:t>
            </a:r>
            <a:br>
              <a:rPr lang="en-US" dirty="0"/>
            </a:br>
            <a:r>
              <a:rPr lang="en-US" dirty="0"/>
              <a:t>love to touch. </a:t>
            </a:r>
            <a:br>
              <a:rPr lang="en-US" dirty="0"/>
            </a:br>
            <a:endParaRPr lang="en-US" dirty="0"/>
          </a:p>
          <a:p>
            <a:pPr>
              <a:buNone/>
            </a:pPr>
            <a:r>
              <a:rPr lang="en-US" dirty="0" smtClean="0"/>
              <a:t>	</a:t>
            </a:r>
            <a:r>
              <a:rPr lang="en-US" b="1" dirty="0" smtClean="0"/>
              <a:t>Marge </a:t>
            </a:r>
            <a:r>
              <a:rPr lang="en-US" b="1" dirty="0" err="1"/>
              <a:t>Piercy</a:t>
            </a:r>
            <a:endParaRPr lang="en-US" b="1" dirty="0"/>
          </a:p>
          <a:p>
            <a:endParaRPr lang="en-US" dirty="0"/>
          </a:p>
        </p:txBody>
      </p:sp>
      <p:pic>
        <p:nvPicPr>
          <p:cNvPr id="4" name="Picture 3" descr="bonsai.jpg"/>
          <p:cNvPicPr>
            <a:picLocks noChangeAspect="1"/>
          </p:cNvPicPr>
          <p:nvPr/>
        </p:nvPicPr>
        <p:blipFill>
          <a:blip r:embed="rId2" cstate="print"/>
          <a:stretch>
            <a:fillRect/>
          </a:stretch>
        </p:blipFill>
        <p:spPr>
          <a:xfrm>
            <a:off x="4572000" y="838200"/>
            <a:ext cx="3962400" cy="4800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7010400"/>
          </a:xfrm>
        </p:spPr>
        <p:txBody>
          <a:bodyPr>
            <a:noAutofit/>
          </a:bodyPr>
          <a:lstStyle/>
          <a:p>
            <a:pPr>
              <a:buNone/>
            </a:pPr>
            <a:r>
              <a:rPr lang="en-US" sz="1200" i="1" dirty="0" smtClean="0"/>
              <a:t>         “ </a:t>
            </a:r>
            <a:r>
              <a:rPr lang="en-US" sz="1600" b="1" i="1" dirty="0" err="1" smtClean="0"/>
              <a:t>Sita</a:t>
            </a:r>
            <a:r>
              <a:rPr lang="en-US" sz="1600" b="1" i="1" dirty="0" smtClean="0"/>
              <a:t> Speak”</a:t>
            </a:r>
            <a:endParaRPr lang="en-US" sz="1600" b="1" i="1" dirty="0"/>
          </a:p>
          <a:p>
            <a:pPr>
              <a:spcBef>
                <a:spcPts val="0"/>
              </a:spcBef>
              <a:buNone/>
            </a:pPr>
            <a:r>
              <a:rPr lang="en-US" sz="1200" dirty="0" smtClean="0"/>
              <a:t>	</a:t>
            </a:r>
          </a:p>
          <a:p>
            <a:pPr>
              <a:spcBef>
                <a:spcPts val="0"/>
              </a:spcBef>
              <a:buNone/>
            </a:pPr>
            <a:r>
              <a:rPr lang="en-US" sz="1200" dirty="0" smtClean="0"/>
              <a:t>	</a:t>
            </a:r>
            <a:r>
              <a:rPr lang="en-US" sz="1200" dirty="0" err="1" smtClean="0"/>
              <a:t>Sita</a:t>
            </a:r>
            <a:r>
              <a:rPr lang="en-US" sz="1200" dirty="0"/>
              <a:t>, speak your side of the story,</a:t>
            </a:r>
            <a:br>
              <a:rPr lang="en-US" sz="1200" dirty="0"/>
            </a:br>
            <a:r>
              <a:rPr lang="en-US" sz="1200" dirty="0"/>
              <a:t>We know the other too well.</a:t>
            </a:r>
            <a:br>
              <a:rPr lang="en-US" sz="1200" dirty="0"/>
            </a:br>
            <a:r>
              <a:rPr lang="en-US" sz="1200" dirty="0"/>
              <a:t>Your father married you to a prince,</a:t>
            </a:r>
            <a:br>
              <a:rPr lang="en-US" sz="1200" dirty="0"/>
            </a:br>
            <a:r>
              <a:rPr lang="en-US" sz="1200" dirty="0"/>
              <a:t>Told you to be pliable as the bow</a:t>
            </a:r>
            <a:br>
              <a:rPr lang="en-US" sz="1200" dirty="0"/>
            </a:br>
            <a:r>
              <a:rPr lang="en-US" sz="1200" dirty="0"/>
              <a:t>In your husband’s hand.</a:t>
            </a:r>
            <a:br>
              <a:rPr lang="en-US" sz="1200" dirty="0"/>
            </a:br>
            <a:r>
              <a:rPr lang="en-US" sz="1200" dirty="0"/>
              <a:t>Didn’t you note Ram broke the magic bow?</a:t>
            </a:r>
            <a:br>
              <a:rPr lang="en-US" sz="1200" dirty="0"/>
            </a:br>
            <a:r>
              <a:rPr lang="en-US" sz="1200" dirty="0"/>
              <a:t>They say you-the ideal daughter –</a:t>
            </a:r>
            <a:br>
              <a:rPr lang="en-US" sz="1200" dirty="0"/>
            </a:br>
            <a:r>
              <a:rPr lang="en-US" sz="1200" dirty="0"/>
              <a:t>Bowed your head in obedience</a:t>
            </a:r>
            <a:br>
              <a:rPr lang="en-US" sz="1200" dirty="0"/>
            </a:br>
            <a:r>
              <a:rPr lang="en-US" sz="1200" dirty="0"/>
              <a:t>As you were sent away</a:t>
            </a:r>
          </a:p>
          <a:p>
            <a:pPr>
              <a:spcBef>
                <a:spcPts val="0"/>
              </a:spcBef>
              <a:buNone/>
            </a:pPr>
            <a:r>
              <a:rPr lang="en-US" sz="1200" dirty="0" smtClean="0"/>
              <a:t>	</a:t>
            </a:r>
          </a:p>
          <a:p>
            <a:pPr>
              <a:spcBef>
                <a:spcPts val="0"/>
              </a:spcBef>
              <a:buNone/>
            </a:pPr>
            <a:r>
              <a:rPr lang="en-US" sz="1200" dirty="0"/>
              <a:t>	</a:t>
            </a:r>
            <a:r>
              <a:rPr lang="en-US" sz="1200" dirty="0" smtClean="0"/>
              <a:t>With </a:t>
            </a:r>
            <a:r>
              <a:rPr lang="en-US" sz="1200" dirty="0"/>
              <a:t>your husband you chose exile</a:t>
            </a:r>
            <a:br>
              <a:rPr lang="en-US" sz="1200" dirty="0"/>
            </a:br>
            <a:r>
              <a:rPr lang="en-US" sz="1200" dirty="0"/>
              <a:t>Suffered privation, abduction</a:t>
            </a:r>
            <a:br>
              <a:rPr lang="en-US" sz="1200" dirty="0"/>
            </a:br>
            <a:r>
              <a:rPr lang="en-US" sz="1200" dirty="0"/>
              <a:t>And then the rejection –</a:t>
            </a:r>
            <a:br>
              <a:rPr lang="en-US" sz="1200" dirty="0"/>
            </a:br>
            <a:r>
              <a:rPr lang="en-US" sz="1200" dirty="0"/>
              <a:t>The chastity test on the scorching flames </a:t>
            </a:r>
            <a:endParaRPr lang="en-US" sz="1200" dirty="0" smtClean="0"/>
          </a:p>
          <a:p>
            <a:pPr>
              <a:spcBef>
                <a:spcPts val="0"/>
              </a:spcBef>
              <a:buNone/>
            </a:pPr>
            <a:r>
              <a:rPr lang="en-US" sz="1200" dirty="0"/>
              <a:t>	</a:t>
            </a:r>
            <a:r>
              <a:rPr lang="en-US" sz="1200" dirty="0" smtClean="0"/>
              <a:t>The </a:t>
            </a:r>
            <a:r>
              <a:rPr lang="en-US" sz="1200" dirty="0"/>
              <a:t>victim twice </a:t>
            </a:r>
            <a:r>
              <a:rPr lang="en-US" sz="1200" dirty="0" err="1"/>
              <a:t>victimised</a:t>
            </a:r>
            <a:r>
              <a:rPr lang="en-US" sz="1200" dirty="0"/>
              <a:t>.</a:t>
            </a:r>
            <a:br>
              <a:rPr lang="en-US" sz="1200" dirty="0"/>
            </a:br>
            <a:r>
              <a:rPr lang="en-US" sz="1200" dirty="0"/>
              <a:t>Could those flames turn to flowers </a:t>
            </a:r>
            <a:endParaRPr lang="en-US" sz="1200" dirty="0" smtClean="0"/>
          </a:p>
          <a:p>
            <a:pPr>
              <a:spcBef>
                <a:spcPts val="0"/>
              </a:spcBef>
              <a:buNone/>
            </a:pPr>
            <a:r>
              <a:rPr lang="en-US" sz="1200" dirty="0"/>
              <a:t>	W</a:t>
            </a:r>
            <a:r>
              <a:rPr lang="en-US" sz="1200" dirty="0" smtClean="0"/>
              <a:t>ithout </a:t>
            </a:r>
            <a:r>
              <a:rPr lang="en-US" sz="1200" dirty="0"/>
              <a:t>Searing the soul?</a:t>
            </a:r>
          </a:p>
          <a:p>
            <a:pPr>
              <a:spcBef>
                <a:spcPts val="0"/>
              </a:spcBef>
              <a:buNone/>
            </a:pPr>
            <a:r>
              <a:rPr lang="en-US" sz="1200" dirty="0" smtClean="0"/>
              <a:t>	</a:t>
            </a:r>
          </a:p>
          <a:p>
            <a:pPr>
              <a:spcBef>
                <a:spcPts val="0"/>
              </a:spcBef>
              <a:buNone/>
            </a:pPr>
            <a:r>
              <a:rPr lang="en-US" sz="1200" dirty="0"/>
              <a:t>	</a:t>
            </a:r>
            <a:r>
              <a:rPr lang="en-US" sz="1200" dirty="0" smtClean="0"/>
              <a:t>They </a:t>
            </a:r>
            <a:r>
              <a:rPr lang="en-US" sz="1200" dirty="0"/>
              <a:t>say you were the ideal wife</a:t>
            </a:r>
            <a:br>
              <a:rPr lang="en-US" sz="1200" dirty="0"/>
            </a:br>
            <a:r>
              <a:rPr lang="en-US" sz="1200" dirty="0"/>
              <a:t>You questioned him not</a:t>
            </a:r>
            <a:br>
              <a:rPr lang="en-US" sz="1200" dirty="0"/>
            </a:br>
            <a:r>
              <a:rPr lang="en-US" sz="1200" dirty="0"/>
              <a:t>And let him have his way</a:t>
            </a:r>
            <a:br>
              <a:rPr lang="en-US" sz="1200" dirty="0"/>
            </a:br>
            <a:r>
              <a:rPr lang="en-US" sz="1200" dirty="0"/>
              <a:t>The poets who wrote your story</a:t>
            </a:r>
            <a:br>
              <a:rPr lang="en-US" sz="1200" dirty="0"/>
            </a:br>
            <a:r>
              <a:rPr lang="en-US" sz="1200" dirty="0"/>
              <a:t>Said: a woman is not worthy of hearing </a:t>
            </a:r>
            <a:endParaRPr lang="en-US" sz="1200" dirty="0" smtClean="0"/>
          </a:p>
          <a:p>
            <a:pPr>
              <a:spcBef>
                <a:spcPts val="0"/>
              </a:spcBef>
              <a:buNone/>
            </a:pPr>
            <a:r>
              <a:rPr lang="en-US" sz="1200" dirty="0"/>
              <a:t>	T</a:t>
            </a:r>
            <a:r>
              <a:rPr lang="en-US" sz="1200" dirty="0" smtClean="0"/>
              <a:t>he </a:t>
            </a:r>
            <a:r>
              <a:rPr lang="en-US" sz="1200" dirty="0"/>
              <a:t>Ramayana; like a beast she is fit only For being beaten </a:t>
            </a:r>
            <a:endParaRPr lang="en-US" sz="1200" dirty="0" smtClean="0"/>
          </a:p>
          <a:p>
            <a:pPr>
              <a:spcBef>
                <a:spcPts val="0"/>
              </a:spcBef>
              <a:buNone/>
            </a:pPr>
            <a:r>
              <a:rPr lang="en-US" sz="1200" dirty="0"/>
              <a:t>	</a:t>
            </a:r>
            <a:r>
              <a:rPr lang="en-US" sz="1200" dirty="0" smtClean="0"/>
              <a:t>Could </a:t>
            </a:r>
            <a:r>
              <a:rPr lang="en-US" sz="1200" dirty="0"/>
              <a:t>such poetry ever bring you glory?</a:t>
            </a:r>
            <a:br>
              <a:rPr lang="en-US" sz="1200" dirty="0"/>
            </a:br>
            <a:r>
              <a:rPr lang="en-US" sz="1200" dirty="0"/>
              <a:t>Yet, they spoke their verses without challenge </a:t>
            </a:r>
            <a:endParaRPr lang="en-US" sz="1200" dirty="0" smtClean="0"/>
          </a:p>
          <a:p>
            <a:pPr>
              <a:spcBef>
                <a:spcPts val="0"/>
              </a:spcBef>
              <a:buNone/>
            </a:pPr>
            <a:r>
              <a:rPr lang="en-US" sz="1200" dirty="0"/>
              <a:t> </a:t>
            </a:r>
            <a:r>
              <a:rPr lang="en-US" sz="1200" dirty="0" smtClean="0"/>
              <a:t>	And </a:t>
            </a:r>
            <a:r>
              <a:rPr lang="en-US" sz="1200" dirty="0"/>
              <a:t>With such falsehoods got away.</a:t>
            </a:r>
          </a:p>
          <a:p>
            <a:pPr>
              <a:spcBef>
                <a:spcPts val="0"/>
              </a:spcBef>
              <a:buNone/>
            </a:pPr>
            <a:r>
              <a:rPr lang="en-US" sz="1200" dirty="0" smtClean="0"/>
              <a:t>	</a:t>
            </a:r>
          </a:p>
          <a:p>
            <a:pPr>
              <a:spcBef>
                <a:spcPts val="0"/>
              </a:spcBef>
              <a:buNone/>
            </a:pPr>
            <a:r>
              <a:rPr lang="en-US" sz="1200" dirty="0"/>
              <a:t>	</a:t>
            </a:r>
            <a:r>
              <a:rPr lang="en-US" sz="1200" dirty="0" err="1" smtClean="0"/>
              <a:t>Sita</a:t>
            </a:r>
            <a:r>
              <a:rPr lang="en-US" sz="1200" dirty="0" smtClean="0"/>
              <a:t> </a:t>
            </a:r>
            <a:r>
              <a:rPr lang="en-US" sz="1200" dirty="0"/>
              <a:t>Speak</a:t>
            </a:r>
          </a:p>
          <a:p>
            <a:pPr>
              <a:spcBef>
                <a:spcPts val="0"/>
              </a:spcBef>
              <a:buNone/>
            </a:pPr>
            <a:r>
              <a:rPr lang="en-US" sz="1200" dirty="0" smtClean="0"/>
              <a:t>	You </a:t>
            </a:r>
            <a:r>
              <a:rPr lang="en-US" sz="1200" dirty="0"/>
              <a:t>who could lift the magic bow and play </a:t>
            </a:r>
            <a:endParaRPr lang="en-US" sz="1200" dirty="0" smtClean="0"/>
          </a:p>
          <a:p>
            <a:pPr>
              <a:spcBef>
                <a:spcPts val="0"/>
              </a:spcBef>
              <a:buNone/>
            </a:pPr>
            <a:r>
              <a:rPr lang="en-US" sz="1200" dirty="0"/>
              <a:t>	</a:t>
            </a:r>
            <a:r>
              <a:rPr lang="en-US" sz="1200" dirty="0" smtClean="0"/>
              <a:t>With </a:t>
            </a:r>
            <a:r>
              <a:rPr lang="en-US" sz="1200" dirty="0"/>
              <a:t>one hand Who could command the earth with a </a:t>
            </a:r>
            <a:r>
              <a:rPr lang="en-US" sz="1200" dirty="0" smtClean="0"/>
              <a:t>word</a:t>
            </a:r>
          </a:p>
          <a:p>
            <a:pPr>
              <a:spcBef>
                <a:spcPts val="0"/>
              </a:spcBef>
              <a:buNone/>
            </a:pPr>
            <a:r>
              <a:rPr lang="en-US" sz="1200" dirty="0"/>
              <a:t>	</a:t>
            </a:r>
            <a:r>
              <a:rPr lang="en-US" sz="1200" dirty="0" smtClean="0"/>
              <a:t>How </a:t>
            </a:r>
            <a:r>
              <a:rPr lang="en-US" sz="1200" dirty="0"/>
              <a:t>did they silence you?</a:t>
            </a:r>
          </a:p>
          <a:p>
            <a:pPr>
              <a:buNone/>
            </a:pPr>
            <a:r>
              <a:rPr lang="en-US" sz="1200" dirty="0" smtClean="0"/>
              <a:t>							(</a:t>
            </a:r>
            <a:r>
              <a:rPr lang="en-US" sz="1200" dirty="0" err="1"/>
              <a:t>Bina</a:t>
            </a:r>
            <a:r>
              <a:rPr lang="en-US" sz="1200" dirty="0"/>
              <a:t> </a:t>
            </a:r>
            <a:r>
              <a:rPr lang="en-US" sz="1200" dirty="0" err="1"/>
              <a:t>Agarwal</a:t>
            </a:r>
            <a:r>
              <a:rPr lang="en-US" sz="1200" dirty="0"/>
              <a:t> 1985)</a:t>
            </a:r>
          </a:p>
          <a:p>
            <a:endParaRPr 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a:ln>
            <a:solidFill>
              <a:schemeClr val="bg1"/>
            </a:solidFill>
          </a:ln>
        </p:spPr>
        <p:txBody>
          <a:bodyPr>
            <a:normAutofit fontScale="90000"/>
          </a:bodyPr>
          <a:lstStyle/>
          <a:p>
            <a:r>
              <a:rPr lang="en-US" b="1" u="sng" dirty="0" smtClean="0"/>
              <a:t/>
            </a:r>
            <a:br>
              <a:rPr lang="en-US" b="1" u="sng" dirty="0" smtClean="0"/>
            </a:br>
            <a:r>
              <a:rPr lang="en-US" b="1" u="sng" dirty="0" smtClean="0"/>
              <a:t/>
            </a:r>
            <a:br>
              <a:rPr lang="en-US" b="1" u="sng" dirty="0" smtClean="0"/>
            </a:br>
            <a:r>
              <a:rPr lang="en-US" b="1" u="sng" dirty="0" smtClean="0"/>
              <a:t/>
            </a:r>
            <a:br>
              <a:rPr lang="en-US" b="1" u="sng" dirty="0" smtClean="0"/>
            </a:br>
            <a:r>
              <a:rPr lang="en-US" b="1" u="sng" dirty="0" smtClean="0"/>
              <a:t/>
            </a:r>
            <a:br>
              <a:rPr lang="en-US" b="1" u="sng" dirty="0" smtClean="0"/>
            </a:br>
            <a:r>
              <a:rPr lang="en-US" b="1" u="sng" dirty="0" smtClean="0"/>
              <a:t/>
            </a:r>
            <a:br>
              <a:rPr lang="en-US" b="1" u="sng" dirty="0" smtClean="0"/>
            </a:br>
            <a:r>
              <a:rPr lang="en-US" dirty="0"/>
              <a:t/>
            </a:r>
            <a:br>
              <a:rPr lang="en-US" dirty="0"/>
            </a:br>
            <a:r>
              <a:rPr lang="en-US" sz="5400" b="1" dirty="0" smtClean="0"/>
              <a:t> </a:t>
            </a:r>
            <a:r>
              <a:rPr lang="en-US" sz="3100" b="1" dirty="0" smtClean="0"/>
              <a:t>“Anger” by Linda </a:t>
            </a:r>
            <a:r>
              <a:rPr lang="en-US" sz="3100" b="1" dirty="0" err="1" smtClean="0"/>
              <a:t>Pastan</a:t>
            </a:r>
            <a:r>
              <a:rPr lang="en-US" sz="3100" b="1" dirty="0" smtClean="0"/>
              <a:t> </a:t>
            </a:r>
            <a:r>
              <a:rPr lang="en-US" dirty="0"/>
              <a:t/>
            </a:r>
            <a:br>
              <a:rPr lang="en-US" dirty="0"/>
            </a:br>
            <a:endParaRPr lang="en-US" dirty="0"/>
          </a:p>
        </p:txBody>
      </p:sp>
      <p:sp>
        <p:nvSpPr>
          <p:cNvPr id="3" name="Content Placeholder 2"/>
          <p:cNvSpPr>
            <a:spLocks noGrp="1"/>
          </p:cNvSpPr>
          <p:nvPr>
            <p:ph idx="1"/>
          </p:nvPr>
        </p:nvSpPr>
        <p:spPr>
          <a:xfrm>
            <a:off x="457200" y="1219200"/>
            <a:ext cx="8229600" cy="4906963"/>
          </a:xfrm>
        </p:spPr>
        <p:txBody>
          <a:bodyPr>
            <a:normAutofit fontScale="25000" lnSpcReduction="20000"/>
          </a:bodyPr>
          <a:lstStyle/>
          <a:p>
            <a:pPr>
              <a:buNone/>
            </a:pPr>
            <a:r>
              <a:rPr lang="en-US" sz="9800" dirty="0" smtClean="0"/>
              <a:t>	</a:t>
            </a:r>
            <a:r>
              <a:rPr lang="en-US" sz="9600" dirty="0" smtClean="0"/>
              <a:t>You </a:t>
            </a:r>
            <a:r>
              <a:rPr lang="en-US" sz="9600" dirty="0"/>
              <a:t>tell me</a:t>
            </a:r>
            <a:r>
              <a:rPr lang="en-US" sz="9600" dirty="0" smtClean="0"/>
              <a:t/>
            </a:r>
            <a:br>
              <a:rPr lang="en-US" sz="9600" dirty="0" smtClean="0"/>
            </a:br>
            <a:r>
              <a:rPr lang="en-US" sz="9600" dirty="0"/>
              <a:t>that it's all right</a:t>
            </a:r>
            <a:r>
              <a:rPr lang="en-US" sz="9600" dirty="0" smtClean="0"/>
              <a:t/>
            </a:r>
            <a:br>
              <a:rPr lang="en-US" sz="9600" dirty="0" smtClean="0"/>
            </a:br>
            <a:r>
              <a:rPr lang="en-US" sz="9600" dirty="0"/>
              <a:t>to let it out of its cage,</a:t>
            </a:r>
            <a:r>
              <a:rPr lang="en-US" sz="9600" dirty="0" smtClean="0"/>
              <a:t/>
            </a:r>
            <a:br>
              <a:rPr lang="en-US" sz="9600" dirty="0" smtClean="0"/>
            </a:br>
            <a:r>
              <a:rPr lang="en-US" sz="9600" dirty="0"/>
              <a:t>though it may claw someone,</a:t>
            </a:r>
            <a:r>
              <a:rPr lang="en-US" sz="9600" dirty="0" smtClean="0"/>
              <a:t/>
            </a:r>
            <a:br>
              <a:rPr lang="en-US" sz="9600" dirty="0" smtClean="0"/>
            </a:br>
            <a:r>
              <a:rPr lang="en-US" sz="9600" dirty="0"/>
              <a:t>even bite.</a:t>
            </a:r>
            <a:r>
              <a:rPr lang="en-US" sz="9600" dirty="0" smtClean="0"/>
              <a:t/>
            </a:r>
            <a:br>
              <a:rPr lang="en-US" sz="9600" dirty="0" smtClean="0"/>
            </a:br>
            <a:r>
              <a:rPr lang="en-US" sz="9600" dirty="0"/>
              <a:t>You say that letting it out</a:t>
            </a:r>
            <a:r>
              <a:rPr lang="en-US" sz="9600" dirty="0" smtClean="0"/>
              <a:t/>
            </a:r>
            <a:br>
              <a:rPr lang="en-US" sz="9600" dirty="0" smtClean="0"/>
            </a:br>
            <a:r>
              <a:rPr lang="en-US" sz="9600" dirty="0"/>
              <a:t>may tame it somehow.</a:t>
            </a:r>
            <a:r>
              <a:rPr lang="en-US" sz="9600" dirty="0" smtClean="0"/>
              <a:t/>
            </a:r>
            <a:br>
              <a:rPr lang="en-US" sz="9600" dirty="0" smtClean="0"/>
            </a:br>
            <a:r>
              <a:rPr lang="en-US" sz="9600" dirty="0"/>
              <a:t>But loose it may</a:t>
            </a:r>
            <a:r>
              <a:rPr lang="en-US" sz="9600" dirty="0" smtClean="0"/>
              <a:t/>
            </a:r>
            <a:br>
              <a:rPr lang="en-US" sz="9600" dirty="0" smtClean="0"/>
            </a:br>
            <a:r>
              <a:rPr lang="en-US" sz="9600" dirty="0"/>
              <a:t>turn on me, maul</a:t>
            </a:r>
            <a:r>
              <a:rPr lang="en-US" sz="9600" dirty="0" smtClean="0"/>
              <a:t/>
            </a:r>
            <a:br>
              <a:rPr lang="en-US" sz="9600" dirty="0" smtClean="0"/>
            </a:br>
            <a:r>
              <a:rPr lang="en-US" sz="9600" dirty="0"/>
              <a:t>my face, draw blood.</a:t>
            </a:r>
            <a:r>
              <a:rPr lang="en-US" sz="9600" dirty="0" smtClean="0"/>
              <a:t/>
            </a:r>
            <a:br>
              <a:rPr lang="en-US" sz="9600" dirty="0" smtClean="0"/>
            </a:br>
            <a:r>
              <a:rPr lang="en-US" sz="9600" dirty="0"/>
              <a:t>Ah, you think you know so much,</a:t>
            </a:r>
            <a:r>
              <a:rPr lang="en-US" sz="9600" dirty="0" smtClean="0"/>
              <a:t/>
            </a:r>
            <a:br>
              <a:rPr lang="en-US" sz="9600" dirty="0" smtClean="0"/>
            </a:br>
            <a:r>
              <a:rPr lang="en-US" sz="9600" dirty="0"/>
              <a:t>you whose anger is a pet dog,</a:t>
            </a:r>
            <a:r>
              <a:rPr lang="en-US" sz="9600" dirty="0" smtClean="0"/>
              <a:t/>
            </a:r>
            <a:br>
              <a:rPr lang="en-US" sz="9600" dirty="0" smtClean="0"/>
            </a:br>
            <a:r>
              <a:rPr lang="en-US" sz="9600" dirty="0"/>
              <a:t>its canines dull with disuse.</a:t>
            </a:r>
            <a:r>
              <a:rPr lang="en-US" sz="9600" dirty="0" smtClean="0"/>
              <a:t/>
            </a:r>
            <a:br>
              <a:rPr lang="en-US" sz="9600" dirty="0" smtClean="0"/>
            </a:br>
            <a:r>
              <a:rPr lang="en-US" sz="9600" dirty="0"/>
              <a:t>But mine is a rabid thing,</a:t>
            </a:r>
            <a:r>
              <a:rPr lang="en-US" sz="9600" dirty="0" smtClean="0"/>
              <a:t/>
            </a:r>
            <a:br>
              <a:rPr lang="en-US" sz="9600" dirty="0" smtClean="0"/>
            </a:br>
            <a:r>
              <a:rPr lang="en-US" sz="9600" dirty="0"/>
              <a:t>sharpening its teeth</a:t>
            </a:r>
            <a:r>
              <a:rPr lang="en-US" sz="9600" dirty="0" smtClean="0"/>
              <a:t/>
            </a:r>
            <a:br>
              <a:rPr lang="en-US" sz="9600" dirty="0" smtClean="0"/>
            </a:br>
            <a:r>
              <a:rPr lang="en-US" sz="9600" dirty="0"/>
              <a:t>on my very bones,</a:t>
            </a:r>
            <a:r>
              <a:rPr lang="en-US" sz="9600" dirty="0" smtClean="0"/>
              <a:t/>
            </a:r>
            <a:br>
              <a:rPr lang="en-US" sz="9600" dirty="0" smtClean="0"/>
            </a:br>
            <a:r>
              <a:rPr lang="en-US" sz="9600" dirty="0"/>
              <a:t>and I will never let it go. </a:t>
            </a:r>
            <a:r>
              <a:rPr lang="en-US" sz="9800" dirty="0" smtClean="0"/>
              <a:t/>
            </a:r>
            <a:br>
              <a:rPr lang="en-US" sz="9800" dirty="0" smtClean="0"/>
            </a:br>
            <a:r>
              <a:rPr lang="en-US" dirty="0" smtClean="0"/>
              <a:t/>
            </a:r>
            <a:br>
              <a:rPr lang="en-US" dirty="0" smtClean="0"/>
            </a:b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mnagermanottariaz.files.wordpress.com/2013/09/119203342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3867964"/>
            <a:ext cx="8801100" cy="23231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6250" y="533400"/>
            <a:ext cx="8229600" cy="1143000"/>
          </a:xfrm>
        </p:spPr>
        <p:txBody>
          <a:bodyPr/>
          <a:lstStyle/>
          <a:p>
            <a:r>
              <a:rPr lang="en-US" dirty="0" smtClean="0"/>
              <a:t>What is Feminism?</a:t>
            </a:r>
            <a:endParaRPr lang="en-US" dirty="0"/>
          </a:p>
        </p:txBody>
      </p:sp>
      <p:sp>
        <p:nvSpPr>
          <p:cNvPr id="3" name="Content Placeholder 2"/>
          <p:cNvSpPr>
            <a:spLocks noGrp="1"/>
          </p:cNvSpPr>
          <p:nvPr>
            <p:ph idx="1"/>
          </p:nvPr>
        </p:nvSpPr>
        <p:spPr>
          <a:xfrm>
            <a:off x="457200" y="1935480"/>
            <a:ext cx="8229600" cy="4693920"/>
          </a:xfrm>
          <a:ln>
            <a:solidFill>
              <a:schemeClr val="bg1"/>
            </a:solidFill>
          </a:ln>
        </p:spPr>
        <p:txBody>
          <a:bodyPr>
            <a:normAutofit fontScale="92500" lnSpcReduction="10000"/>
          </a:bodyPr>
          <a:lstStyle/>
          <a:p>
            <a:pPr>
              <a:buNone/>
            </a:pPr>
            <a:r>
              <a:rPr lang="en-US" dirty="0" smtClean="0"/>
              <a:t> “ Feminism is a collection of movements and ideologies aimed at defining, establishing, and defending equal political, economic and social rights of women. This also includes seeking to establish equal opportunities for women in education and employment”</a:t>
            </a:r>
          </a:p>
          <a:p>
            <a:pPr>
              <a:buNone/>
            </a:pPr>
            <a:endParaRPr lang="en-US" dirty="0" smtClean="0"/>
          </a:p>
          <a:p>
            <a:pPr>
              <a:buNone/>
            </a:pPr>
            <a:endParaRPr lang="en-US" dirty="0" smtClean="0"/>
          </a:p>
          <a:p>
            <a:pPr>
              <a:buNone/>
            </a:pPr>
            <a:endParaRPr lang="en-US" dirty="0" smtClean="0"/>
          </a:p>
          <a:p>
            <a:pPr>
              <a:buNone/>
            </a:pPr>
            <a:endParaRPr lang="en-US" dirty="0" smtClean="0">
              <a:solidFill>
                <a:srgbClr val="C00000"/>
              </a:solidFill>
            </a:endParaRPr>
          </a:p>
          <a:p>
            <a:pPr>
              <a:buNone/>
            </a:pPr>
            <a:endParaRPr lang="en-US" dirty="0">
              <a:solidFill>
                <a:srgbClr val="C00000"/>
              </a:solidFill>
            </a:endParaRPr>
          </a:p>
          <a:p>
            <a:pPr>
              <a:buNone/>
            </a:pPr>
            <a:endParaRPr lang="en-US" dirty="0" smtClean="0">
              <a:solidFill>
                <a:srgbClr val="C00000"/>
              </a:solidFill>
            </a:endParaRPr>
          </a:p>
          <a:p>
            <a:pPr>
              <a:buNone/>
            </a:pPr>
            <a:r>
              <a:rPr lang="en-US" dirty="0" smtClean="0">
                <a:solidFill>
                  <a:srgbClr val="C00000"/>
                </a:solidFill>
              </a:rPr>
              <a:t>Source</a:t>
            </a:r>
            <a:r>
              <a:rPr lang="en-US" dirty="0" smtClean="0">
                <a:solidFill>
                  <a:srgbClr val="C00000"/>
                </a:solidFill>
              </a:rPr>
              <a:t>: http://en.wikipedia.org/wiki/Feminism</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487362"/>
          </a:xfrm>
        </p:spPr>
        <p:txBody>
          <a:bodyPr>
            <a:normAutofit/>
          </a:bodyPr>
          <a:lstStyle/>
          <a:p>
            <a:r>
              <a:rPr lang="en-US" sz="2400" dirty="0" smtClean="0"/>
              <a:t>“		</a:t>
            </a:r>
            <a:r>
              <a:rPr lang="en-US" sz="2400" b="1" dirty="0" smtClean="0"/>
              <a:t>“Woman” by </a:t>
            </a:r>
            <a:r>
              <a:rPr lang="en-US" sz="2400" b="1" i="1" dirty="0" smtClean="0"/>
              <a:t>Nikki </a:t>
            </a:r>
            <a:r>
              <a:rPr lang="en-US" sz="2400" b="1" i="1" dirty="0"/>
              <a:t>Giovanni</a:t>
            </a:r>
            <a:endParaRPr lang="en-US" sz="2400" b="1" dirty="0"/>
          </a:p>
        </p:txBody>
      </p:sp>
      <p:sp>
        <p:nvSpPr>
          <p:cNvPr id="3" name="Content Placeholder 2"/>
          <p:cNvSpPr>
            <a:spLocks noGrp="1"/>
          </p:cNvSpPr>
          <p:nvPr>
            <p:ph idx="1"/>
          </p:nvPr>
        </p:nvSpPr>
        <p:spPr>
          <a:xfrm>
            <a:off x="1524000" y="838200"/>
            <a:ext cx="5334000" cy="6019800"/>
          </a:xfrm>
        </p:spPr>
        <p:txBody>
          <a:bodyPr>
            <a:noAutofit/>
          </a:bodyPr>
          <a:lstStyle/>
          <a:p>
            <a:pPr>
              <a:buNone/>
            </a:pPr>
            <a:r>
              <a:rPr lang="en-US" sz="1400" dirty="0" smtClean="0"/>
              <a:t>	she </a:t>
            </a:r>
            <a:r>
              <a:rPr lang="en-US" sz="1400" dirty="0"/>
              <a:t>wanted to be a blade</a:t>
            </a:r>
            <a:r>
              <a:rPr lang="en-US" sz="1400" dirty="0" smtClean="0"/>
              <a:t/>
            </a:r>
            <a:br>
              <a:rPr lang="en-US" sz="1400" dirty="0" smtClean="0"/>
            </a:br>
            <a:r>
              <a:rPr lang="en-US" sz="1400" dirty="0"/>
              <a:t>of grass amid the fields</a:t>
            </a:r>
            <a:r>
              <a:rPr lang="en-US" sz="1400" dirty="0" smtClean="0"/>
              <a:t/>
            </a:r>
            <a:br>
              <a:rPr lang="en-US" sz="1400" dirty="0" smtClean="0"/>
            </a:br>
            <a:r>
              <a:rPr lang="en-US" sz="1400" dirty="0"/>
              <a:t>but he wouldn't agree</a:t>
            </a:r>
            <a:r>
              <a:rPr lang="en-US" sz="1400" dirty="0" smtClean="0"/>
              <a:t/>
            </a:r>
            <a:br>
              <a:rPr lang="en-US" sz="1400" dirty="0" smtClean="0"/>
            </a:br>
            <a:r>
              <a:rPr lang="en-US" sz="1400" dirty="0"/>
              <a:t>to be the dandelion</a:t>
            </a:r>
            <a:r>
              <a:rPr lang="en-US" sz="1400" dirty="0" smtClean="0"/>
              <a:t/>
            </a:r>
            <a:br>
              <a:rPr lang="en-US" sz="1400" dirty="0" smtClean="0"/>
            </a:br>
            <a:r>
              <a:rPr lang="en-US" sz="1400" dirty="0" smtClean="0"/>
              <a:t/>
            </a:r>
            <a:br>
              <a:rPr lang="en-US" sz="1400" dirty="0" smtClean="0"/>
            </a:br>
            <a:r>
              <a:rPr lang="en-US" sz="1400" dirty="0"/>
              <a:t>she wanted to be a robin singing</a:t>
            </a:r>
            <a:r>
              <a:rPr lang="en-US" sz="1400" dirty="0" smtClean="0"/>
              <a:t/>
            </a:r>
            <a:br>
              <a:rPr lang="en-US" sz="1400" dirty="0" smtClean="0"/>
            </a:br>
            <a:r>
              <a:rPr lang="en-US" sz="1400" dirty="0"/>
              <a:t>through the leaves</a:t>
            </a:r>
            <a:r>
              <a:rPr lang="en-US" sz="1400" dirty="0" smtClean="0"/>
              <a:t/>
            </a:r>
            <a:br>
              <a:rPr lang="en-US" sz="1400" dirty="0" smtClean="0"/>
            </a:br>
            <a:r>
              <a:rPr lang="en-US" sz="1400" dirty="0"/>
              <a:t>but he refused to be</a:t>
            </a:r>
            <a:r>
              <a:rPr lang="en-US" sz="1400" dirty="0" smtClean="0"/>
              <a:t/>
            </a:r>
            <a:br>
              <a:rPr lang="en-US" sz="1400" dirty="0" smtClean="0"/>
            </a:br>
            <a:r>
              <a:rPr lang="en-US" sz="1400" dirty="0"/>
              <a:t>her tree</a:t>
            </a:r>
            <a:r>
              <a:rPr lang="en-US" sz="1400" dirty="0" smtClean="0"/>
              <a:t/>
            </a:r>
            <a:br>
              <a:rPr lang="en-US" sz="1400" dirty="0" smtClean="0"/>
            </a:br>
            <a:r>
              <a:rPr lang="en-US" sz="1400" dirty="0" smtClean="0"/>
              <a:t/>
            </a:r>
            <a:br>
              <a:rPr lang="en-US" sz="1400" dirty="0" smtClean="0"/>
            </a:br>
            <a:r>
              <a:rPr lang="en-US" sz="1400" dirty="0"/>
              <a:t>she spun herself into a web</a:t>
            </a:r>
            <a:r>
              <a:rPr lang="en-US" sz="1400" dirty="0" smtClean="0"/>
              <a:t/>
            </a:r>
            <a:br>
              <a:rPr lang="en-US" sz="1400" dirty="0" smtClean="0"/>
            </a:br>
            <a:r>
              <a:rPr lang="en-US" sz="1400" dirty="0"/>
              <a:t>and looking for a place to rest</a:t>
            </a:r>
            <a:r>
              <a:rPr lang="en-US" sz="1400" dirty="0" smtClean="0"/>
              <a:t/>
            </a:r>
            <a:br>
              <a:rPr lang="en-US" sz="1400" dirty="0" smtClean="0"/>
            </a:br>
            <a:r>
              <a:rPr lang="en-US" sz="1400" dirty="0"/>
              <a:t>turned to him</a:t>
            </a:r>
            <a:r>
              <a:rPr lang="en-US" sz="1400" dirty="0" smtClean="0"/>
              <a:t/>
            </a:r>
            <a:br>
              <a:rPr lang="en-US" sz="1400" dirty="0" smtClean="0"/>
            </a:br>
            <a:r>
              <a:rPr lang="en-US" sz="1400" dirty="0"/>
              <a:t>but he stood straight</a:t>
            </a:r>
            <a:r>
              <a:rPr lang="en-US" sz="1400" dirty="0" smtClean="0"/>
              <a:t/>
            </a:r>
            <a:br>
              <a:rPr lang="en-US" sz="1400" dirty="0" smtClean="0"/>
            </a:br>
            <a:r>
              <a:rPr lang="en-US" sz="1400" dirty="0"/>
              <a:t>declining to be her corner</a:t>
            </a:r>
            <a:r>
              <a:rPr lang="en-US" sz="1400" dirty="0" smtClean="0"/>
              <a:t/>
            </a:r>
            <a:br>
              <a:rPr lang="en-US" sz="1400" dirty="0" smtClean="0"/>
            </a:br>
            <a:r>
              <a:rPr lang="en-US" sz="1400" dirty="0" smtClean="0"/>
              <a:t/>
            </a:r>
            <a:br>
              <a:rPr lang="en-US" sz="1400" dirty="0" smtClean="0"/>
            </a:br>
            <a:r>
              <a:rPr lang="en-US" sz="1400" dirty="0"/>
              <a:t>she tried to be a book</a:t>
            </a:r>
            <a:r>
              <a:rPr lang="en-US" sz="1400" dirty="0" smtClean="0"/>
              <a:t/>
            </a:r>
            <a:br>
              <a:rPr lang="en-US" sz="1400" dirty="0" smtClean="0"/>
            </a:br>
            <a:r>
              <a:rPr lang="en-US" sz="1400" dirty="0"/>
              <a:t>but he wouldn't read</a:t>
            </a:r>
            <a:r>
              <a:rPr lang="en-US" sz="1400" dirty="0" smtClean="0"/>
              <a:t/>
            </a:r>
            <a:br>
              <a:rPr lang="en-US" sz="1400" dirty="0" smtClean="0"/>
            </a:br>
            <a:r>
              <a:rPr lang="en-US" sz="1400" dirty="0" smtClean="0"/>
              <a:t/>
            </a:r>
            <a:br>
              <a:rPr lang="en-US" sz="1400" dirty="0" smtClean="0"/>
            </a:br>
            <a:r>
              <a:rPr lang="en-US" sz="1400" dirty="0"/>
              <a:t>she turned herself into a bulb</a:t>
            </a:r>
            <a:r>
              <a:rPr lang="en-US" sz="1400" dirty="0" smtClean="0"/>
              <a:t/>
            </a:r>
            <a:br>
              <a:rPr lang="en-US" sz="1400" dirty="0" smtClean="0"/>
            </a:br>
            <a:r>
              <a:rPr lang="en-US" sz="1400" dirty="0"/>
              <a:t>but he wouldn't let her </a:t>
            </a:r>
            <a:r>
              <a:rPr lang="en-US" sz="1400" dirty="0" smtClean="0"/>
              <a:t>glow</a:t>
            </a:r>
            <a:br>
              <a:rPr lang="en-US" sz="1400" dirty="0" smtClean="0"/>
            </a:br>
            <a:r>
              <a:rPr lang="en-US" sz="1400" dirty="0" smtClean="0"/>
              <a:t/>
            </a:r>
            <a:br>
              <a:rPr lang="en-US" sz="1400" dirty="0" smtClean="0"/>
            </a:br>
            <a:r>
              <a:rPr lang="en-US" sz="1400" dirty="0"/>
              <a:t>she decided to become</a:t>
            </a:r>
            <a:r>
              <a:rPr lang="en-US" sz="1400" dirty="0" smtClean="0"/>
              <a:t/>
            </a:r>
            <a:br>
              <a:rPr lang="en-US" sz="1400" dirty="0" smtClean="0"/>
            </a:br>
            <a:r>
              <a:rPr lang="en-US" sz="1400" dirty="0"/>
              <a:t>a woman</a:t>
            </a:r>
            <a:r>
              <a:rPr lang="en-US" sz="1400" dirty="0" smtClean="0"/>
              <a:t/>
            </a:r>
            <a:br>
              <a:rPr lang="en-US" sz="1400" dirty="0" smtClean="0"/>
            </a:br>
            <a:r>
              <a:rPr lang="en-US" sz="1400" dirty="0"/>
              <a:t>and though he still refused</a:t>
            </a:r>
            <a:r>
              <a:rPr lang="en-US" sz="1400" dirty="0" smtClean="0"/>
              <a:t/>
            </a:r>
            <a:br>
              <a:rPr lang="en-US" sz="1400" dirty="0" smtClean="0"/>
            </a:br>
            <a:r>
              <a:rPr lang="en-US" sz="1400" dirty="0"/>
              <a:t>to be a man</a:t>
            </a:r>
            <a:r>
              <a:rPr lang="en-US" sz="1400" dirty="0" smtClean="0"/>
              <a:t/>
            </a:r>
            <a:br>
              <a:rPr lang="en-US" sz="1400" dirty="0" smtClean="0"/>
            </a:br>
            <a:r>
              <a:rPr lang="en-US" sz="1400" dirty="0"/>
              <a:t>she decided it was all</a:t>
            </a:r>
            <a:r>
              <a:rPr lang="en-US" sz="1400" dirty="0" smtClean="0"/>
              <a:t/>
            </a:r>
            <a:br>
              <a:rPr lang="en-US" sz="1400" dirty="0" smtClean="0"/>
            </a:br>
            <a:r>
              <a:rPr lang="en-US" sz="1400" dirty="0"/>
              <a:t>right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0001.jpg"/>
          <p:cNvPicPr>
            <a:picLocks noGrp="1" noChangeAspect="1"/>
          </p:cNvPicPr>
          <p:nvPr>
            <p:ph idx="1"/>
          </p:nvPr>
        </p:nvPicPr>
        <p:blipFill>
          <a:blip r:embed="rId2" cstate="print"/>
          <a:stretch>
            <a:fillRect/>
          </a:stretch>
        </p:blipFill>
        <p:spPr>
          <a:xfrm>
            <a:off x="990600" y="0"/>
            <a:ext cx="6934200" cy="7162799"/>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5592763"/>
          </a:xfrm>
        </p:spPr>
        <p:txBody>
          <a:bodyPr>
            <a:normAutofit/>
          </a:bodyPr>
          <a:lstStyle/>
          <a:p>
            <a:pPr algn="ctr">
              <a:buNone/>
            </a:pPr>
            <a:r>
              <a:rPr lang="en-US" sz="4800" dirty="0" smtClean="0"/>
              <a:t>Feminist Plays</a:t>
            </a:r>
          </a:p>
          <a:p>
            <a:pPr algn="ctr">
              <a:buNone/>
            </a:pPr>
            <a:endParaRPr lang="en-US" sz="4800" dirty="0"/>
          </a:p>
          <a:p>
            <a:pPr>
              <a:buNone/>
            </a:pPr>
            <a:r>
              <a:rPr lang="en-US" sz="3600" dirty="0" smtClean="0"/>
              <a:t> “A Doll’s House” By </a:t>
            </a:r>
            <a:r>
              <a:rPr lang="en-US" sz="3600" dirty="0" err="1" smtClean="0"/>
              <a:t>Henrik</a:t>
            </a:r>
            <a:r>
              <a:rPr lang="en-US" sz="3600" dirty="0" smtClean="0"/>
              <a:t> Ibsen (1879)</a:t>
            </a:r>
          </a:p>
          <a:p>
            <a:pPr algn="r">
              <a:buNone/>
            </a:pPr>
            <a:r>
              <a:rPr lang="en-US" sz="3600" dirty="0" smtClean="0"/>
              <a:t>(Norwegian)</a:t>
            </a:r>
          </a:p>
          <a:p>
            <a:pPr>
              <a:buNone/>
            </a:pPr>
            <a:endParaRPr lang="en-US" sz="3600" dirty="0" smtClean="0"/>
          </a:p>
          <a:p>
            <a:pPr algn="ctr">
              <a:buNone/>
            </a:pPr>
            <a:endParaRPr lang="en-US" sz="4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12954000" cy="4525963"/>
          </a:xfrm>
        </p:spPr>
        <p:txBody>
          <a:bodyPr/>
          <a:lstStyle/>
          <a:p>
            <a:pPr>
              <a:buNone/>
            </a:pPr>
            <a:r>
              <a:rPr lang="en-US" dirty="0" smtClean="0"/>
              <a:t>	Beginning 			Climax		Anti-climax</a:t>
            </a:r>
            <a:endParaRPr lang="en-US" dirty="0"/>
          </a:p>
        </p:txBody>
      </p:sp>
      <p:sp>
        <p:nvSpPr>
          <p:cNvPr id="5" name="Rectangle 4"/>
          <p:cNvSpPr/>
          <p:nvPr/>
        </p:nvSpPr>
        <p:spPr>
          <a:xfrm>
            <a:off x="3733800" y="2362200"/>
            <a:ext cx="2209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i="1" dirty="0" smtClean="0"/>
              <a:t>Liar, hypocrite, criminal</a:t>
            </a:r>
            <a:endParaRPr lang="en-US" sz="2800" i="1" dirty="0"/>
          </a:p>
        </p:txBody>
      </p:sp>
      <p:sp>
        <p:nvSpPr>
          <p:cNvPr id="6" name="Rectangle 5"/>
          <p:cNvSpPr/>
          <p:nvPr/>
        </p:nvSpPr>
        <p:spPr>
          <a:xfrm>
            <a:off x="6248400" y="2514600"/>
            <a:ext cx="2667000" cy="1905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i="1" dirty="0" smtClean="0"/>
              <a:t>My poor, frightened, helpless, little darling</a:t>
            </a:r>
            <a:endParaRPr lang="en-US" sz="2400" i="1" dirty="0"/>
          </a:p>
        </p:txBody>
      </p:sp>
      <p:sp>
        <p:nvSpPr>
          <p:cNvPr id="7" name="Rectangle 6"/>
          <p:cNvSpPr/>
          <p:nvPr/>
        </p:nvSpPr>
        <p:spPr>
          <a:xfrm>
            <a:off x="304800" y="2209800"/>
            <a:ext cx="3124200" cy="3124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i="1" dirty="0" smtClean="0"/>
              <a:t>My little skylark</a:t>
            </a:r>
          </a:p>
          <a:p>
            <a:r>
              <a:rPr lang="en-US" sz="2400" i="1" dirty="0" smtClean="0"/>
              <a:t>My little squirrel</a:t>
            </a:r>
          </a:p>
          <a:p>
            <a:r>
              <a:rPr lang="en-US" sz="2400" i="1" dirty="0" smtClean="0"/>
              <a:t>My little song-bird</a:t>
            </a:r>
            <a:r>
              <a:rPr lang="en-US" sz="2400" i="1" dirty="0"/>
              <a:t> </a:t>
            </a:r>
            <a:endParaRPr lang="en-US" sz="2400" i="1" dirty="0" smtClean="0"/>
          </a:p>
          <a:p>
            <a:r>
              <a:rPr lang="en-US" sz="2400" i="1" dirty="0" smtClean="0"/>
              <a:t>My little scatter brain</a:t>
            </a:r>
          </a:p>
          <a:p>
            <a:r>
              <a:rPr lang="en-US" sz="2400" i="1" dirty="0" smtClean="0"/>
              <a:t>My little feather brain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638800"/>
          </a:xfrm>
        </p:spPr>
        <p:txBody>
          <a:bodyPr>
            <a:normAutofit/>
          </a:bodyPr>
          <a:lstStyle/>
          <a:p>
            <a:pPr>
              <a:buNone/>
            </a:pPr>
            <a:r>
              <a:rPr lang="en-US" dirty="0" smtClean="0"/>
              <a:t>Nora: </a:t>
            </a:r>
            <a:r>
              <a:rPr lang="en-US" i="1" dirty="0" smtClean="0"/>
              <a:t>“I’ve been your doll-wife here, just as at home I was Papa’s doll-child”</a:t>
            </a:r>
          </a:p>
          <a:p>
            <a:pPr>
              <a:buNone/>
            </a:pPr>
            <a:r>
              <a:rPr lang="en-US" dirty="0" smtClean="0"/>
              <a:t>----------------------------------------------------------------</a:t>
            </a:r>
          </a:p>
          <a:p>
            <a:pPr>
              <a:buNone/>
            </a:pPr>
            <a:r>
              <a:rPr lang="en-US" dirty="0" smtClean="0"/>
              <a:t>Nora:</a:t>
            </a:r>
            <a:r>
              <a:rPr lang="en-US" i="1" dirty="0" smtClean="0"/>
              <a:t> “What do you consider is my most sacred duty?”</a:t>
            </a:r>
          </a:p>
          <a:p>
            <a:pPr>
              <a:buNone/>
            </a:pPr>
            <a:r>
              <a:rPr lang="en-US" dirty="0" err="1" smtClean="0"/>
              <a:t>Helmer</a:t>
            </a:r>
            <a:r>
              <a:rPr lang="en-US" dirty="0" smtClean="0"/>
              <a:t>: </a:t>
            </a:r>
            <a:r>
              <a:rPr lang="en-US" i="1" dirty="0" smtClean="0"/>
              <a:t>“Do I have to tell you that? Isn’t it your duty to your husband and children?” </a:t>
            </a:r>
          </a:p>
          <a:p>
            <a:pPr>
              <a:buNone/>
            </a:pPr>
            <a:r>
              <a:rPr lang="en-US" dirty="0" smtClean="0"/>
              <a:t>Nora: </a:t>
            </a:r>
            <a:r>
              <a:rPr lang="en-US" i="1" dirty="0" smtClean="0"/>
              <a:t>“I have another duty, just as sacred.”</a:t>
            </a:r>
          </a:p>
          <a:p>
            <a:pPr>
              <a:buNone/>
            </a:pPr>
            <a:r>
              <a:rPr lang="en-US" dirty="0" err="1" smtClean="0"/>
              <a:t>Helmer</a:t>
            </a:r>
            <a:r>
              <a:rPr lang="en-US" dirty="0" smtClean="0"/>
              <a:t>: </a:t>
            </a:r>
            <a:r>
              <a:rPr lang="en-US" i="1" dirty="0" smtClean="0"/>
              <a:t>“You can’t have. What duty do you mean?”</a:t>
            </a:r>
          </a:p>
          <a:p>
            <a:pPr>
              <a:buNone/>
            </a:pPr>
            <a:r>
              <a:rPr lang="en-US" dirty="0" smtClean="0"/>
              <a:t>Nora: </a:t>
            </a:r>
            <a:r>
              <a:rPr lang="en-US" i="1" u="sng" dirty="0" smtClean="0"/>
              <a:t>“My duty towards myself”</a:t>
            </a:r>
            <a:endParaRPr lang="en-US" i="1" u="sng"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92162"/>
          </a:xfrm>
        </p:spPr>
        <p:txBody>
          <a:bodyPr>
            <a:normAutofit fontScale="90000"/>
          </a:bodyPr>
          <a:lstStyle/>
          <a:p>
            <a:r>
              <a:rPr lang="en-US" dirty="0" smtClean="0"/>
              <a:t>Short story</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pPr>
              <a:buNone/>
            </a:pPr>
            <a:r>
              <a:rPr lang="en-US" dirty="0" smtClean="0"/>
              <a:t>	“The Divorcee” by Ken </a:t>
            </a:r>
            <a:r>
              <a:rPr lang="en-US" dirty="0" err="1" smtClean="0"/>
              <a:t>Saro</a:t>
            </a:r>
            <a:r>
              <a:rPr lang="en-US" dirty="0" smtClean="0"/>
              <a:t> </a:t>
            </a:r>
            <a:r>
              <a:rPr lang="en-US" dirty="0" err="1" smtClean="0"/>
              <a:t>Wiwa</a:t>
            </a:r>
            <a:r>
              <a:rPr lang="en-US" dirty="0" smtClean="0"/>
              <a:t> (Nigerian)</a:t>
            </a:r>
          </a:p>
          <a:p>
            <a:pPr>
              <a:buNone/>
            </a:pPr>
            <a:r>
              <a:rPr lang="en-US" dirty="0" smtClean="0"/>
              <a:t>	</a:t>
            </a:r>
          </a:p>
          <a:p>
            <a:r>
              <a:rPr lang="en-US" dirty="0" smtClean="0"/>
              <a:t>“A husband did a girl a </a:t>
            </a:r>
            <a:r>
              <a:rPr lang="en-US" dirty="0" err="1" smtClean="0"/>
              <a:t>favour</a:t>
            </a:r>
            <a:r>
              <a:rPr lang="en-US" dirty="0" smtClean="0"/>
              <a:t> by marrying her… And when he did </a:t>
            </a:r>
            <a:r>
              <a:rPr lang="en-US" dirty="0" err="1" smtClean="0"/>
              <a:t>Lebia</a:t>
            </a:r>
            <a:r>
              <a:rPr lang="en-US" dirty="0" smtClean="0"/>
              <a:t> the </a:t>
            </a:r>
            <a:r>
              <a:rPr lang="en-US" dirty="0" err="1" smtClean="0"/>
              <a:t>favour</a:t>
            </a:r>
            <a:r>
              <a:rPr lang="en-US" dirty="0" smtClean="0"/>
              <a:t> of seeking her hand in marriage, there was nothing to stop him from achieving his desire”</a:t>
            </a:r>
          </a:p>
          <a:p>
            <a:endParaRPr lang="en-US" dirty="0" smtClean="0"/>
          </a:p>
          <a:p>
            <a:r>
              <a:rPr lang="en-US" dirty="0" smtClean="0"/>
              <a:t>“Because she has not only married a man: she was a family property”</a:t>
            </a:r>
          </a:p>
          <a:p>
            <a:endParaRPr lang="en-US" dirty="0"/>
          </a:p>
          <a:p>
            <a:r>
              <a:rPr lang="en-US" dirty="0" smtClean="0"/>
              <a:t>“He expected that she would bear children. It was for that primarily that he had married her. For everyman had reason to expect that he would be a father someday. Everyman was capable of being a father. If he did not become a father, there was something wrong with his wife”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Songs</a:t>
            </a:r>
            <a:endParaRPr lang="en-US" dirty="0"/>
          </a:p>
        </p:txBody>
      </p:sp>
      <p:sp>
        <p:nvSpPr>
          <p:cNvPr id="3" name="Content Placeholder 2"/>
          <p:cNvSpPr>
            <a:spLocks noGrp="1"/>
          </p:cNvSpPr>
          <p:nvPr>
            <p:ph idx="1"/>
          </p:nvPr>
        </p:nvSpPr>
        <p:spPr>
          <a:xfrm>
            <a:off x="457200" y="838200"/>
            <a:ext cx="8229600" cy="5867400"/>
          </a:xfrm>
        </p:spPr>
        <p:txBody>
          <a:bodyPr/>
          <a:lstStyle/>
          <a:p>
            <a:r>
              <a:rPr lang="en-US" dirty="0" smtClean="0"/>
              <a:t>“</a:t>
            </a:r>
            <a:r>
              <a:rPr lang="en-US" sz="2800" dirty="0" smtClean="0"/>
              <a:t>Ma </a:t>
            </a:r>
            <a:r>
              <a:rPr lang="en-US" sz="2800" dirty="0" err="1" smtClean="0"/>
              <a:t>sandata</a:t>
            </a:r>
            <a:r>
              <a:rPr lang="en-US" sz="2800" dirty="0" smtClean="0"/>
              <a:t> </a:t>
            </a:r>
            <a:r>
              <a:rPr lang="en-US" sz="2800" dirty="0" err="1" smtClean="0"/>
              <a:t>kamathi</a:t>
            </a:r>
            <a:r>
              <a:rPr lang="en-US" sz="2800" dirty="0" smtClean="0"/>
              <a:t> 	               “</a:t>
            </a:r>
            <a:r>
              <a:rPr lang="en-US" sz="2800" dirty="0" err="1" smtClean="0"/>
              <a:t>Thatu</a:t>
            </a:r>
            <a:r>
              <a:rPr lang="en-US" sz="2800" dirty="0" smtClean="0"/>
              <a:t> </a:t>
            </a:r>
            <a:r>
              <a:rPr lang="en-US" sz="2800" dirty="0" err="1" smtClean="0"/>
              <a:t>kapanne</a:t>
            </a:r>
            <a:r>
              <a:rPr lang="en-US" sz="2800" dirty="0" smtClean="0"/>
              <a:t> </a:t>
            </a:r>
            <a:r>
              <a:rPr lang="en-US" sz="2800" dirty="0" err="1" smtClean="0"/>
              <a:t>ai</a:t>
            </a:r>
            <a:r>
              <a:rPr lang="en-US" sz="2800" dirty="0" smtClean="0"/>
              <a:t>”</a:t>
            </a:r>
          </a:p>
          <a:p>
            <a:pPr>
              <a:buNone/>
            </a:pPr>
            <a:r>
              <a:rPr lang="en-US" sz="2800" dirty="0" smtClean="0"/>
              <a:t>      </a:t>
            </a:r>
            <a:r>
              <a:rPr lang="en-US" sz="2800" dirty="0" err="1" smtClean="0"/>
              <a:t>bava</a:t>
            </a:r>
            <a:r>
              <a:rPr lang="en-US" sz="2800" dirty="0" smtClean="0"/>
              <a:t> </a:t>
            </a:r>
            <a:r>
              <a:rPr lang="en-US" sz="2800" dirty="0" err="1" smtClean="0"/>
              <a:t>dana</a:t>
            </a:r>
            <a:r>
              <a:rPr lang="en-US" sz="2800" dirty="0" smtClean="0"/>
              <a:t> </a:t>
            </a:r>
            <a:r>
              <a:rPr lang="en-US" sz="2800" dirty="0" err="1" smtClean="0"/>
              <a:t>oba</a:t>
            </a:r>
            <a:r>
              <a:rPr lang="en-US" sz="2800" dirty="0" smtClean="0"/>
              <a:t>…”</a:t>
            </a:r>
          </a:p>
          <a:p>
            <a:pPr lvl="8"/>
            <a:r>
              <a:rPr lang="en-US" dirty="0" smtClean="0"/>
              <a:t>         </a:t>
            </a:r>
            <a:endParaRPr lang="en-US" dirty="0"/>
          </a:p>
        </p:txBody>
      </p:sp>
      <p:pic>
        <p:nvPicPr>
          <p:cNvPr id="4" name="ma sandata kamathi bava nanda malini - YouTube.wmv">
            <a:hlinkClick r:id="" action="ppaction://media"/>
          </p:cNvPr>
          <p:cNvPicPr>
            <a:picLocks noRot="1" noChangeAspect="1"/>
          </p:cNvPicPr>
          <p:nvPr>
            <a:videoFile r:link="rId1"/>
          </p:nvPr>
        </p:nvPicPr>
        <p:blipFill>
          <a:blip r:embed="rId4" cstate="print"/>
          <a:stretch>
            <a:fillRect/>
          </a:stretch>
        </p:blipFill>
        <p:spPr>
          <a:xfrm>
            <a:off x="228600" y="2057400"/>
            <a:ext cx="4572000" cy="4572000"/>
          </a:xfrm>
          <a:prstGeom prst="rect">
            <a:avLst/>
          </a:prstGeom>
        </p:spPr>
      </p:pic>
      <p:pic>
        <p:nvPicPr>
          <p:cNvPr id="7" name="Sirasa Super Star Season 03 - 2009-10-24 - Part 07 - Meena Prasadini Sings Man Kirilliyak - YouTube.wmv">
            <a:hlinkClick r:id="" action="ppaction://media"/>
          </p:cNvPr>
          <p:cNvPicPr>
            <a:picLocks noRot="1" noChangeAspect="1"/>
          </p:cNvPicPr>
          <p:nvPr>
            <a:videoFile r:link="rId2"/>
          </p:nvPr>
        </p:nvPicPr>
        <p:blipFill>
          <a:blip r:embed="rId5" cstate="print"/>
          <a:stretch>
            <a:fillRect/>
          </a:stretch>
        </p:blipFill>
        <p:spPr>
          <a:xfrm>
            <a:off x="4953000" y="2057400"/>
            <a:ext cx="40386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p:cTn id="13"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43712"/>
          </a:xfrm>
        </p:spPr>
        <p:txBody>
          <a:bodyPr>
            <a:normAutofit/>
          </a:bodyPr>
          <a:lstStyle/>
          <a:p>
            <a:r>
              <a:rPr lang="en-US" sz="4000" dirty="0" smtClean="0"/>
              <a:t>Appreciation of traditional female role</a:t>
            </a:r>
            <a:endParaRPr lang="en-US" sz="4000" dirty="0"/>
          </a:p>
        </p:txBody>
      </p:sp>
      <p:sp>
        <p:nvSpPr>
          <p:cNvPr id="7" name="Content Placeholder 6"/>
          <p:cNvSpPr>
            <a:spLocks noGrp="1"/>
          </p:cNvSpPr>
          <p:nvPr>
            <p:ph idx="1"/>
          </p:nvPr>
        </p:nvSpPr>
        <p:spPr/>
        <p:txBody>
          <a:bodyPr/>
          <a:lstStyle/>
          <a:p>
            <a:r>
              <a:rPr lang="en-US" dirty="0" smtClean="0"/>
              <a:t>“</a:t>
            </a:r>
            <a:r>
              <a:rPr lang="en-US" dirty="0" err="1" smtClean="0"/>
              <a:t>Sanda</a:t>
            </a:r>
            <a:r>
              <a:rPr lang="en-US" dirty="0" smtClean="0"/>
              <a:t> </a:t>
            </a:r>
            <a:r>
              <a:rPr lang="en-US" dirty="0" err="1" smtClean="0"/>
              <a:t>kaluwara</a:t>
            </a:r>
            <a:r>
              <a:rPr lang="en-US" dirty="0" smtClean="0"/>
              <a:t> gala…”    	 “</a:t>
            </a:r>
            <a:r>
              <a:rPr lang="en-US" dirty="0" err="1" smtClean="0"/>
              <a:t>Thaththa</a:t>
            </a:r>
            <a:r>
              <a:rPr lang="en-US" dirty="0" smtClean="0"/>
              <a:t> </a:t>
            </a:r>
            <a:r>
              <a:rPr lang="en-US" dirty="0" err="1" smtClean="0"/>
              <a:t>Unath</a:t>
            </a:r>
            <a:r>
              <a:rPr lang="en-US" dirty="0" smtClean="0"/>
              <a:t>”</a:t>
            </a:r>
          </a:p>
          <a:p>
            <a:endParaRPr lang="en-US" dirty="0"/>
          </a:p>
        </p:txBody>
      </p:sp>
      <p:pic>
        <p:nvPicPr>
          <p:cNvPr id="8" name="Sende kaluwara gala helena wita ( Sanath Nandasiri).wmv - YouTube.wmv">
            <a:hlinkClick r:id="" action="ppaction://media"/>
          </p:cNvPr>
          <p:cNvPicPr>
            <a:picLocks noRot="1" noChangeAspect="1"/>
          </p:cNvPicPr>
          <p:nvPr>
            <a:videoFile r:link="rId1"/>
          </p:nvPr>
        </p:nvPicPr>
        <p:blipFill>
          <a:blip r:embed="rId4" cstate="print"/>
          <a:stretch>
            <a:fillRect/>
          </a:stretch>
        </p:blipFill>
        <p:spPr>
          <a:xfrm>
            <a:off x="685800" y="2438400"/>
            <a:ext cx="4038600" cy="3048000"/>
          </a:xfrm>
          <a:prstGeom prst="rect">
            <a:avLst/>
          </a:prstGeom>
        </p:spPr>
      </p:pic>
      <p:pic>
        <p:nvPicPr>
          <p:cNvPr id="9" name="Thaththa Unath -W.D.Amaradeva - YouTube.wmv">
            <a:hlinkClick r:id="" action="ppaction://media"/>
          </p:cNvPr>
          <p:cNvPicPr>
            <a:picLocks noRot="1" noChangeAspect="1"/>
          </p:cNvPicPr>
          <p:nvPr>
            <a:videoFile r:link="rId2"/>
          </p:nvPr>
        </p:nvPicPr>
        <p:blipFill>
          <a:blip r:embed="rId5" cstate="print"/>
          <a:stretch>
            <a:fillRect/>
          </a:stretch>
        </p:blipFill>
        <p:spPr>
          <a:xfrm>
            <a:off x="5181600" y="2514600"/>
            <a:ext cx="3505200" cy="2971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p:cTn id="13"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Films</a:t>
            </a:r>
            <a:endParaRPr lang="en-US" dirty="0"/>
          </a:p>
        </p:txBody>
      </p:sp>
      <p:sp>
        <p:nvSpPr>
          <p:cNvPr id="3" name="Content Placeholder 2"/>
          <p:cNvSpPr>
            <a:spLocks noGrp="1"/>
          </p:cNvSpPr>
          <p:nvPr>
            <p:ph idx="1"/>
          </p:nvPr>
        </p:nvSpPr>
        <p:spPr/>
        <p:txBody>
          <a:bodyPr/>
          <a:lstStyle/>
          <a:p>
            <a:r>
              <a:rPr lang="en-US" dirty="0" smtClean="0"/>
              <a:t>“</a:t>
            </a:r>
            <a:r>
              <a:rPr lang="en-US" dirty="0" err="1" smtClean="0"/>
              <a:t>Thani</a:t>
            </a:r>
            <a:r>
              <a:rPr lang="en-US" dirty="0" smtClean="0"/>
              <a:t> </a:t>
            </a:r>
            <a:r>
              <a:rPr lang="en-US" dirty="0" err="1"/>
              <a:t>T</a:t>
            </a:r>
            <a:r>
              <a:rPr lang="en-US" dirty="0" err="1" smtClean="0"/>
              <a:t>hatuven</a:t>
            </a:r>
            <a:r>
              <a:rPr lang="en-US" dirty="0" smtClean="0"/>
              <a:t> </a:t>
            </a:r>
            <a:r>
              <a:rPr lang="en-US" dirty="0" err="1"/>
              <a:t>P</a:t>
            </a:r>
            <a:r>
              <a:rPr lang="en-US" dirty="0" err="1" smtClean="0"/>
              <a:t>iya</a:t>
            </a:r>
            <a:r>
              <a:rPr lang="en-US" dirty="0" smtClean="0"/>
              <a:t> </a:t>
            </a:r>
            <a:r>
              <a:rPr lang="en-US" dirty="0" err="1"/>
              <a:t>B</a:t>
            </a:r>
            <a:r>
              <a:rPr lang="en-US" dirty="0" err="1" smtClean="0"/>
              <a:t>anna</a:t>
            </a:r>
            <a:r>
              <a:rPr lang="en-US" dirty="0" smtClean="0"/>
              <a:t>” </a:t>
            </a:r>
          </a:p>
          <a:p>
            <a:r>
              <a:rPr lang="en-US" dirty="0" smtClean="0"/>
              <a:t>“</a:t>
            </a:r>
            <a:r>
              <a:rPr lang="en-US" dirty="0" err="1" smtClean="0"/>
              <a:t>Dadayama</a:t>
            </a:r>
            <a:r>
              <a:rPr lang="en-US" dirty="0" smtClean="0"/>
              <a:t>”</a:t>
            </a:r>
          </a:p>
          <a:p>
            <a:r>
              <a:rPr lang="en-US" dirty="0" smtClean="0"/>
              <a:t>“</a:t>
            </a:r>
            <a:r>
              <a:rPr lang="en-US" dirty="0" err="1" smtClean="0"/>
              <a:t>Suddilage</a:t>
            </a:r>
            <a:r>
              <a:rPr lang="en-US" dirty="0" smtClean="0"/>
              <a:t> </a:t>
            </a:r>
            <a:r>
              <a:rPr lang="en-US" dirty="0" err="1"/>
              <a:t>K</a:t>
            </a:r>
            <a:r>
              <a:rPr lang="en-US" dirty="0" err="1" smtClean="0"/>
              <a:t>athava</a:t>
            </a:r>
            <a:r>
              <a:rPr lang="en-US" dirty="0" smtClean="0"/>
              <a:t>”</a:t>
            </a:r>
          </a:p>
          <a:p>
            <a:r>
              <a:rPr lang="en-US" dirty="0" smtClean="0"/>
              <a:t>“</a:t>
            </a:r>
            <a:r>
              <a:rPr lang="en-US" dirty="0" err="1" smtClean="0"/>
              <a:t>Loku</a:t>
            </a:r>
            <a:r>
              <a:rPr lang="en-US" dirty="0" smtClean="0"/>
              <a:t> </a:t>
            </a:r>
            <a:r>
              <a:rPr lang="en-US" dirty="0" err="1" smtClean="0"/>
              <a:t>Duwa</a:t>
            </a:r>
            <a:r>
              <a:rPr lang="en-US" dirty="0" smtClean="0"/>
              <a:t>”</a:t>
            </a:r>
          </a:p>
          <a:p>
            <a:r>
              <a:rPr lang="en-US" dirty="0" smtClean="0"/>
              <a:t>“Water”</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Positives of Feminism</a:t>
            </a:r>
            <a:endParaRPr lang="en-US" dirty="0"/>
          </a:p>
        </p:txBody>
      </p:sp>
      <p:sp>
        <p:nvSpPr>
          <p:cNvPr id="3" name="Content Placeholder 2"/>
          <p:cNvSpPr>
            <a:spLocks noGrp="1"/>
          </p:cNvSpPr>
          <p:nvPr>
            <p:ph idx="1"/>
          </p:nvPr>
        </p:nvSpPr>
        <p:spPr/>
        <p:txBody>
          <a:bodyPr/>
          <a:lstStyle/>
          <a:p>
            <a:r>
              <a:rPr lang="en-US" dirty="0" smtClean="0"/>
              <a:t>Feminist campaigns have changed societies positively. </a:t>
            </a:r>
          </a:p>
          <a:p>
            <a:pPr lvl="1"/>
            <a:r>
              <a:rPr lang="en-US" dirty="0" smtClean="0"/>
              <a:t>Equal pay for women</a:t>
            </a:r>
          </a:p>
          <a:p>
            <a:pPr lvl="1"/>
            <a:r>
              <a:rPr lang="en-US" dirty="0" smtClean="0"/>
              <a:t>Rights to enter into contracts and own property</a:t>
            </a:r>
          </a:p>
          <a:p>
            <a:pPr lvl="1"/>
            <a:r>
              <a:rPr lang="en-US" dirty="0" smtClean="0"/>
              <a:t>Protection of women and girls from domestic violence and sexual harassment </a:t>
            </a:r>
          </a:p>
          <a:p>
            <a:pPr lvl="1"/>
            <a:r>
              <a:rPr lang="en-US" dirty="0" smtClean="0"/>
              <a:t>Workplace rights, maternity leave</a:t>
            </a:r>
          </a:p>
          <a:p>
            <a:pPr lvl="1"/>
            <a:r>
              <a:rPr lang="en-US" dirty="0" smtClean="0"/>
              <a:t>Decision-making rights</a:t>
            </a:r>
          </a:p>
          <a:p>
            <a:pPr lvl="3"/>
            <a:r>
              <a:rPr lang="en-US" dirty="0" smtClean="0"/>
              <a:t>Ex: Scandinavian countries: Norway and Sweden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related issues</a:t>
            </a:r>
            <a:endParaRPr lang="en-US" dirty="0"/>
          </a:p>
        </p:txBody>
      </p:sp>
      <p:sp>
        <p:nvSpPr>
          <p:cNvPr id="3" name="Content Placeholder 2"/>
          <p:cNvSpPr>
            <a:spLocks noGrp="1"/>
          </p:cNvSpPr>
          <p:nvPr>
            <p:ph idx="1"/>
          </p:nvPr>
        </p:nvSpPr>
        <p:spPr/>
        <p:txBody>
          <a:bodyPr>
            <a:normAutofit/>
          </a:bodyPr>
          <a:lstStyle/>
          <a:p>
            <a:r>
              <a:rPr lang="en-US" dirty="0" smtClean="0"/>
              <a:t>Women’s struggle for freedom</a:t>
            </a:r>
          </a:p>
          <a:p>
            <a:r>
              <a:rPr lang="en-US" dirty="0" smtClean="0"/>
              <a:t>Women’s struggle for equal opportunities</a:t>
            </a:r>
          </a:p>
          <a:p>
            <a:r>
              <a:rPr lang="en-US" dirty="0" smtClean="0"/>
              <a:t>Women’s struggle for equal place in the social system</a:t>
            </a:r>
          </a:p>
          <a:p>
            <a:pPr lvl="1"/>
            <a:r>
              <a:rPr lang="en-US" dirty="0" smtClean="0"/>
              <a:t>Ex: Equal pay</a:t>
            </a:r>
          </a:p>
          <a:p>
            <a:r>
              <a:rPr lang="en-US" dirty="0" smtClean="0"/>
              <a:t>Gender discrimination</a:t>
            </a:r>
          </a:p>
          <a:p>
            <a:r>
              <a:rPr lang="en-US" dirty="0" smtClean="0"/>
              <a:t>Gender equality</a:t>
            </a:r>
          </a:p>
          <a:p>
            <a:r>
              <a:rPr lang="en-US" dirty="0" smtClean="0"/>
              <a:t>Women’s emancipation</a:t>
            </a:r>
          </a:p>
          <a:p>
            <a:endParaRPr lang="en-US" dirty="0" smtClean="0"/>
          </a:p>
          <a:p>
            <a:endParaRPr lang="en-US" dirty="0" smtClean="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67100"/>
            <a:ext cx="25812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Ill-effects of Feminism</a:t>
            </a:r>
            <a:endParaRPr lang="en-US" dirty="0"/>
          </a:p>
        </p:txBody>
      </p:sp>
      <p:sp>
        <p:nvSpPr>
          <p:cNvPr id="3" name="Content Placeholder 2"/>
          <p:cNvSpPr>
            <a:spLocks noGrp="1"/>
          </p:cNvSpPr>
          <p:nvPr>
            <p:ph idx="1"/>
          </p:nvPr>
        </p:nvSpPr>
        <p:spPr/>
        <p:txBody>
          <a:bodyPr/>
          <a:lstStyle/>
          <a:p>
            <a:r>
              <a:rPr lang="en-US" dirty="0" smtClean="0"/>
              <a:t>Single parents</a:t>
            </a:r>
          </a:p>
          <a:p>
            <a:r>
              <a:rPr lang="en-US" dirty="0" smtClean="0"/>
              <a:t>Smoking, drinking </a:t>
            </a:r>
          </a:p>
          <a:p>
            <a:r>
              <a:rPr lang="en-US" dirty="0" smtClean="0"/>
              <a:t>Drop of birth rate</a:t>
            </a:r>
          </a:p>
          <a:p>
            <a:r>
              <a:rPr lang="en-US" dirty="0" smtClean="0"/>
              <a:t>Decline in marriage institution</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up to you!</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endParaRPr lang="en-US" dirty="0" smtClean="0"/>
          </a:p>
          <a:p>
            <a:pPr>
              <a:buNone/>
            </a:pPr>
            <a:endParaRPr lang="en-US" dirty="0" smtClean="0"/>
          </a:p>
          <a:p>
            <a:pPr algn="ctr">
              <a:buNone/>
            </a:pPr>
            <a:r>
              <a:rPr lang="en-US" dirty="0" smtClean="0"/>
              <a:t>Is Feminism a Cure or Curse?</a:t>
            </a:r>
          </a:p>
          <a:p>
            <a:endParaRPr lang="en-US" dirty="0" smtClean="0"/>
          </a:p>
          <a:p>
            <a:pPr>
              <a:buNone/>
            </a:pPr>
            <a:endParaRPr lang="en-US" dirty="0" smtClean="0"/>
          </a:p>
          <a:p>
            <a:pPr>
              <a:buNone/>
            </a:pPr>
            <a:r>
              <a:rPr lang="en-US" dirty="0" smtClean="0">
                <a:latin typeface="Forte" pitchFamily="66" charset="0"/>
              </a:rPr>
              <a:t>							</a:t>
            </a:r>
            <a:r>
              <a:rPr lang="en-US" sz="4400" dirty="0" smtClean="0">
                <a:latin typeface="Forte" pitchFamily="66" charset="0"/>
              </a:rPr>
              <a:t>Thank You </a:t>
            </a:r>
            <a:endParaRPr lang="en-US" sz="4400" dirty="0">
              <a:latin typeface="Forte"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a:bodyPr>
          <a:lstStyle/>
          <a:p>
            <a:pPr algn="ctr">
              <a:buNone/>
            </a:pPr>
            <a:r>
              <a:rPr lang="en-US" sz="4800" dirty="0" smtClean="0"/>
              <a:t>History</a:t>
            </a:r>
          </a:p>
          <a:p>
            <a:pPr algn="ctr">
              <a:buNone/>
            </a:pPr>
            <a:endParaRPr lang="en-US" dirty="0" smtClean="0"/>
          </a:p>
          <a:p>
            <a:pPr algn="ctr">
              <a:buNone/>
            </a:pPr>
            <a:endParaRPr lang="en-US" sz="4800" dirty="0" smtClean="0"/>
          </a:p>
          <a:p>
            <a:pPr algn="ctr">
              <a:buNone/>
            </a:pPr>
            <a:r>
              <a:rPr lang="en-US" sz="4800" dirty="0" smtClean="0"/>
              <a:t>His                                     Story</a:t>
            </a:r>
          </a:p>
        </p:txBody>
      </p:sp>
      <p:sp>
        <p:nvSpPr>
          <p:cNvPr id="2" name="Striped Right Arrow 1"/>
          <p:cNvSpPr/>
          <p:nvPr/>
        </p:nvSpPr>
        <p:spPr>
          <a:xfrm rot="8185927">
            <a:off x="1708277" y="2593051"/>
            <a:ext cx="2209800" cy="533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Striped Right Arrow 5"/>
          <p:cNvSpPr/>
          <p:nvPr/>
        </p:nvSpPr>
        <p:spPr>
          <a:xfrm rot="2659319">
            <a:off x="5329766" y="2593051"/>
            <a:ext cx="2209800" cy="533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vertical)">
                                      <p:cBhvr>
                                        <p:cTn id="7"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819912"/>
          </a:xfrm>
        </p:spPr>
        <p:txBody>
          <a:bodyPr>
            <a:normAutofit/>
          </a:bodyPr>
          <a:lstStyle/>
          <a:p>
            <a:r>
              <a:rPr lang="en-US" sz="3600" dirty="0" smtClean="0"/>
              <a:t>Established Areas of </a:t>
            </a:r>
            <a:r>
              <a:rPr lang="en-US" sz="3600" dirty="0" smtClean="0"/>
              <a:t>Feminism</a:t>
            </a:r>
            <a:endParaRPr lang="en-US" sz="3600" dirty="0"/>
          </a:p>
        </p:txBody>
      </p:sp>
      <p:sp>
        <p:nvSpPr>
          <p:cNvPr id="3" name="Content Placeholder 2"/>
          <p:cNvSpPr>
            <a:spLocks noGrp="1"/>
          </p:cNvSpPr>
          <p:nvPr>
            <p:ph idx="1"/>
          </p:nvPr>
        </p:nvSpPr>
        <p:spPr/>
        <p:txBody>
          <a:bodyPr/>
          <a:lstStyle/>
          <a:p>
            <a:pPr>
              <a:lnSpc>
                <a:spcPct val="200000"/>
              </a:lnSpc>
            </a:pPr>
            <a:r>
              <a:rPr lang="en-US" dirty="0" smtClean="0"/>
              <a:t>Feminist </a:t>
            </a:r>
            <a:r>
              <a:rPr lang="en-US" dirty="0" smtClean="0"/>
              <a:t>Literature</a:t>
            </a:r>
            <a:endParaRPr lang="en-US" dirty="0" smtClean="0"/>
          </a:p>
          <a:p>
            <a:pPr>
              <a:lnSpc>
                <a:spcPct val="200000"/>
              </a:lnSpc>
            </a:pPr>
            <a:r>
              <a:rPr lang="en-US" dirty="0" smtClean="0"/>
              <a:t>Feminist theory</a:t>
            </a:r>
          </a:p>
          <a:p>
            <a:pPr>
              <a:lnSpc>
                <a:spcPct val="200000"/>
              </a:lnSpc>
            </a:pPr>
            <a:r>
              <a:rPr lang="en-US" dirty="0" smtClean="0"/>
              <a:t>Gender studies</a:t>
            </a:r>
          </a:p>
          <a:p>
            <a:endParaRPr lang="en-US" dirty="0" smtClean="0"/>
          </a:p>
        </p:txBody>
      </p:sp>
      <p:pic>
        <p:nvPicPr>
          <p:cNvPr id="4098" name="Picture 2" descr="http://2.bp.blogspot.com/-hoz8qVD_dQg/UMI6Z862ykI/AAAAAAAAAJs/Muyq6qRkf2E/s1600/Hans_Baldung_Gri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9250" y="0"/>
            <a:ext cx="2419350" cy="6832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4000"/>
          </a:xfrm>
        </p:spPr>
        <p:txBody>
          <a:bodyPr>
            <a:noAutofit/>
          </a:bodyPr>
          <a:lstStyle/>
          <a:p>
            <a:r>
              <a:rPr lang="en-US" sz="1900" u="sng" dirty="0" smtClean="0"/>
              <a:t>On the eve of the 101 </a:t>
            </a:r>
            <a:r>
              <a:rPr lang="en-US" sz="1900" u="sng" dirty="0" err="1" smtClean="0"/>
              <a:t>st</a:t>
            </a:r>
            <a:r>
              <a:rPr lang="en-US" sz="1900" u="sng" dirty="0" smtClean="0"/>
              <a:t> international Woman’s Day AMY DAWSON looks at its origins and investigates why it continues to be relevant today.</a:t>
            </a:r>
          </a:p>
          <a:p>
            <a:pPr>
              <a:buNone/>
            </a:pPr>
            <a:r>
              <a:rPr lang="en-US" sz="1900" dirty="0" smtClean="0"/>
              <a:t>      </a:t>
            </a:r>
          </a:p>
          <a:p>
            <a:pPr algn="just">
              <a:buNone/>
            </a:pPr>
            <a:r>
              <a:rPr lang="en-US" sz="1900" dirty="0" smtClean="0"/>
              <a:t>      We live on a planet in which women perform 66 per cent of the world’s work and produce 50 per cent of its food but earn  10 per cent of overall income and own one per cent of property.</a:t>
            </a:r>
          </a:p>
          <a:p>
            <a:pPr algn="just">
              <a:buNone/>
            </a:pPr>
            <a:r>
              <a:rPr lang="en-US" sz="1900" dirty="0" smtClean="0"/>
              <a:t>                      Women hold only 19 per cent of the world’s parliamentary seats and just 16 of the world’s 188 directly -elected leaders are female. Violence against women causes more deaths and disabilities among the global female population aged 15 to 44 than </a:t>
            </a:r>
            <a:r>
              <a:rPr lang="en-US" sz="1900" dirty="0" err="1" smtClean="0"/>
              <a:t>Cancer,Malaria,Road</a:t>
            </a:r>
            <a:r>
              <a:rPr lang="en-US" sz="1900" dirty="0" smtClean="0"/>
              <a:t> traffic accidents and War. </a:t>
            </a:r>
          </a:p>
          <a:p>
            <a:pPr algn="just">
              <a:buNone/>
            </a:pPr>
            <a:endParaRPr lang="en-US" sz="1900" dirty="0" smtClean="0"/>
          </a:p>
          <a:p>
            <a:pPr algn="just">
              <a:buNone/>
            </a:pPr>
            <a:r>
              <a:rPr lang="en-US" sz="1900" dirty="0" smtClean="0"/>
              <a:t>       It is estimated that one in five women worldwide will become a victim of rape or </a:t>
            </a:r>
            <a:r>
              <a:rPr lang="en-US" sz="1900" dirty="0" err="1" smtClean="0"/>
              <a:t>attemped</a:t>
            </a:r>
            <a:r>
              <a:rPr lang="en-US" sz="1900" dirty="0" smtClean="0"/>
              <a:t> rape and </a:t>
            </a:r>
            <a:r>
              <a:rPr lang="en-US" sz="1900" dirty="0" err="1" smtClean="0"/>
              <a:t>ane</a:t>
            </a:r>
            <a:r>
              <a:rPr lang="en-US" sz="1900" dirty="0" smtClean="0"/>
              <a:t> in four will experience domestic violence.</a:t>
            </a:r>
          </a:p>
          <a:p>
            <a:pPr>
              <a:buNone/>
            </a:pPr>
            <a:endParaRPr lang="en-US" sz="1900" dirty="0" smtClean="0"/>
          </a:p>
          <a:p>
            <a:pPr>
              <a:buNone/>
            </a:pPr>
            <a:r>
              <a:rPr lang="en-US" sz="1900" dirty="0" smtClean="0"/>
              <a:t>METRO – March 7 </a:t>
            </a:r>
            <a:r>
              <a:rPr lang="en-US" sz="1900" dirty="0" err="1" smtClean="0"/>
              <a:t>th</a:t>
            </a:r>
            <a:r>
              <a:rPr lang="en-US" sz="1900" dirty="0" smtClean="0"/>
              <a:t> of 2012, UK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solidFill>
                  <a:schemeClr val="bg1"/>
                </a:solidFill>
              </a:rPr>
              <a:t>Should we take it seriously in Sri Lanka?</a:t>
            </a:r>
            <a:endParaRPr lang="en-US" dirty="0">
              <a:solidFill>
                <a:schemeClr val="bg1"/>
              </a:solidFill>
            </a:endParaRPr>
          </a:p>
        </p:txBody>
      </p:sp>
      <p:sp>
        <p:nvSpPr>
          <p:cNvPr id="3" name="Content Placeholder 2"/>
          <p:cNvSpPr>
            <a:spLocks noGrp="1"/>
          </p:cNvSpPr>
          <p:nvPr>
            <p:ph idx="1"/>
          </p:nvPr>
        </p:nvSpPr>
        <p:spPr>
          <a:xfrm>
            <a:off x="444500" y="2286000"/>
            <a:ext cx="8229600" cy="3276600"/>
          </a:xfrm>
        </p:spPr>
        <p:txBody>
          <a:bodyPr/>
          <a:lstStyle/>
          <a:p>
            <a:r>
              <a:rPr lang="en-US" dirty="0" smtClean="0">
                <a:solidFill>
                  <a:schemeClr val="bg1"/>
                </a:solidFill>
              </a:rPr>
              <a:t>Mr. </a:t>
            </a:r>
            <a:r>
              <a:rPr lang="en-US" dirty="0" err="1" smtClean="0">
                <a:solidFill>
                  <a:schemeClr val="bg1"/>
                </a:solidFill>
              </a:rPr>
              <a:t>Maithripala</a:t>
            </a:r>
            <a:r>
              <a:rPr lang="en-US" dirty="0" smtClean="0">
                <a:solidFill>
                  <a:schemeClr val="bg1"/>
                </a:solidFill>
              </a:rPr>
              <a:t> </a:t>
            </a:r>
            <a:r>
              <a:rPr lang="en-US" dirty="0" err="1" smtClean="0">
                <a:solidFill>
                  <a:schemeClr val="bg1"/>
                </a:solidFill>
              </a:rPr>
              <a:t>Sirisena</a:t>
            </a:r>
            <a:r>
              <a:rPr lang="en-US" dirty="0" smtClean="0">
                <a:solidFill>
                  <a:schemeClr val="bg1"/>
                </a:solidFill>
              </a:rPr>
              <a:t> (MP) – “Approximately 65 percent of all court cases in the country had to do with rape, child abuse, and violence against women” </a:t>
            </a:r>
          </a:p>
          <a:p>
            <a:pPr algn="r">
              <a:buNone/>
            </a:pPr>
            <a:r>
              <a:rPr lang="en-US" dirty="0" smtClean="0">
                <a:solidFill>
                  <a:schemeClr val="bg1"/>
                </a:solidFill>
              </a:rPr>
              <a:t>(</a:t>
            </a:r>
            <a:r>
              <a:rPr lang="en-US" i="1" dirty="0" smtClean="0">
                <a:solidFill>
                  <a:schemeClr val="bg1"/>
                </a:solidFill>
              </a:rPr>
              <a:t>The Island </a:t>
            </a:r>
            <a:r>
              <a:rPr lang="en-US" dirty="0" smtClean="0">
                <a:solidFill>
                  <a:schemeClr val="bg1"/>
                </a:solidFill>
              </a:rPr>
              <a:t>– 10/03/2013)</a:t>
            </a:r>
          </a:p>
          <a:p>
            <a:r>
              <a:rPr lang="en-US" dirty="0" smtClean="0">
                <a:solidFill>
                  <a:schemeClr val="bg1"/>
                </a:solidFill>
              </a:rPr>
              <a:t>“Land like no other” – 5 women are raped in a day</a:t>
            </a:r>
          </a:p>
          <a:p>
            <a:pPr>
              <a:buNone/>
            </a:pPr>
            <a:r>
              <a:rPr lang="en-US" dirty="0" smtClean="0"/>
              <a:t>						(Sunday Times)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Stereo – typical roles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Famous Victorian Female Writers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390</TotalTime>
  <Words>695</Words>
  <Application>Microsoft Office PowerPoint</Application>
  <PresentationFormat>On-screen Show (4:3)</PresentationFormat>
  <Paragraphs>170</Paragraphs>
  <Slides>31</Slides>
  <Notes>2</Notes>
  <HiddenSlides>0</HiddenSlides>
  <MMClips>5</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Feminism: Cure or Curse?</vt:lpstr>
      <vt:lpstr>What is Feminism?</vt:lpstr>
      <vt:lpstr>Other related issues</vt:lpstr>
      <vt:lpstr>PowerPoint Presentation</vt:lpstr>
      <vt:lpstr>Established Areas of Feminism</vt:lpstr>
      <vt:lpstr>PowerPoint Presentation</vt:lpstr>
      <vt:lpstr>Should we take it seriously in Sri Lanka?</vt:lpstr>
      <vt:lpstr>Stereo – typical roles</vt:lpstr>
      <vt:lpstr>Famous Victorian Female Writers</vt:lpstr>
      <vt:lpstr>South Asian Situation</vt:lpstr>
      <vt:lpstr>PowerPoint Presentation</vt:lpstr>
      <vt:lpstr>PowerPoint Presentation</vt:lpstr>
      <vt:lpstr>PowerPoint Presentation</vt:lpstr>
      <vt:lpstr>Anomalous position of women </vt:lpstr>
      <vt:lpstr>PowerPoint Presentation</vt:lpstr>
      <vt:lpstr>PowerPoint Presentation</vt:lpstr>
      <vt:lpstr>PowerPoint Presentation</vt:lpstr>
      <vt:lpstr>PowerPoint Presentation</vt:lpstr>
      <vt:lpstr>       “Anger” by Linda Pastan  </vt:lpstr>
      <vt:lpstr>“  “Woman” by Nikki Giovanni</vt:lpstr>
      <vt:lpstr>PowerPoint Presentation</vt:lpstr>
      <vt:lpstr>PowerPoint Presentation</vt:lpstr>
      <vt:lpstr>PowerPoint Presentation</vt:lpstr>
      <vt:lpstr>PowerPoint Presentation</vt:lpstr>
      <vt:lpstr>Short story </vt:lpstr>
      <vt:lpstr>Songs</vt:lpstr>
      <vt:lpstr>Appreciation of traditional female role</vt:lpstr>
      <vt:lpstr>Films</vt:lpstr>
      <vt:lpstr>Positives of Feminism</vt:lpstr>
      <vt:lpstr>Ill-effects of Feminism</vt:lpstr>
      <vt:lpstr>Decision up to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Feminism: Curse or Cure?</dc:title>
  <dc:creator>Dell</dc:creator>
  <cp:lastModifiedBy>USER</cp:lastModifiedBy>
  <cp:revision>160</cp:revision>
  <dcterms:created xsi:type="dcterms:W3CDTF">2013-03-24T11:21:57Z</dcterms:created>
  <dcterms:modified xsi:type="dcterms:W3CDTF">2014-08-07T16:40:46Z</dcterms:modified>
</cp:coreProperties>
</file>