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8" autoAdjust="0"/>
  </p:normalViewPr>
  <p:slideViewPr>
    <p:cSldViewPr>
      <p:cViewPr varScale="1">
        <p:scale>
          <a:sx n="86" d="100"/>
          <a:sy n="8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826AD-65EC-4CAC-BF0B-CBC42571CD00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273A5-B99F-4972-87DE-CAFD222EAB9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2012D-F47D-4BEB-A0DD-296F11838A72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2305-DCA3-4289-8F24-0C6F05A2690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98EA5-D514-4000-9658-4C46B0092EE3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10E84-4DB9-4EDB-AF47-B73AE0CEDAA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B1229-B161-42D4-89B7-A465E827FF63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94EE9-FD4D-401C-97C3-9B61F6783F8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27D69-90A5-4D72-85FB-4ED1B224E38D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97FC-6783-47F5-9090-39F974F235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B674-F795-42F2-BDC5-4E3F008A2349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9126D-6E82-4DA0-9C97-4AD732E60A6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AC248-53B8-4122-9CAA-73DDFE2A9999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49E32-A4EC-4DDE-B39F-5D2D7C8E873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FEFD8-8115-4A1B-9C5A-7936F44111F1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0DA47-9BC9-4612-B37C-A96F710B4FA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0ABA-11BB-4B81-8C06-195851BFB331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260E3-17D9-4E23-B4B5-FA2A00B414B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7593E-F08F-4D96-903B-B293D4ADEBED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E295C-1FBB-48A2-A694-C2E4DCC70C3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1553-ED7E-4CAD-9A74-155A17F27D4E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8C4C-0E15-4ABE-A707-7D08048E3BF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A95E20-731E-47EA-9A27-1992F9D101BB}" type="datetimeFigureOut">
              <a:rPr lang="fr-FR"/>
              <a:pPr>
                <a:defRPr/>
              </a:pPr>
              <a:t>11/01/2012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3972C6-84D9-47FF-9047-5F0B5FE4EA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Narkisim" pitchFamily="34" charset="-79"/>
                <a:cs typeface="Narkisim" pitchFamily="34" charset="-79"/>
              </a:rPr>
              <a:t>Culture and Energy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pPr algn="l"/>
            <a:r>
              <a:rPr lang="en-US" dirty="0" smtClean="0">
                <a:latin typeface="Papyrus" pitchFamily="66" charset="0"/>
              </a:rPr>
              <a:t>Introduction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Monotype Corsiva" pitchFamily="66" charset="0"/>
              </a:rPr>
              <a:t>We are all human beings, but by living in different places around the world, in our own unique struggle to survive, we learn different things, mostly dependent on where we live.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Monotype Corsiva" pitchFamily="66" charset="0"/>
              </a:rPr>
              <a:t>This learning of how to live, largely influenced by societies, also largely influences the use of energy per capita.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What is Culture?</a:t>
            </a: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76600" y="2496503"/>
            <a:ext cx="5562600" cy="3557587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Papyrus" pitchFamily="66" charset="0"/>
              </a:rPr>
              <a:t>Culture is the full range of learned human behavior </a:t>
            </a:r>
            <a:r>
              <a:rPr lang="en-US" sz="2800" dirty="0" smtClean="0">
                <a:latin typeface="Papyrus" pitchFamily="66" charset="0"/>
              </a:rPr>
              <a:t>patterns amongst social groups, influencing ideologies, languages, food, art, etc. </a:t>
            </a:r>
          </a:p>
          <a:p>
            <a:pPr marL="0" indent="0">
              <a:buNone/>
            </a:pPr>
            <a:endParaRPr lang="en-US" sz="2800" dirty="0">
              <a:latin typeface="Papyrus" pitchFamily="66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Papyrus" pitchFamily="66" charset="0"/>
              </a:rPr>
              <a:t>It is important in energy because how one lives is a facet of one’s culture. </a:t>
            </a:r>
            <a:endParaRPr lang="en-US" sz="2800" dirty="0">
              <a:latin typeface="Papyrus" pitchFamily="66" charset="0"/>
            </a:endParaRPr>
          </a:p>
          <a:p>
            <a:pPr marL="0" indent="0">
              <a:buNone/>
            </a:pPr>
            <a:endParaRPr lang="en-US" dirty="0" smtClean="0">
              <a:latin typeface="Monotype Corsiva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362200"/>
            <a:ext cx="2966533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Papyrus" pitchFamily="66" charset="0"/>
              </a:rPr>
              <a:t>Ideologies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Monotype Corsiva" pitchFamily="66" charset="0"/>
              </a:rPr>
              <a:t>These are belief systems</a:t>
            </a:r>
            <a:r>
              <a:rPr lang="en-US" sz="2800" dirty="0">
                <a:latin typeface="Monotype Corsiva" pitchFamily="66" charset="0"/>
              </a:rPr>
              <a:t>; a set of ideas that constitutes one's goals, expectations, </a:t>
            </a:r>
            <a:r>
              <a:rPr lang="en-US" sz="2800" dirty="0" smtClean="0">
                <a:latin typeface="Monotype Corsiva" pitchFamily="66" charset="0"/>
              </a:rPr>
              <a:t>and actions; how one looks at things. </a:t>
            </a:r>
          </a:p>
          <a:p>
            <a:pPr marL="0" indent="0">
              <a:buNone/>
            </a:pPr>
            <a:endParaRPr lang="en-US" sz="2800" dirty="0">
              <a:latin typeface="Monotype Corsiva" pitchFamily="66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Monotype Corsiva" pitchFamily="66" charset="0"/>
              </a:rPr>
              <a:t>Depending on a society’s ideology, energy usage is affected. </a:t>
            </a:r>
          </a:p>
          <a:p>
            <a:pPr marL="0" indent="0">
              <a:buNone/>
            </a:pPr>
            <a:endParaRPr lang="en-US" sz="2800" dirty="0" smtClean="0">
              <a:latin typeface="Monotype Corsiva" pitchFamily="66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Monotype Corsiva" pitchFamily="66" charset="0"/>
              </a:rPr>
              <a:t>e.g.:  </a:t>
            </a:r>
            <a:r>
              <a:rPr lang="en-US" sz="2800" dirty="0">
                <a:latin typeface="Monotype Corsiva" pitchFamily="66" charset="0"/>
              </a:rPr>
              <a:t>Native Americans </a:t>
            </a:r>
            <a:r>
              <a:rPr lang="en-US" sz="2800" dirty="0" smtClean="0">
                <a:latin typeface="Monotype Corsiva" pitchFamily="66" charset="0"/>
              </a:rPr>
              <a:t>frequently </a:t>
            </a:r>
            <a:r>
              <a:rPr lang="en-US" sz="2800" dirty="0">
                <a:latin typeface="Monotype Corsiva" pitchFamily="66" charset="0"/>
              </a:rPr>
              <a:t>object to </a:t>
            </a:r>
            <a:r>
              <a:rPr lang="en-US" sz="2800" dirty="0" smtClean="0">
                <a:latin typeface="Monotype Corsiva" pitchFamily="66" charset="0"/>
              </a:rPr>
              <a:t>hydropower </a:t>
            </a:r>
            <a:r>
              <a:rPr lang="en-US" sz="2800" dirty="0">
                <a:latin typeface="Monotype Corsiva" pitchFamily="66" charset="0"/>
              </a:rPr>
              <a:t>projects because they disrupt stream flow, which is of</a:t>
            </a:r>
          </a:p>
          <a:p>
            <a:pPr marL="0" indent="0">
              <a:buNone/>
            </a:pPr>
            <a:r>
              <a:rPr lang="en-US" sz="2800" dirty="0">
                <a:latin typeface="Monotype Corsiva" pitchFamily="66" charset="0"/>
              </a:rPr>
              <a:t>great spiritual importance to Native American culture.</a:t>
            </a:r>
            <a:endParaRPr lang="en-US" sz="28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 rot="5400000">
            <a:off x="-2247900" y="2781300"/>
            <a:ext cx="6400800" cy="1143000"/>
          </a:xfrm>
        </p:spPr>
        <p:txBody>
          <a:bodyPr vert="vert270"/>
          <a:lstStyle/>
          <a:p>
            <a:pPr algn="l"/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C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O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M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F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O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R</a:t>
            </a:r>
            <a:b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T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2438400" y="228600"/>
            <a:ext cx="6248400" cy="6400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Papyrus" pitchFamily="66" charset="0"/>
              </a:rPr>
              <a:t>Homely feelings for individuals of a society influence how buildings are constructed and how energy is used, which is indeed a facet of culture. </a:t>
            </a:r>
          </a:p>
          <a:p>
            <a:pPr marL="0" indent="0">
              <a:buNone/>
            </a:pPr>
            <a:endParaRPr lang="en-US" sz="2400" dirty="0">
              <a:latin typeface="Papyrus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Papyrus" pitchFamily="66" charset="0"/>
              </a:rPr>
              <a:t>Because Hawaiians are comfortable in and are used to generally cool weather , their homes utilize single </a:t>
            </a:r>
            <a:r>
              <a:rPr lang="en-US" sz="2400" dirty="0">
                <a:latin typeface="Papyrus" pitchFamily="66" charset="0"/>
              </a:rPr>
              <a:t>wall construction and </a:t>
            </a:r>
            <a:r>
              <a:rPr lang="en-US" sz="2400" dirty="0" smtClean="0">
                <a:latin typeface="Papyrus" pitchFamily="66" charset="0"/>
              </a:rPr>
              <a:t>thus is </a:t>
            </a:r>
            <a:r>
              <a:rPr lang="en-US" sz="2400" dirty="0">
                <a:latin typeface="Papyrus" pitchFamily="66" charset="0"/>
              </a:rPr>
              <a:t>not really </a:t>
            </a:r>
            <a:r>
              <a:rPr lang="en-US" sz="2400" dirty="0" smtClean="0">
                <a:latin typeface="Papyrus" pitchFamily="66" charset="0"/>
              </a:rPr>
              <a:t>concerned </a:t>
            </a:r>
            <a:r>
              <a:rPr lang="en-US" sz="2400" dirty="0">
                <a:latin typeface="Papyrus" pitchFamily="66" charset="0"/>
              </a:rPr>
              <a:t>with heat-loss</a:t>
            </a:r>
            <a:r>
              <a:rPr lang="en-US" sz="2400" dirty="0" smtClean="0">
                <a:latin typeface="Papyrus" pitchFamily="66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Papyrus" pitchFamily="66" charset="0"/>
            </a:endParaRPr>
          </a:p>
          <a:p>
            <a:pPr marL="0" indent="0">
              <a:buNone/>
            </a:pPr>
            <a:r>
              <a:rPr lang="en-US" sz="2400" dirty="0">
                <a:latin typeface="Papyrus" pitchFamily="66" charset="0"/>
              </a:rPr>
              <a:t>in Japan there is still widespread resistance </a:t>
            </a:r>
            <a:r>
              <a:rPr lang="en-US" sz="2400" dirty="0" smtClean="0">
                <a:latin typeface="Papyrus" pitchFamily="66" charset="0"/>
              </a:rPr>
              <a:t>to domestic </a:t>
            </a:r>
            <a:r>
              <a:rPr lang="en-US" sz="2400" dirty="0">
                <a:latin typeface="Papyrus" pitchFamily="66" charset="0"/>
              </a:rPr>
              <a:t>space heating and </a:t>
            </a:r>
            <a:r>
              <a:rPr lang="en-US" sz="2400" dirty="0" smtClean="0">
                <a:latin typeface="Papyrus" pitchFamily="66" charset="0"/>
              </a:rPr>
              <a:t>cooling. Japanese people heat </a:t>
            </a:r>
            <a:r>
              <a:rPr lang="en-US" sz="2400" dirty="0">
                <a:latin typeface="Papyrus" pitchFamily="66" charset="0"/>
              </a:rPr>
              <a:t>the space under a sunken dinner table and trapped the heat with a </a:t>
            </a:r>
            <a:r>
              <a:rPr lang="en-US" sz="2400" dirty="0" smtClean="0">
                <a:latin typeface="Papyrus" pitchFamily="66" charset="0"/>
              </a:rPr>
              <a:t>cloth around </a:t>
            </a:r>
            <a:r>
              <a:rPr lang="en-US" sz="2400" dirty="0">
                <a:latin typeface="Papyrus" pitchFamily="66" charset="0"/>
              </a:rPr>
              <a:t>the edge of the table. </a:t>
            </a:r>
            <a:r>
              <a:rPr lang="en-US" sz="2400" dirty="0" smtClean="0">
                <a:latin typeface="Papyrus" pitchFamily="66" charset="0"/>
              </a:rPr>
              <a:t>They are genuinely comfortable this way.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pPr algn="l"/>
            <a:r>
              <a:rPr lang="en-US" dirty="0" smtClean="0">
                <a:latin typeface="Papyrus" pitchFamily="66" charset="0"/>
              </a:rPr>
              <a:t>Living Scales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86000" y="1600200"/>
            <a:ext cx="670560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Monotype Corsiva" pitchFamily="66" charset="0"/>
              </a:rPr>
              <a:t>Because </a:t>
            </a:r>
            <a:r>
              <a:rPr lang="en-US" dirty="0" smtClean="0">
                <a:latin typeface="Monotype Corsiva" pitchFamily="66" charset="0"/>
              </a:rPr>
              <a:t>of economies </a:t>
            </a:r>
            <a:r>
              <a:rPr lang="en-US" dirty="0">
                <a:latin typeface="Monotype Corsiva" pitchFamily="66" charset="0"/>
              </a:rPr>
              <a:t>of scale, a large family living together in a house uses energy </a:t>
            </a:r>
            <a:r>
              <a:rPr lang="en-US" dirty="0" smtClean="0">
                <a:latin typeface="Monotype Corsiva" pitchFamily="66" charset="0"/>
              </a:rPr>
              <a:t>much more efficiently - on </a:t>
            </a:r>
            <a:r>
              <a:rPr lang="en-US" dirty="0">
                <a:latin typeface="Monotype Corsiva" pitchFamily="66" charset="0"/>
              </a:rPr>
              <a:t>a per capita </a:t>
            </a:r>
            <a:r>
              <a:rPr lang="en-US" dirty="0" smtClean="0">
                <a:latin typeface="Monotype Corsiva" pitchFamily="66" charset="0"/>
              </a:rPr>
              <a:t>basis - than </a:t>
            </a:r>
            <a:r>
              <a:rPr lang="en-US" dirty="0">
                <a:latin typeface="Monotype Corsiva" pitchFamily="66" charset="0"/>
              </a:rPr>
              <a:t>a small family.</a:t>
            </a:r>
            <a:endParaRPr lang="en-US" dirty="0" smtClean="0">
              <a:latin typeface="Monotype Corsiva" pitchFamily="66" charset="0"/>
            </a:endParaRPr>
          </a:p>
          <a:p>
            <a:pPr marL="0" indent="0">
              <a:buNone/>
            </a:pPr>
            <a:endParaRPr lang="en-US" dirty="0">
              <a:latin typeface="Monotype Corsiva" pitchFamily="66" charset="0"/>
            </a:endParaRPr>
          </a:p>
          <a:p>
            <a:pPr marL="0" indent="0">
              <a:buNone/>
            </a:pPr>
            <a:r>
              <a:rPr lang="en-US" dirty="0">
                <a:latin typeface="Monotype Corsiva" pitchFamily="66" charset="0"/>
              </a:rPr>
              <a:t>The long-term decline in U.S. household size and the ever-increasing numbers of singles living alone are feeding a continuing rise in home energy consumption. </a:t>
            </a:r>
          </a:p>
        </p:txBody>
      </p:sp>
    </p:spTree>
    <p:extLst>
      <p:ext uri="{BB962C8B-B14F-4D97-AF65-F5344CB8AC3E}">
        <p14:creationId xmlns:p14="http://schemas.microsoft.com/office/powerpoint/2010/main" val="313646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Monotype Corsiva" pitchFamily="66" charset="0"/>
              </a:rPr>
              <a:t>American vs. Bahamian Culture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4040188" cy="639762"/>
          </a:xfrm>
        </p:spPr>
        <p:txBody>
          <a:bodyPr/>
          <a:lstStyle/>
          <a:p>
            <a:pPr algn="ctr"/>
            <a:r>
              <a:rPr lang="en-US" sz="2800" u="sng" dirty="0" smtClean="0">
                <a:latin typeface="Papyrus" pitchFamily="66" charset="0"/>
              </a:rPr>
              <a:t>American Culture</a:t>
            </a:r>
            <a:endParaRPr lang="en-US" sz="2800" u="sng" dirty="0">
              <a:latin typeface="Papyrus" pitchFamily="66" charset="0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sz="half" idx="2"/>
          </p:nvPr>
        </p:nvSpPr>
        <p:spPr>
          <a:xfrm>
            <a:off x="457200" y="3048000"/>
            <a:ext cx="4040188" cy="361632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Materialism, which is the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belief that material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possessions can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bring personal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happiness, exists heavily here (technologies &amp; appliances that use more energy)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Citizens of U. S. A. prefer single living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572000" y="2057400"/>
            <a:ext cx="4041775" cy="639762"/>
          </a:xfrm>
        </p:spPr>
        <p:txBody>
          <a:bodyPr/>
          <a:lstStyle/>
          <a:p>
            <a:pPr algn="ctr"/>
            <a:r>
              <a:rPr lang="en-US" sz="2800" u="sng" dirty="0" smtClean="0">
                <a:latin typeface="Papyrus" pitchFamily="66" charset="0"/>
              </a:rPr>
              <a:t>Bahamian Culture</a:t>
            </a:r>
            <a:endParaRPr lang="en-US" sz="2800" u="sng" dirty="0">
              <a:latin typeface="Papyrus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8200" y="3048000"/>
            <a:ext cx="4041775" cy="293052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ndalus" pitchFamily="18" charset="-78"/>
                <a:cs typeface="Andalus" pitchFamily="18" charset="-78"/>
              </a:rPr>
              <a:t>Tend to be more reservative; tend to  keep aside for future use in difficult times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ndalus" pitchFamily="18" charset="-78"/>
                <a:cs typeface="Andalus" pitchFamily="18" charset="-78"/>
              </a:rPr>
              <a:t>Citizens of the Bahamas tend to bend towards group living </a:t>
            </a:r>
          </a:p>
        </p:txBody>
      </p:sp>
    </p:spTree>
    <p:extLst>
      <p:ext uri="{BB962C8B-B14F-4D97-AF65-F5344CB8AC3E}">
        <p14:creationId xmlns:p14="http://schemas.microsoft.com/office/powerpoint/2010/main" val="275638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 rot="5400000">
            <a:off x="-2247900" y="2781300"/>
            <a:ext cx="6400800" cy="1143000"/>
          </a:xfrm>
        </p:spPr>
        <p:txBody>
          <a:bodyPr vert="vert270"/>
          <a:lstStyle/>
          <a:p>
            <a:pPr algn="l"/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E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V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O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L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U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T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I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O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N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A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R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Y</a:t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/>
            </a:r>
            <a:b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en-US" sz="3100" dirty="0" smtClean="0">
                <a:solidFill>
                  <a:schemeClr val="bg1"/>
                </a:solidFill>
                <a:latin typeface="Monotype Corsiva" pitchFamily="66" charset="0"/>
              </a:rPr>
              <a:t>LAW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2590800" y="457200"/>
            <a:ext cx="6248400" cy="5791200"/>
          </a:xfrm>
        </p:spPr>
        <p:txBody>
          <a:bodyPr/>
          <a:lstStyle/>
          <a:p>
            <a:r>
              <a:rPr lang="en-US" sz="2400" b="1" dirty="0" smtClean="0">
                <a:latin typeface="Papyrus" pitchFamily="66" charset="0"/>
              </a:rPr>
              <a:t>Hypotenuse-</a:t>
            </a:r>
            <a:r>
              <a:rPr lang="en-US" sz="2400" dirty="0" smtClean="0">
                <a:latin typeface="Papyrus" pitchFamily="66" charset="0"/>
              </a:rPr>
              <a:t> </a:t>
            </a:r>
            <a:r>
              <a:rPr lang="en-US" sz="2400" i="1" dirty="0" smtClean="0">
                <a:latin typeface="Papyrus" pitchFamily="66" charset="0"/>
              </a:rPr>
              <a:t>“Every </a:t>
            </a:r>
            <a:r>
              <a:rPr lang="en-US" sz="2400" i="1" dirty="0">
                <a:latin typeface="Papyrus" pitchFamily="66" charset="0"/>
              </a:rPr>
              <a:t>increase in available energy leads to an improvement in the human standard of living</a:t>
            </a:r>
            <a:r>
              <a:rPr lang="en-US" sz="2400" i="1" dirty="0" smtClean="0">
                <a:latin typeface="Papyrus" pitchFamily="66" charset="0"/>
              </a:rPr>
              <a:t>.”</a:t>
            </a:r>
            <a:endParaRPr lang="en-US" sz="2400" i="1" dirty="0">
              <a:latin typeface="Papyrus" pitchFamily="66" charset="0"/>
            </a:endParaRPr>
          </a:p>
          <a:p>
            <a:r>
              <a:rPr lang="en-US" sz="2400" dirty="0" smtClean="0">
                <a:latin typeface="Papyrus" pitchFamily="66" charset="0"/>
              </a:rPr>
              <a:t>For </a:t>
            </a:r>
            <a:r>
              <a:rPr lang="en-US" sz="2400" dirty="0">
                <a:latin typeface="Papyrus" pitchFamily="66" charset="0"/>
              </a:rPr>
              <a:t>many </a:t>
            </a:r>
            <a:r>
              <a:rPr lang="en-US" sz="2400" dirty="0" smtClean="0">
                <a:latin typeface="Papyrus" pitchFamily="66" charset="0"/>
              </a:rPr>
              <a:t>centuries, </a:t>
            </a:r>
            <a:r>
              <a:rPr lang="en-US" sz="2400" dirty="0">
                <a:latin typeface="Papyrus" pitchFamily="66" charset="0"/>
              </a:rPr>
              <a:t>the only immediate sources of energy were human and </a:t>
            </a:r>
            <a:r>
              <a:rPr lang="en-US" sz="2400" dirty="0" smtClean="0">
                <a:latin typeface="Papyrus" pitchFamily="66" charset="0"/>
              </a:rPr>
              <a:t>animal muscle, which progressed to today’s steam engine and nuclear energy. </a:t>
            </a:r>
          </a:p>
          <a:p>
            <a:endParaRPr lang="en-US" sz="2400" dirty="0" smtClean="0">
              <a:latin typeface="Papyrus" pitchFamily="66" charset="0"/>
            </a:endParaRPr>
          </a:p>
          <a:p>
            <a:r>
              <a:rPr lang="en-US" sz="2400" dirty="0" smtClean="0">
                <a:latin typeface="Papyrus" pitchFamily="66" charset="0"/>
              </a:rPr>
              <a:t>However</a:t>
            </a:r>
            <a:r>
              <a:rPr lang="en-US" sz="2400" dirty="0">
                <a:latin typeface="Papyrus" pitchFamily="66" charset="0"/>
              </a:rPr>
              <a:t>, as more energy became available, the yield in goods and services per unit </a:t>
            </a:r>
            <a:r>
              <a:rPr lang="en-US" sz="2400" dirty="0" smtClean="0">
                <a:latin typeface="Papyrus" pitchFamily="66" charset="0"/>
              </a:rPr>
              <a:t>of energy </a:t>
            </a:r>
            <a:r>
              <a:rPr lang="en-US" sz="2400" dirty="0">
                <a:latin typeface="Papyrus" pitchFamily="66" charset="0"/>
              </a:rPr>
              <a:t>was in a steep </a:t>
            </a:r>
            <a:r>
              <a:rPr lang="en-US" sz="2400" dirty="0" smtClean="0">
                <a:latin typeface="Papyrus" pitchFamily="66" charset="0"/>
              </a:rPr>
              <a:t>decline as the world became more diverse and unequal in culture.</a:t>
            </a:r>
          </a:p>
          <a:p>
            <a:r>
              <a:rPr lang="en-US" sz="2400" b="1" dirty="0" smtClean="0">
                <a:latin typeface="Papyrus" pitchFamily="66" charset="0"/>
              </a:rPr>
              <a:t>Natural Law </a:t>
            </a:r>
            <a:r>
              <a:rPr lang="en-US" sz="2400" dirty="0" smtClean="0">
                <a:latin typeface="Papyrus" pitchFamily="66" charset="0"/>
              </a:rPr>
              <a:t>– “Every </a:t>
            </a:r>
            <a:r>
              <a:rPr lang="en-US" sz="2400" dirty="0">
                <a:latin typeface="Papyrus" pitchFamily="66" charset="0"/>
              </a:rPr>
              <a:t>increase in available energy leads to </a:t>
            </a:r>
            <a:r>
              <a:rPr lang="en-US" sz="2400" dirty="0" smtClean="0">
                <a:latin typeface="Papyrus" pitchFamily="66" charset="0"/>
              </a:rPr>
              <a:t>a decrease in </a:t>
            </a:r>
            <a:r>
              <a:rPr lang="en-US" sz="2400" dirty="0">
                <a:latin typeface="Papyrus" pitchFamily="66" charset="0"/>
              </a:rPr>
              <a:t>the human standard of living.”</a:t>
            </a:r>
          </a:p>
        </p:txBody>
      </p:sp>
    </p:spTree>
    <p:extLst>
      <p:ext uri="{BB962C8B-B14F-4D97-AF65-F5344CB8AC3E}">
        <p14:creationId xmlns:p14="http://schemas.microsoft.com/office/powerpoint/2010/main" val="383922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Narkisim" pitchFamily="34" charset="-79"/>
                <a:cs typeface="Narkisim" pitchFamily="34" charset="-79"/>
              </a:rPr>
              <a:t>Thank you for Viewing…..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9144000" cy="20574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R. D. Bent - </a:t>
            </a:r>
            <a:r>
              <a:rPr lang="en-US" i="1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Energy: Science, Policy, and the pursuit of sustainability, 2002 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Brendan Dooley – </a:t>
            </a:r>
            <a:r>
              <a:rPr lang="en-US" i="1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Perspectives on the Power to Work, 2006 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Dennis O'Neil </a:t>
            </a:r>
            <a:r>
              <a:rPr lang="en-US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- What </a:t>
            </a:r>
            <a:r>
              <a:rPr lang="en-US" dirty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is </a:t>
            </a:r>
            <a:r>
              <a:rPr lang="en-US" dirty="0" smtClean="0">
                <a:solidFill>
                  <a:schemeClr val="bg1"/>
                </a:solidFill>
                <a:latin typeface="LilyUPC" pitchFamily="34" charset="-34"/>
                <a:cs typeface="LilyUPC" pitchFamily="34" charset="-34"/>
              </a:rPr>
              <a:t>Culture, 2006</a:t>
            </a:r>
          </a:p>
        </p:txBody>
      </p:sp>
    </p:spTree>
    <p:extLst>
      <p:ext uri="{BB962C8B-B14F-4D97-AF65-F5344CB8AC3E}">
        <p14:creationId xmlns:p14="http://schemas.microsoft.com/office/powerpoint/2010/main" val="28063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al Light Stre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6A562B-6A2B-4935-94BD-7F77E8570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Global Light Stream</Template>
  <TotalTime>240</TotalTime>
  <Words>544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Global Light Stream</vt:lpstr>
      <vt:lpstr>Culture and Energy Consumption</vt:lpstr>
      <vt:lpstr>Introduction</vt:lpstr>
      <vt:lpstr>What is Culture?</vt:lpstr>
      <vt:lpstr>Ideologies</vt:lpstr>
      <vt:lpstr>C O M F O R T</vt:lpstr>
      <vt:lpstr>Living Scales</vt:lpstr>
      <vt:lpstr>American vs. Bahamian Culture</vt:lpstr>
      <vt:lpstr>E V O L U T I O N A R Y  LAW</vt:lpstr>
      <vt:lpstr>Thank you for Viewing…..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and Energy Consumption</dc:title>
  <dc:creator>Ernesto G. Williams</dc:creator>
  <cp:lastModifiedBy>Williams</cp:lastModifiedBy>
  <cp:revision>15</cp:revision>
  <dcterms:created xsi:type="dcterms:W3CDTF">2011-10-28T05:35:28Z</dcterms:created>
  <dcterms:modified xsi:type="dcterms:W3CDTF">2012-01-11T15:00:46Z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TC103807029990</vt:lpwstr>
  </property>
</Properties>
</file>