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9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388455409"/>
      </p:ext>
    </p:extLst>
  </p:cSld>
  <p:clrMap bg1="lt1" tx1="dk1" bg2="lt2" tx2="dk2" accent1="accent1" accent2="accent2" accent3="accent3" accent4="accent4" accent5="accent5" accent6="accent6" hlink="hlink" folHlink="folHlink"/>
  <p:notesStyle>
    <a:lvl1pPr latinLnBrk="0">
      <a:defRPr>
        <a:latin typeface="+mj-lt"/>
        <a:ea typeface="+mj-ea"/>
        <a:cs typeface="+mj-cs"/>
        <a:sym typeface="Helvetica Neue"/>
      </a:defRPr>
    </a:lvl1pPr>
    <a:lvl2pPr indent="228600" latinLnBrk="0">
      <a:defRPr>
        <a:latin typeface="+mj-lt"/>
        <a:ea typeface="+mj-ea"/>
        <a:cs typeface="+mj-cs"/>
        <a:sym typeface="Helvetica Neue"/>
      </a:defRPr>
    </a:lvl2pPr>
    <a:lvl3pPr indent="457200" latinLnBrk="0">
      <a:defRPr>
        <a:latin typeface="+mj-lt"/>
        <a:ea typeface="+mj-ea"/>
        <a:cs typeface="+mj-cs"/>
        <a:sym typeface="Helvetica Neue"/>
      </a:defRPr>
    </a:lvl3pPr>
    <a:lvl4pPr indent="685800" latinLnBrk="0">
      <a:defRPr>
        <a:latin typeface="+mj-lt"/>
        <a:ea typeface="+mj-ea"/>
        <a:cs typeface="+mj-cs"/>
        <a:sym typeface="Helvetica Neue"/>
      </a:defRPr>
    </a:lvl4pPr>
    <a:lvl5pPr indent="914400" latinLnBrk="0">
      <a:defRPr>
        <a:latin typeface="+mj-lt"/>
        <a:ea typeface="+mj-ea"/>
        <a:cs typeface="+mj-cs"/>
        <a:sym typeface="Helvetica Neue"/>
      </a:defRPr>
    </a:lvl5pPr>
    <a:lvl6pPr indent="1143000" latinLnBrk="0">
      <a:defRPr>
        <a:latin typeface="+mj-lt"/>
        <a:ea typeface="+mj-ea"/>
        <a:cs typeface="+mj-cs"/>
        <a:sym typeface="Helvetica Neue"/>
      </a:defRPr>
    </a:lvl6pPr>
    <a:lvl7pPr indent="1371600" latinLnBrk="0">
      <a:defRPr>
        <a:latin typeface="+mj-lt"/>
        <a:ea typeface="+mj-ea"/>
        <a:cs typeface="+mj-cs"/>
        <a:sym typeface="Helvetica Neue"/>
      </a:defRPr>
    </a:lvl7pPr>
    <a:lvl8pPr indent="1600200" latinLnBrk="0">
      <a:defRPr>
        <a:latin typeface="+mj-lt"/>
        <a:ea typeface="+mj-ea"/>
        <a:cs typeface="+mj-cs"/>
        <a:sym typeface="Helvetica Neue"/>
      </a:defRPr>
    </a:lvl8pPr>
    <a:lvl9pPr indent="1828800" latinLnBrk="0">
      <a:defRPr>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r>
              <a:t>Title Text</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8384892" y="6245225"/>
            <a:ext cx="301909" cy="288824"/>
          </a:xfrm>
          <a:prstGeom prst="rect">
            <a:avLst/>
          </a:prstGeom>
          <a:ln w="12700">
            <a:miter lim="400000"/>
          </a:ln>
        </p:spPr>
        <p:txBody>
          <a:bodyPr wrap="none" lIns="45719" rIns="45719">
            <a:spAutoFit/>
          </a:bodyPr>
          <a:lstStyle>
            <a:lvl1pPr algn="r">
              <a:defRPr sz="1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4pPr>
      <a:lvl5pPr marL="22352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5pPr>
      <a:lvl6pPr marL="26924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6pPr>
      <a:lvl7pPr marL="31496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7pPr>
      <a:lvl8pPr marL="36068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8pPr>
      <a:lvl9pPr marL="40640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en.wikipedia.org/wiki/File:Atmosphere_gas_proportions.svg"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upload.wikimedia.org/wikipedia/commons/6/63/Aurora_australis_panorama.jpg" TargetMode="Externa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hyperlink" Target="http://upload.wikimedia.org/wikipedia/commons/c/cf/Northern_Lights_02.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upload.wikimedia.org/wikipedia/commons/0/07/Aurore_australe_-_Aurora_australis.jpg"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20"/>
          <p:cNvSpPr/>
          <p:nvPr/>
        </p:nvSpPr>
        <p:spPr>
          <a:xfrm>
            <a:off x="971550" y="1595978"/>
            <a:ext cx="7416800" cy="3281869"/>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p>
            <a:pPr algn="just">
              <a:tabLst>
                <a:tab pos="457200" algn="l"/>
              </a:tabLst>
              <a:defRPr sz="2400" b="1">
                <a:solidFill>
                  <a:srgbClr val="A50021"/>
                </a:solidFill>
              </a:defRPr>
            </a:pPr>
            <a:r>
              <a:t>Unit: I Atmospheric Composition and Structure</a:t>
            </a:r>
            <a:r>
              <a:rPr b="0"/>
              <a:t>					</a:t>
            </a:r>
          </a:p>
          <a:p>
            <a:pPr algn="just">
              <a:tabLst>
                <a:tab pos="457200" algn="l"/>
              </a:tabLst>
              <a:defRPr sz="2400">
                <a:solidFill>
                  <a:schemeClr val="accent2"/>
                </a:solidFill>
              </a:defRPr>
            </a:pPr>
            <a:r>
              <a:t>General Characteristics</a:t>
            </a:r>
          </a:p>
          <a:p>
            <a:pPr algn="just">
              <a:tabLst>
                <a:tab pos="457200" algn="l"/>
              </a:tabLst>
              <a:defRPr sz="2400">
                <a:solidFill>
                  <a:schemeClr val="accent2"/>
                </a:solidFill>
              </a:defRPr>
            </a:pPr>
            <a:endParaRPr/>
          </a:p>
          <a:p>
            <a:pPr algn="just">
              <a:tabLst>
                <a:tab pos="457200" algn="l"/>
              </a:tabLst>
              <a:defRPr sz="2400">
                <a:solidFill>
                  <a:schemeClr val="accent2"/>
                </a:solidFill>
              </a:defRPr>
            </a:pPr>
            <a:r>
              <a:t>Composition- Gases, water vapour and dust particles</a:t>
            </a:r>
          </a:p>
          <a:p>
            <a:pPr algn="just">
              <a:tabLst>
                <a:tab pos="457200" algn="l"/>
              </a:tabLst>
              <a:defRPr sz="2400">
                <a:solidFill>
                  <a:schemeClr val="accent2"/>
                </a:solidFill>
              </a:defRPr>
            </a:pPr>
            <a:endParaRPr/>
          </a:p>
          <a:p>
            <a:pPr algn="just">
              <a:tabLst>
                <a:tab pos="457200" algn="l"/>
              </a:tabLst>
              <a:defRPr sz="2400">
                <a:solidFill>
                  <a:schemeClr val="accent2"/>
                </a:solidFill>
              </a:defRPr>
            </a:pPr>
            <a:r>
              <a:t>Structure:  Layered structure, variation with altitude, latitude and seasons; Importance and characteristics of each layer.</a:t>
            </a:r>
            <a:r>
              <a:rPr sz="1800"/>
              <a:t> 	</a:t>
            </a:r>
            <a:r>
              <a:rPr sz="1800">
                <a:solidFill>
                  <a:srgbClr val="000000"/>
                </a:solidFill>
              </a:rPr>
              <a:t>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220px-Atmosphere_gas_proportions.png" descr="http://upload.wikimedia.org/wikipedia/commons/thumb/7/7a/Atmosphere_gas_proportions.svg/220px-Atmosphere_gas_proportions.svg.png">
            <a:hlinkClick r:id="rId2"/>
          </p:cNvPr>
          <p:cNvPicPr>
            <a:picLocks noChangeAspect="1"/>
          </p:cNvPicPr>
          <p:nvPr/>
        </p:nvPicPr>
        <p:blipFill>
          <a:blip r:embed="rId3">
            <a:extLst/>
          </a:blip>
          <a:stretch>
            <a:fillRect/>
          </a:stretch>
        </p:blipFill>
        <p:spPr>
          <a:xfrm>
            <a:off x="2281237" y="123276"/>
            <a:ext cx="4845387" cy="6065348"/>
          </a:xfrm>
          <a:prstGeom prst="rect">
            <a:avLst/>
          </a:prstGeom>
          <a:ln w="12700">
            <a:miter lim="400000"/>
          </a:ln>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a:spLocks noGrp="1"/>
          </p:cNvSpPr>
          <p:nvPr>
            <p:ph type="body" idx="4294967295"/>
          </p:nvPr>
        </p:nvSpPr>
        <p:spPr>
          <a:xfrm>
            <a:off x="457200" y="620712"/>
            <a:ext cx="8229600" cy="5505451"/>
          </a:xfrm>
          <a:prstGeom prst="rect">
            <a:avLst/>
          </a:prstGeom>
        </p:spPr>
        <p:txBody>
          <a:bodyPr>
            <a:normAutofit/>
          </a:bodyPr>
          <a:lstStyle/>
          <a:p>
            <a:pPr algn="just">
              <a:lnSpc>
                <a:spcPct val="90000"/>
              </a:lnSpc>
              <a:spcBef>
                <a:spcPts val="400"/>
              </a:spcBef>
              <a:buChar char="•"/>
              <a:defRPr sz="2000">
                <a:solidFill>
                  <a:schemeClr val="accent2"/>
                </a:solidFill>
              </a:defRPr>
            </a:pPr>
            <a:r>
              <a:t>Water vapour-The content of water vapour in the atmosphere ranges between 0-5% by volume. It is a very important component as it is received from the water bodies on the earth’s surface. It depends on temperature and hence its content varies from the equator to the pole. The content also decreases upwards. It is responsible for various kinds of weather phenomena. For eg. Precipitation. It also acts as a green house gas as it is less transparent for outgoing shortwave terrestrial radiation and hence causes heating of the earth’s surface and lower layer of the atmosphere.</a:t>
            </a:r>
          </a:p>
          <a:p>
            <a:pPr algn="just">
              <a:lnSpc>
                <a:spcPct val="90000"/>
              </a:lnSpc>
              <a:spcBef>
                <a:spcPts val="400"/>
              </a:spcBef>
              <a:buChar char="•"/>
              <a:defRPr sz="2000">
                <a:solidFill>
                  <a:schemeClr val="accent2"/>
                </a:solidFill>
              </a:defRPr>
            </a:pPr>
            <a:r>
              <a:t>Particulate matter and aerosols- The solid particles present in the atmosphere include dust particles, salt particles, pollen, smoke and soot, volcanic ashes. These are also called aerosols that are derived from natural and man made processes. Most of these particles are suspended in the atmosphere and help in scattering of solar radiation which adds varied colours to the sky during sunrise and sunset. Salt and dust particles become hygroscopic nuclei and help in the formation of water drops, clouds and various forms of condensation and precipitation.</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a:spLocks noGrp="1"/>
          </p:cNvSpPr>
          <p:nvPr>
            <p:ph type="title" idx="4294967295"/>
          </p:nvPr>
        </p:nvSpPr>
        <p:spPr>
          <a:xfrm>
            <a:off x="468312" y="260349"/>
            <a:ext cx="8229601" cy="1143002"/>
          </a:xfrm>
          <a:prstGeom prst="rect">
            <a:avLst/>
          </a:prstGeom>
        </p:spPr>
        <p:txBody>
          <a:bodyPr>
            <a:normAutofit/>
          </a:bodyPr>
          <a:lstStyle/>
          <a:p>
            <a:pPr>
              <a:defRPr sz="3200">
                <a:solidFill>
                  <a:srgbClr val="A50021"/>
                </a:solidFill>
              </a:defRPr>
            </a:pPr>
            <a:r>
              <a:t>Chemical composition</a:t>
            </a:r>
            <a:r>
              <a:rPr sz="4400">
                <a:solidFill>
                  <a:srgbClr val="000000"/>
                </a:solidFill>
              </a:rPr>
              <a:t> </a:t>
            </a:r>
          </a:p>
        </p:txBody>
      </p:sp>
      <p:sp>
        <p:nvSpPr>
          <p:cNvPr id="47" name="Shape 47"/>
          <p:cNvSpPr>
            <a:spLocks noGrp="1"/>
          </p:cNvSpPr>
          <p:nvPr>
            <p:ph type="body" idx="4294967295"/>
          </p:nvPr>
        </p:nvSpPr>
        <p:spPr>
          <a:xfrm>
            <a:off x="457200" y="1600200"/>
            <a:ext cx="8229600" cy="4525963"/>
          </a:xfrm>
          <a:prstGeom prst="rect">
            <a:avLst/>
          </a:prstGeom>
        </p:spPr>
        <p:txBody>
          <a:bodyPr>
            <a:normAutofit/>
          </a:bodyPr>
          <a:lstStyle/>
          <a:p>
            <a:pPr>
              <a:spcBef>
                <a:spcPts val="300"/>
              </a:spcBef>
              <a:buChar char="•"/>
              <a:defRPr sz="1600">
                <a:solidFill>
                  <a:schemeClr val="accent2"/>
                </a:solidFill>
              </a:defRPr>
            </a:pPr>
            <a:r>
              <a:t>It is also a layered classification. In this category, the atmosphere is divided into two broad zones- Homosphere and heterosphere.</a:t>
            </a:r>
          </a:p>
          <a:p>
            <a:pPr>
              <a:buChar char="•"/>
              <a:defRPr sz="1600">
                <a:solidFill>
                  <a:schemeClr val="accent2"/>
                </a:solidFill>
              </a:defRPr>
            </a:pPr>
            <a:endParaRPr/>
          </a:p>
          <a:p>
            <a:pPr algn="just">
              <a:spcBef>
                <a:spcPts val="300"/>
              </a:spcBef>
              <a:buChar char="•"/>
              <a:defRPr sz="1600">
                <a:solidFill>
                  <a:schemeClr val="accent2"/>
                </a:solidFill>
              </a:defRPr>
            </a:pPr>
            <a:r>
              <a:t>Homosphere- It represents the lower portion of the atmosphere and extends upto a height of 90km form sea level. The main constituent gases are nitrogen and oxygen. Other gases are trace gases such as argon, krypton, methane and xenon. It is called homosphere because of the homogeneity of different gases which are uniform at different levels in the zone in their proportion. Human activity is largely responsible for disturbing the balance of this zone.</a:t>
            </a:r>
          </a:p>
          <a:p>
            <a:pPr algn="just">
              <a:spcBef>
                <a:spcPts val="300"/>
              </a:spcBef>
              <a:buChar char="•"/>
              <a:defRPr sz="1600">
                <a:solidFill>
                  <a:schemeClr val="accent2"/>
                </a:solidFill>
              </a:defRPr>
            </a:pPr>
            <a:r>
              <a:t>Heterosphere- It extends from 90-10, 000km. Different layers in this layer vary in their chemical and physical properties. There are four distinct layers of gases here- Molecular nitrogen layer- dominated by molecular nitrogen and extends from 90-200km; atomic oxygen layer from 200-1100km; helium layer- upto 3500km, and atomic hydrogen layer- topmost layer extending upto the outer most limit of the atmosphere.</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a:spLocks noGrp="1"/>
          </p:cNvSpPr>
          <p:nvPr>
            <p:ph type="title" idx="4294967295"/>
          </p:nvPr>
        </p:nvSpPr>
        <p:spPr>
          <a:xfrm>
            <a:off x="457200" y="274637"/>
            <a:ext cx="8229600" cy="1143001"/>
          </a:xfrm>
          <a:prstGeom prst="rect">
            <a:avLst/>
          </a:prstGeom>
        </p:spPr>
        <p:txBody>
          <a:bodyPr>
            <a:normAutofit/>
          </a:bodyPr>
          <a:lstStyle>
            <a:lvl1pPr>
              <a:defRPr sz="3200" b="1">
                <a:solidFill>
                  <a:srgbClr val="A50021"/>
                </a:solidFill>
              </a:defRPr>
            </a:lvl1pPr>
          </a:lstStyle>
          <a:p>
            <a:r>
              <a:t>Structure of the atmosphere</a:t>
            </a:r>
          </a:p>
        </p:txBody>
      </p:sp>
      <p:sp>
        <p:nvSpPr>
          <p:cNvPr id="50" name="Shape 50"/>
          <p:cNvSpPr>
            <a:spLocks noGrp="1"/>
          </p:cNvSpPr>
          <p:nvPr>
            <p:ph type="body" idx="4294967295"/>
          </p:nvPr>
        </p:nvSpPr>
        <p:spPr>
          <a:xfrm>
            <a:off x="457200" y="1600200"/>
            <a:ext cx="8229600" cy="4525963"/>
          </a:xfrm>
          <a:prstGeom prst="rect">
            <a:avLst/>
          </a:prstGeom>
        </p:spPr>
        <p:txBody>
          <a:bodyPr>
            <a:normAutofit/>
          </a:bodyPr>
          <a:lstStyle/>
          <a:p>
            <a:pPr>
              <a:spcBef>
                <a:spcPts val="500"/>
              </a:spcBef>
              <a:buChar char="•"/>
              <a:defRPr sz="2400">
                <a:solidFill>
                  <a:schemeClr val="accent2"/>
                </a:solidFill>
              </a:defRPr>
            </a:pPr>
            <a:r>
              <a:t>It can be analysed on two broad basis-</a:t>
            </a:r>
          </a:p>
          <a:p>
            <a:pPr>
              <a:spcBef>
                <a:spcPts val="500"/>
              </a:spcBef>
              <a:buChar char="•"/>
              <a:defRPr sz="2400">
                <a:solidFill>
                  <a:schemeClr val="accent2"/>
                </a:solidFill>
              </a:defRPr>
            </a:pPr>
            <a:r>
              <a:t>Vertical and on the basis of chemical composition</a:t>
            </a:r>
          </a:p>
          <a:p>
            <a:pPr algn="just">
              <a:spcBef>
                <a:spcPts val="400"/>
              </a:spcBef>
              <a:buChar char="•"/>
              <a:defRPr sz="1800">
                <a:solidFill>
                  <a:schemeClr val="accent2"/>
                </a:solidFill>
              </a:defRPr>
            </a:pPr>
            <a:r>
              <a:t>The knowledge about the structure is derived from the information from rockets, radars and satellites.  The effective height of the atmosphere is estimated between 16000-29000 km and about 50% of the atmosphere is contained between 5.6 km and about 97% between 29km. The upper limit of the atmosphere is estimated to be 10, 000km from sea level. On the basis of temperature variations, the classifications are- troposphere, stratosphere, mesosphere and exosphere.</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rofile.png" descr="profile"/>
          <p:cNvPicPr>
            <a:picLocks noChangeAspect="1"/>
          </p:cNvPicPr>
          <p:nvPr/>
        </p:nvPicPr>
        <p:blipFill>
          <a:blip r:embed="rId2">
            <a:extLst/>
          </a:blip>
          <a:stretch>
            <a:fillRect/>
          </a:stretch>
        </p:blipFill>
        <p:spPr>
          <a:xfrm>
            <a:off x="2051050" y="1125537"/>
            <a:ext cx="4967288" cy="4246563"/>
          </a:xfrm>
          <a:prstGeom prst="rect">
            <a:avLst/>
          </a:prstGeom>
          <a:ln w="12700">
            <a:miter lim="400000"/>
          </a:ln>
        </p:spPr>
      </p:pic>
      <p:sp>
        <p:nvSpPr>
          <p:cNvPr id="53" name="Shape 53"/>
          <p:cNvSpPr/>
          <p:nvPr/>
        </p:nvSpPr>
        <p:spPr>
          <a:xfrm>
            <a:off x="7164387" y="2420937"/>
            <a:ext cx="1" cy="2952751"/>
          </a:xfrm>
          <a:prstGeom prst="line">
            <a:avLst/>
          </a:prstGeom>
          <a:ln>
            <a:solidFill>
              <a:srgbClr val="000000"/>
            </a:solidFill>
            <a:headEnd type="triangle"/>
            <a:tailEnd type="triangle"/>
          </a:ln>
        </p:spPr>
        <p:txBody>
          <a:bodyPr lIns="45719" rIns="45719"/>
          <a:lstStyle/>
          <a:p>
            <a:endParaRPr/>
          </a:p>
        </p:txBody>
      </p:sp>
      <p:sp>
        <p:nvSpPr>
          <p:cNvPr id="54" name="Shape 54"/>
          <p:cNvSpPr/>
          <p:nvPr/>
        </p:nvSpPr>
        <p:spPr>
          <a:xfrm rot="5400000">
            <a:off x="7222419" y="3739444"/>
            <a:ext cx="1692276"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sz="1800"/>
            </a:lvl1pPr>
          </a:lstStyle>
          <a:p>
            <a:r>
              <a:t>Homosphere</a:t>
            </a:r>
          </a:p>
        </p:txBody>
      </p:sp>
      <p:sp>
        <p:nvSpPr>
          <p:cNvPr id="55" name="Shape 55"/>
          <p:cNvSpPr/>
          <p:nvPr/>
        </p:nvSpPr>
        <p:spPr>
          <a:xfrm>
            <a:off x="7164387" y="1125537"/>
            <a:ext cx="1" cy="1223963"/>
          </a:xfrm>
          <a:prstGeom prst="line">
            <a:avLst/>
          </a:prstGeom>
          <a:ln>
            <a:solidFill>
              <a:srgbClr val="000000"/>
            </a:solidFill>
            <a:headEnd type="triangle"/>
            <a:tailEnd type="triangle"/>
          </a:ln>
        </p:spPr>
        <p:txBody>
          <a:bodyPr lIns="45719" rIns="45719"/>
          <a:lstStyle/>
          <a:p>
            <a:endParaRPr/>
          </a:p>
        </p:txBody>
      </p:sp>
      <p:sp>
        <p:nvSpPr>
          <p:cNvPr id="56" name="Shape 56"/>
          <p:cNvSpPr/>
          <p:nvPr/>
        </p:nvSpPr>
        <p:spPr>
          <a:xfrm>
            <a:off x="7380287" y="1557337"/>
            <a:ext cx="1512888" cy="31339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900"/>
              </a:spcBef>
              <a:defRPr sz="1600"/>
            </a:lvl1pPr>
          </a:lstStyle>
          <a:p>
            <a:r>
              <a:t>Heterosphere</a:t>
            </a:r>
          </a:p>
        </p:txBody>
      </p:sp>
      <p:sp>
        <p:nvSpPr>
          <p:cNvPr id="57" name="Shape 57"/>
          <p:cNvSpPr/>
          <p:nvPr/>
        </p:nvSpPr>
        <p:spPr>
          <a:xfrm>
            <a:off x="2195512" y="333375"/>
            <a:ext cx="3671888" cy="6173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800"/>
            </a:lvl1pPr>
          </a:lstStyle>
          <a:p>
            <a:r>
              <a:t>TEMPERATURE REGIME IN THE ATMOSPHERE</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p:cNvSpPr>
          <p:nvPr>
            <p:ph type="body" idx="4294967295"/>
          </p:nvPr>
        </p:nvSpPr>
        <p:spPr>
          <a:xfrm>
            <a:off x="457200" y="476250"/>
            <a:ext cx="8229600" cy="5649913"/>
          </a:xfrm>
          <a:prstGeom prst="rect">
            <a:avLst/>
          </a:prstGeom>
        </p:spPr>
        <p:txBody>
          <a:bodyPr>
            <a:normAutofit/>
          </a:bodyPr>
          <a:lstStyle/>
          <a:p>
            <a:pPr marL="336042" indent="-336042" algn="just" defTabSz="896111">
              <a:lnSpc>
                <a:spcPct val="90000"/>
              </a:lnSpc>
              <a:spcBef>
                <a:spcPts val="400"/>
              </a:spcBef>
              <a:buChar char="•"/>
              <a:defRPr sz="1960" b="1">
                <a:solidFill>
                  <a:schemeClr val="accent2"/>
                </a:solidFill>
              </a:defRPr>
            </a:pPr>
            <a:r>
              <a:t>1. Troposphere-</a:t>
            </a:r>
            <a:r>
              <a:rPr b="0"/>
              <a:t> The word troposphere derives from the Greek: </a:t>
            </a:r>
            <a:r>
              <a:rPr b="0" i="1"/>
              <a:t>tropos</a:t>
            </a:r>
            <a:r>
              <a:rPr b="0"/>
              <a:t> for "turning" or "mixing," reflecting the fact that turbulent mixing plays an important role in the troposphere's structure and behavior. Most of the phenomena we associate with day-to-day weather occurs in the troposphere. It is of utmost significance as all the life forms are concentrated in this lower most part. Temperature decreases with height .The average height of the troposphere is about 16km  over the equator and 6km over the poles. The upper limit of the troposphere is called tropopause which is about 1.5km thick. The height of tropopause is 17 km over the equator and 9-10 km over the poles. </a:t>
            </a:r>
          </a:p>
          <a:p>
            <a:pPr marL="336042" indent="-336042" algn="just" defTabSz="896111">
              <a:lnSpc>
                <a:spcPct val="90000"/>
              </a:lnSpc>
              <a:spcBef>
                <a:spcPts val="400"/>
              </a:spcBef>
              <a:buChar char="•"/>
              <a:defRPr sz="1960" b="1">
                <a:solidFill>
                  <a:schemeClr val="accent2"/>
                </a:solidFill>
              </a:defRPr>
            </a:pPr>
            <a:r>
              <a:rPr b="0"/>
              <a:t>There is also seasonal variation in the height of tropopause which is 17km during January and July over equator and the temperature at this height is -70 degree celsius. Over 75 degree North latitude the height is 15 km. Over poles, the height is 9 km during January with temperature -45 degree celsius. The temperature in the troposphere decreases at the rate of 6.5 degree C per 1000m and hence it is the lowest at the equator than on the poles. The chemical composition of the troposphere is essentially uniform, with the notable exception of water vapour. The word tropopause means the zone where mixing stops. This decrease in temperature is called the ‘Normal Lapse Rate’.</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a:spLocks noGrp="1"/>
          </p:cNvSpPr>
          <p:nvPr>
            <p:ph type="body" idx="4294967295"/>
          </p:nvPr>
        </p:nvSpPr>
        <p:spPr>
          <a:xfrm>
            <a:off x="468312" y="549275"/>
            <a:ext cx="8229601" cy="5605463"/>
          </a:xfrm>
          <a:prstGeom prst="rect">
            <a:avLst/>
          </a:prstGeom>
        </p:spPr>
        <p:txBody>
          <a:bodyPr>
            <a:normAutofit/>
          </a:bodyPr>
          <a:lstStyle/>
          <a:p>
            <a:pPr algn="just">
              <a:spcBef>
                <a:spcPts val="400"/>
              </a:spcBef>
              <a:buChar char="•"/>
              <a:defRPr sz="1800" b="1">
                <a:solidFill>
                  <a:schemeClr val="accent2"/>
                </a:solidFill>
              </a:defRPr>
            </a:pPr>
            <a:r>
              <a:t>Stratosphere- </a:t>
            </a:r>
            <a:r>
              <a:rPr sz="2000" b="0"/>
              <a:t>The stratosphere is the second major layer of Earth's atmosphere, just above the troposphere, and below the mesosphere. It is stratified in temperature, with warmer layers higher up and cooler layers farther down. This is in contrast to the troposphere near the Earth's surface, which is cooler higher up and warmer farther down. The border of the troposphere and stratosphere, the tropopause, is marked by where this inversion begins, which in terms of atmospheric thermodynamics is the equilibrium level. </a:t>
            </a:r>
            <a:endParaRPr sz="2000"/>
          </a:p>
          <a:p>
            <a:pPr algn="just">
              <a:spcBef>
                <a:spcPts val="400"/>
              </a:spcBef>
              <a:buChar char="•"/>
              <a:defRPr sz="2000">
                <a:solidFill>
                  <a:schemeClr val="accent2"/>
                </a:solidFill>
              </a:defRPr>
            </a:pPr>
            <a:r>
              <a:t>The stratosphere is situated between about 10 km (6 mi) and 50 km (30 mi) altitude above the surface at moderate latitudes, while at the poles it starts at about 8 km (5 mi) altitude. The upper limit is called stratopause. It is devoid of major weather phenomena but light winds and cirrus clouds are observed. The stratosphere is layered in temperature because ozone (O3) here absorbs high energy UVB and UVC energy waves from the Sun and is broken down into atomic oxygen (O) and diatomic oxygen (O2).</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p:cNvSpPr>
          <p:nvPr>
            <p:ph type="body" idx="4294967295"/>
          </p:nvPr>
        </p:nvSpPr>
        <p:spPr>
          <a:xfrm>
            <a:off x="457200" y="476250"/>
            <a:ext cx="8229600" cy="5649913"/>
          </a:xfrm>
          <a:prstGeom prst="rect">
            <a:avLst/>
          </a:prstGeom>
        </p:spPr>
        <p:txBody>
          <a:bodyPr>
            <a:normAutofit/>
          </a:bodyPr>
          <a:lstStyle/>
          <a:p>
            <a:pPr algn="just">
              <a:spcBef>
                <a:spcPts val="400"/>
              </a:spcBef>
              <a:buChar char="•"/>
              <a:defRPr sz="1800">
                <a:solidFill>
                  <a:schemeClr val="accent2"/>
                </a:solidFill>
              </a:defRPr>
            </a:pPr>
            <a:r>
              <a:t>The scientists are not sure about the fact that whether temperature increases with height in this zone or not. The lower portion of the stratosphere having maximum concentration of ozone is called ozonosphere, which is confined between 15-35km from sea level with upper limit at 55km. Ozone, defined as a three atom isotope of oxygen is a faintly blue irritating gas with a pungent odour. It is unstable because its creation and destruction is a constant process. It acts as a protective layer for living communities in the biosphere because it absorbs almost all of the ultra violet radiation and hence protects the earth from becoming too hot. </a:t>
            </a:r>
          </a:p>
          <a:p>
            <a:pPr algn="just">
              <a:spcBef>
                <a:spcPts val="400"/>
              </a:spcBef>
              <a:buChar char="•"/>
              <a:defRPr sz="1800">
                <a:solidFill>
                  <a:schemeClr val="accent2"/>
                </a:solidFill>
              </a:defRPr>
            </a:pPr>
            <a:r>
              <a:t>But human activities have gradually reduced the ozone layer’s thickness through the generation of halogenated gases such as CFC’s, halons and nitrogen oxides. This is responsible for causing global warming, acid rain, melting of glaciers, sea level rise, poisonous smogs, decrease in photosynthesis, skin cancer to white skinned people and ecosystem instability.</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p:nvPr/>
        </p:nvSpPr>
        <p:spPr>
          <a:xfrm>
            <a:off x="-268275" y="877709"/>
            <a:ext cx="9184641" cy="355836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marL="342899" indent="-342899" algn="just">
              <a:spcBef>
                <a:spcPts val="400"/>
              </a:spcBef>
              <a:buSzPct val="100000"/>
              <a:buChar char="•"/>
              <a:defRPr sz="1900">
                <a:solidFill>
                  <a:schemeClr val="accent2"/>
                </a:solidFill>
              </a:defRPr>
            </a:pPr>
            <a:r>
              <a:t>Mesosphere- It extends between 50-80 km. temperature again decreases with height here. At the uppermost limit of mesosphere at 80 km, it becomes -90degree C. This is called mesopause.Temperature decreases with height throughout the mesosphere. The coldest temperatures in Earth's atmosphere, about -90° C (-130° F), are found near the top of this layer.The mesosphere is difficult to study, so less is known about this layer of the atmosphere than other layers. Weather balloons and other aircraft cannot fly high enough to reach the mesosphere.</a:t>
            </a:r>
          </a:p>
          <a:p>
            <a:pPr marL="342899" indent="-342899" algn="just">
              <a:spcBef>
                <a:spcPts val="400"/>
              </a:spcBef>
              <a:buSzPct val="100000"/>
              <a:buChar char="•"/>
              <a:defRPr sz="1900">
                <a:solidFill>
                  <a:schemeClr val="accent2"/>
                </a:solidFill>
              </a:defRPr>
            </a:pPr>
            <a:endParaRPr/>
          </a:p>
          <a:p>
            <a:pPr marL="325754" indent="-325754" algn="just">
              <a:spcBef>
                <a:spcPts val="400"/>
              </a:spcBef>
              <a:buSzPct val="100000"/>
              <a:buChar char="•"/>
              <a:defRPr>
                <a:solidFill>
                  <a:schemeClr val="accent2"/>
                </a:solidFill>
              </a:defRPr>
            </a:pPr>
            <a:r>
              <a:rPr sz="1900"/>
              <a:t>Most meteors vaporize in the mesosphere. Some material from meteors lingers in the mesosphere, causing this layer to have a relatively high concentration of iron and other metal atoms. Very strange, high altitude clouds called "noctilucent clouds" or "polar mesospheric clouds" sometime form in the mesosphere near the poles.</a:t>
            </a:r>
            <a:r>
              <a:t> </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p:nvPr/>
        </p:nvSpPr>
        <p:spPr>
          <a:xfrm>
            <a:off x="3690858" y="489403"/>
            <a:ext cx="2376250" cy="37523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solidFill>
                  <a:schemeClr val="accent2">
                    <a:lumOff val="-8000"/>
                  </a:schemeClr>
                </a:solidFill>
              </a:defRPr>
            </a:lvl1pPr>
          </a:lstStyle>
          <a:p>
            <a:r>
              <a:t>Noctilucent clouds</a:t>
            </a:r>
          </a:p>
        </p:txBody>
      </p:sp>
      <p:pic>
        <p:nvPicPr>
          <p:cNvPr id="68" name="download.jpg"/>
          <p:cNvPicPr>
            <a:picLocks noChangeAspect="1"/>
          </p:cNvPicPr>
          <p:nvPr/>
        </p:nvPicPr>
        <p:blipFill>
          <a:blip r:embed="rId2">
            <a:extLst/>
          </a:blip>
          <a:stretch>
            <a:fillRect/>
          </a:stretch>
        </p:blipFill>
        <p:spPr>
          <a:xfrm>
            <a:off x="1058623" y="1099478"/>
            <a:ext cx="7026754" cy="4659044"/>
          </a:xfrm>
          <a:prstGeom prst="rect">
            <a:avLst/>
          </a:prstGeom>
          <a:ln w="12700">
            <a:miter lim="400000"/>
          </a:ln>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hape 22"/>
          <p:cNvSpPr>
            <a:spLocks noGrp="1"/>
          </p:cNvSpPr>
          <p:nvPr>
            <p:ph type="title" idx="4294967295"/>
          </p:nvPr>
        </p:nvSpPr>
        <p:spPr>
          <a:xfrm>
            <a:off x="457200" y="274637"/>
            <a:ext cx="8229600" cy="1143001"/>
          </a:xfrm>
          <a:prstGeom prst="rect">
            <a:avLst/>
          </a:prstGeom>
        </p:spPr>
        <p:txBody>
          <a:bodyPr>
            <a:normAutofit/>
          </a:bodyPr>
          <a:lstStyle>
            <a:lvl1pPr>
              <a:defRPr sz="4000">
                <a:solidFill>
                  <a:srgbClr val="A50021"/>
                </a:solidFill>
              </a:defRPr>
            </a:lvl1pPr>
          </a:lstStyle>
          <a:p>
            <a:r>
              <a:t>General Characteristics</a:t>
            </a:r>
          </a:p>
        </p:txBody>
      </p:sp>
      <p:sp>
        <p:nvSpPr>
          <p:cNvPr id="23" name="Shape 23"/>
          <p:cNvSpPr>
            <a:spLocks noGrp="1"/>
          </p:cNvSpPr>
          <p:nvPr>
            <p:ph type="body" idx="4294967295"/>
          </p:nvPr>
        </p:nvSpPr>
        <p:spPr>
          <a:xfrm>
            <a:off x="457200" y="1600200"/>
            <a:ext cx="8229600" cy="4525963"/>
          </a:xfrm>
          <a:prstGeom prst="rect">
            <a:avLst/>
          </a:prstGeom>
        </p:spPr>
        <p:txBody>
          <a:bodyPr>
            <a:normAutofit/>
          </a:bodyPr>
          <a:lstStyle/>
          <a:p>
            <a:pPr>
              <a:buChar char="•"/>
              <a:defRPr>
                <a:solidFill>
                  <a:srgbClr val="A50021"/>
                </a:solidFill>
              </a:defRPr>
            </a:pPr>
            <a:r>
              <a:t>Definition of atmosphere</a:t>
            </a:r>
          </a:p>
          <a:p>
            <a:pPr algn="just">
              <a:buChar char="•"/>
              <a:defRPr>
                <a:solidFill>
                  <a:srgbClr val="A50021"/>
                </a:solidFill>
              </a:defRPr>
            </a:pPr>
            <a:r>
              <a:t>Earth’s atmosphere</a:t>
            </a:r>
          </a:p>
          <a:p>
            <a:pPr algn="just">
              <a:buChar char="•"/>
              <a:defRPr>
                <a:solidFill>
                  <a:srgbClr val="A50021"/>
                </a:solidFill>
              </a:defRPr>
            </a:pPr>
            <a:r>
              <a:t>Characteristics: </a:t>
            </a:r>
            <a:r>
              <a:rPr>
                <a:solidFill>
                  <a:schemeClr val="accent2"/>
                </a:solidFill>
              </a:rPr>
              <a:t>This includes the study of :evolution, physical properties of the Earth’s atmosphere, optical properties, layers and composition ; significance</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asted-image.pdf"/>
          <p:cNvPicPr>
            <a:picLocks noChangeAspect="1"/>
          </p:cNvPicPr>
          <p:nvPr/>
        </p:nvPicPr>
        <p:blipFill>
          <a:blip r:embed="rId2">
            <a:extLst/>
          </a:blip>
          <a:stretch>
            <a:fillRect/>
          </a:stretch>
        </p:blipFill>
        <p:spPr>
          <a:xfrm>
            <a:off x="246988" y="226714"/>
            <a:ext cx="8650024" cy="6487519"/>
          </a:xfrm>
          <a:prstGeom prst="rect">
            <a:avLst/>
          </a:prstGeom>
          <a:ln w="12700">
            <a:miter lim="400000"/>
          </a:ln>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asted-image.png"/>
          <p:cNvPicPr>
            <a:picLocks noChangeAspect="1"/>
          </p:cNvPicPr>
          <p:nvPr/>
        </p:nvPicPr>
        <p:blipFill>
          <a:blip r:embed="rId2">
            <a:extLst/>
          </a:blip>
          <a:stretch>
            <a:fillRect/>
          </a:stretch>
        </p:blipFill>
        <p:spPr>
          <a:xfrm>
            <a:off x="2032000" y="0"/>
            <a:ext cx="5080000" cy="6858000"/>
          </a:xfrm>
          <a:prstGeom prst="rect">
            <a:avLst/>
          </a:prstGeom>
          <a:ln w="12700">
            <a:miter lim="400000"/>
          </a:ln>
        </p:spPr>
      </p:pic>
      <p:sp>
        <p:nvSpPr>
          <p:cNvPr id="73" name="Shape 73"/>
          <p:cNvSpPr/>
          <p:nvPr/>
        </p:nvSpPr>
        <p:spPr>
          <a:xfrm>
            <a:off x="2051813" y="6060784"/>
            <a:ext cx="1727112" cy="37523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lvl1pPr>
          </a:lstStyle>
          <a:p>
            <a:r>
              <a:t>Ozonosphere</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a:spLocks noGrp="1"/>
          </p:cNvSpPr>
          <p:nvPr>
            <p:ph type="body" idx="4294967295"/>
          </p:nvPr>
        </p:nvSpPr>
        <p:spPr>
          <a:xfrm>
            <a:off x="468312" y="260350"/>
            <a:ext cx="8229601" cy="6337300"/>
          </a:xfrm>
          <a:prstGeom prst="rect">
            <a:avLst/>
          </a:prstGeom>
        </p:spPr>
        <p:txBody>
          <a:bodyPr>
            <a:normAutofit/>
          </a:bodyPr>
          <a:lstStyle/>
          <a:p>
            <a:pPr algn="just">
              <a:lnSpc>
                <a:spcPct val="85000"/>
              </a:lnSpc>
              <a:buChar char="•"/>
              <a:defRPr sz="1800">
                <a:solidFill>
                  <a:schemeClr val="accent2"/>
                </a:solidFill>
              </a:defRPr>
            </a:pPr>
            <a:endParaRPr/>
          </a:p>
          <a:p>
            <a:pPr>
              <a:spcBef>
                <a:spcPts val="400"/>
              </a:spcBef>
              <a:buChar char="•"/>
              <a:defRPr sz="1800">
                <a:solidFill>
                  <a:schemeClr val="accent2"/>
                </a:solidFill>
              </a:defRPr>
            </a:pPr>
            <a:r>
              <a:t>Auroras occur in this layer.</a:t>
            </a:r>
          </a:p>
          <a:p>
            <a:pPr algn="just">
              <a:lnSpc>
                <a:spcPct val="85000"/>
              </a:lnSpc>
              <a:spcBef>
                <a:spcPts val="400"/>
              </a:spcBef>
              <a:buChar char="•"/>
              <a:defRPr sz="1800">
                <a:solidFill>
                  <a:schemeClr val="accent2"/>
                </a:solidFill>
              </a:defRPr>
            </a:pPr>
            <a:r>
              <a:t>Typically the aurora appears either as a diffuse glow or as "curtains" that approximately extend in the east-west direction. An </a:t>
            </a:r>
            <a:r>
              <a:rPr b="1" i="1"/>
              <a:t>aurora</a:t>
            </a:r>
            <a:r>
              <a:t> or </a:t>
            </a:r>
            <a:r>
              <a:rPr i="1"/>
              <a:t>aurorae</a:t>
            </a:r>
            <a:r>
              <a:t> is/are a natural light display in the sky, particularly in the high latitude (Arctic and Antarctic) regions, caused by the collision of energetic charged particles with atoms in the high altitude atmosphere (thermosphere). The charged particles originate in the magnetosphere and solar wind and are directed by the Earth's magnetic field into the atmosphere. Aurora is classified as diffuse or discrete aurora. At some times, they form "quiet arcs"; at others ("active aurora"), they evolve and change constantly. Each curtain consists of many parallel rays, each lined up with the local direction of the magnetic field lines, suggesting that auroras are shaped by Earth's magnetic field. Indeed, satellites show electrons to be guided by magnetic field lines, spiraling around them while moving towards Earth.</a:t>
            </a:r>
          </a:p>
          <a:p>
            <a:pPr algn="just">
              <a:lnSpc>
                <a:spcPct val="85000"/>
              </a:lnSpc>
              <a:spcBef>
                <a:spcPts val="400"/>
              </a:spcBef>
              <a:buChar char="•"/>
              <a:defRPr sz="1800">
                <a:solidFill>
                  <a:schemeClr val="accent2"/>
                </a:solidFill>
              </a:defRPr>
            </a:pPr>
            <a:r>
              <a:t>The similarity to curtains is often enhanced by folds called "striations". In northern latitudes, the effect is known as the </a:t>
            </a:r>
            <a:r>
              <a:rPr b="1" i="1"/>
              <a:t>aurora borealis</a:t>
            </a:r>
            <a:r>
              <a:t> (or the </a:t>
            </a:r>
            <a:r>
              <a:rPr b="1"/>
              <a:t>northern lights</a:t>
            </a:r>
            <a:r>
              <a:t>), named after the Roman goddess of dawn, Aurora, and the Greek name for the north wind, Boreas. Its southern counterpart, the </a:t>
            </a:r>
            <a:r>
              <a:rPr b="1" i="1"/>
              <a:t>aurora australis</a:t>
            </a:r>
            <a:r>
              <a:t> (or the </a:t>
            </a:r>
            <a:r>
              <a:rPr b="1"/>
              <a:t>southern lights</a:t>
            </a:r>
            <a:r>
              <a:t>), has almost identical features to the </a:t>
            </a:r>
            <a:r>
              <a:rPr b="1" i="1"/>
              <a:t>aurora borealis</a:t>
            </a:r>
            <a:r>
              <a:t> and is visible from high southern latitudes in Antarctica, South America and Australia.</a:t>
            </a:r>
            <a:r>
              <a:rPr>
                <a:solidFill>
                  <a:srgbClr val="000000"/>
                </a:solidFill>
              </a:rPr>
              <a:t> </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Aurora australis panorama.jpg" descr="File:Aurora australis panorama.jpg">
            <a:hlinkClick r:id="rId2"/>
          </p:cNvPr>
          <p:cNvPicPr>
            <a:picLocks noChangeAspect="1"/>
          </p:cNvPicPr>
          <p:nvPr/>
        </p:nvPicPr>
        <p:blipFill>
          <a:blip r:embed="rId3">
            <a:extLst/>
          </a:blip>
          <a:stretch>
            <a:fillRect/>
          </a:stretch>
        </p:blipFill>
        <p:spPr>
          <a:xfrm>
            <a:off x="755650" y="476250"/>
            <a:ext cx="7620000" cy="1790700"/>
          </a:xfrm>
          <a:prstGeom prst="rect">
            <a:avLst/>
          </a:prstGeom>
          <a:ln w="12700">
            <a:miter lim="400000"/>
          </a:ln>
        </p:spPr>
      </p:pic>
      <p:sp>
        <p:nvSpPr>
          <p:cNvPr id="78" name="Shape 78"/>
          <p:cNvSpPr/>
          <p:nvPr/>
        </p:nvSpPr>
        <p:spPr>
          <a:xfrm>
            <a:off x="2771775" y="2420937"/>
            <a:ext cx="1819422" cy="35066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800" b="1" i="1"/>
            </a:lvl1pPr>
          </a:lstStyle>
          <a:p>
            <a:r>
              <a:t>aurora australis</a:t>
            </a:r>
          </a:p>
        </p:txBody>
      </p:sp>
      <p:pic>
        <p:nvPicPr>
          <p:cNvPr id="79" name="Northern Lights 02.jpg" descr="File:Northern Lights 02.jpg">
            <a:hlinkClick r:id="rId4"/>
          </p:cNvPr>
          <p:cNvPicPr>
            <a:picLocks noChangeAspect="1"/>
          </p:cNvPicPr>
          <p:nvPr/>
        </p:nvPicPr>
        <p:blipFill>
          <a:blip r:embed="rId5">
            <a:extLst/>
          </a:blip>
          <a:stretch>
            <a:fillRect/>
          </a:stretch>
        </p:blipFill>
        <p:spPr>
          <a:xfrm>
            <a:off x="755650" y="3141662"/>
            <a:ext cx="7632700" cy="2824163"/>
          </a:xfrm>
          <a:prstGeom prst="rect">
            <a:avLst/>
          </a:prstGeom>
          <a:ln w="12700">
            <a:miter lim="400000"/>
          </a:ln>
        </p:spPr>
      </p:pic>
      <p:sp>
        <p:nvSpPr>
          <p:cNvPr id="80" name="Shape 80"/>
          <p:cNvSpPr/>
          <p:nvPr/>
        </p:nvSpPr>
        <p:spPr>
          <a:xfrm>
            <a:off x="971550" y="6115931"/>
            <a:ext cx="6139940" cy="35066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a:defRPr sz="1800"/>
            </a:lvl1pPr>
          </a:lstStyle>
          <a:p>
            <a:r>
              <a:t>Northern lights with very rare blue light  Lapland in Sweden </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Aurore australe - Aurora australis.jpeg" descr="File:Aurore australe - Aurora australis.jpg">
            <a:hlinkClick r:id="rId2"/>
          </p:cNvPr>
          <p:cNvPicPr>
            <a:picLocks noChangeAspect="1"/>
          </p:cNvPicPr>
          <p:nvPr/>
        </p:nvPicPr>
        <p:blipFill>
          <a:blip r:embed="rId3">
            <a:extLst/>
          </a:blip>
          <a:stretch>
            <a:fillRect/>
          </a:stretch>
        </p:blipFill>
        <p:spPr>
          <a:xfrm>
            <a:off x="1476375" y="476250"/>
            <a:ext cx="6180138" cy="4117975"/>
          </a:xfrm>
          <a:prstGeom prst="rect">
            <a:avLst/>
          </a:prstGeom>
          <a:ln w="12700">
            <a:miter lim="400000"/>
          </a:ln>
        </p:spPr>
      </p:pic>
      <p:sp>
        <p:nvSpPr>
          <p:cNvPr id="83" name="Shape 83"/>
          <p:cNvSpPr/>
          <p:nvPr/>
        </p:nvSpPr>
        <p:spPr>
          <a:xfrm>
            <a:off x="3708400" y="5180894"/>
            <a:ext cx="1768523" cy="35066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p>
            <a:pPr>
              <a:defRPr sz="1800" i="1"/>
            </a:pPr>
            <a:r>
              <a:t>Aurora australis</a:t>
            </a:r>
            <a:r>
              <a:rPr i="0"/>
              <a:t> </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body" idx="4294967295"/>
          </p:nvPr>
        </p:nvSpPr>
        <p:spPr>
          <a:xfrm>
            <a:off x="457200" y="549275"/>
            <a:ext cx="8229600" cy="5576888"/>
          </a:xfrm>
          <a:prstGeom prst="rect">
            <a:avLst/>
          </a:prstGeom>
        </p:spPr>
        <p:txBody>
          <a:bodyPr>
            <a:normAutofit/>
          </a:bodyPr>
          <a:lstStyle/>
          <a:p>
            <a:pPr algn="just">
              <a:spcBef>
                <a:spcPts val="400"/>
              </a:spcBef>
              <a:buChar char="•"/>
              <a:defRPr sz="1800" b="1">
                <a:solidFill>
                  <a:schemeClr val="accent2"/>
                </a:solidFill>
              </a:defRPr>
            </a:pPr>
            <a:r>
              <a:t>Exosphere- </a:t>
            </a:r>
            <a:r>
              <a:rPr b="0"/>
              <a:t>It represents the uppermost layer of the atmosphere and very little is known about it. The density is extremely low and the atmosphere resembles a nebula. The temperature becomes 5568 degree C at its outer limit.The Earth’s atmosphere here merges with the outer space of the solar system.</a:t>
            </a:r>
          </a:p>
          <a:p>
            <a:pPr algn="just">
              <a:spcBef>
                <a:spcPts val="400"/>
              </a:spcBef>
              <a:buChar char="•"/>
              <a:defRPr sz="1800" b="1">
                <a:solidFill>
                  <a:schemeClr val="accent2"/>
                </a:solidFill>
              </a:defRPr>
            </a:pPr>
            <a:r>
              <a:t>Chemical composition and structure of the atmosphere- discussed earlier; to be added again.</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Vk4yeh_atmosphere.jpg" descr="Vk4yeh_atmosphere"/>
          <p:cNvPicPr>
            <a:picLocks noChangeAspect="1"/>
          </p:cNvPicPr>
          <p:nvPr/>
        </p:nvPicPr>
        <p:blipFill>
          <a:blip r:embed="rId2">
            <a:extLst/>
          </a:blip>
          <a:stretch>
            <a:fillRect/>
          </a:stretch>
        </p:blipFill>
        <p:spPr>
          <a:xfrm>
            <a:off x="1547812" y="569912"/>
            <a:ext cx="6119813" cy="5972176"/>
          </a:xfrm>
          <a:prstGeom prst="rect">
            <a:avLst/>
          </a:prstGeom>
          <a:ln w="12700">
            <a:miter lim="400000"/>
          </a:ln>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hape 25"/>
          <p:cNvSpPr>
            <a:spLocks noGrp="1"/>
          </p:cNvSpPr>
          <p:nvPr>
            <p:ph type="body" idx="4294967295"/>
          </p:nvPr>
        </p:nvSpPr>
        <p:spPr>
          <a:xfrm>
            <a:off x="457200" y="549275"/>
            <a:ext cx="8229600" cy="5576888"/>
          </a:xfrm>
          <a:prstGeom prst="rect">
            <a:avLst/>
          </a:prstGeom>
        </p:spPr>
        <p:txBody>
          <a:bodyPr>
            <a:normAutofit/>
          </a:bodyPr>
          <a:lstStyle/>
          <a:p>
            <a:pPr algn="just">
              <a:buChar char="•"/>
              <a:defRPr>
                <a:solidFill>
                  <a:srgbClr val="A50021"/>
                </a:solidFill>
              </a:defRPr>
            </a:pPr>
            <a:endParaRPr/>
          </a:p>
          <a:p>
            <a:pPr algn="just">
              <a:buChar char="•"/>
              <a:defRPr>
                <a:solidFill>
                  <a:srgbClr val="A50021"/>
                </a:solidFill>
              </a:defRPr>
            </a:pPr>
            <a:r>
              <a:t>An </a:t>
            </a:r>
            <a:r>
              <a:rPr b="1"/>
              <a:t>atmosphere</a:t>
            </a:r>
            <a:r>
              <a:t> is a layer of gases that may surround a material body of sufficient mass and that is held in place by the gravity of the body. </a:t>
            </a:r>
          </a:p>
          <a:p>
            <a:pPr algn="just">
              <a:buSzTx/>
              <a:buNone/>
              <a:defRPr>
                <a:solidFill>
                  <a:srgbClr val="A50021"/>
                </a:solidFill>
              </a:defRPr>
            </a:pPr>
            <a:endParaRPr/>
          </a:p>
          <a:p>
            <a:pPr algn="just">
              <a:buChar char="•"/>
              <a:defRPr>
                <a:solidFill>
                  <a:srgbClr val="A50021"/>
                </a:solidFill>
              </a:defRPr>
            </a:pPr>
            <a:r>
              <a:t>The </a:t>
            </a:r>
            <a:r>
              <a:rPr b="1"/>
              <a:t>atmosphere of Earth</a:t>
            </a:r>
            <a:r>
              <a:t> is a layer of gases surrounding the planet Earth that is retained by Earth's gravity. </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title" idx="4294967295"/>
          </p:nvPr>
        </p:nvSpPr>
        <p:spPr>
          <a:xfrm>
            <a:off x="468312" y="260349"/>
            <a:ext cx="8229601" cy="1143002"/>
          </a:xfrm>
          <a:prstGeom prst="rect">
            <a:avLst/>
          </a:prstGeom>
        </p:spPr>
        <p:txBody>
          <a:bodyPr>
            <a:normAutofit/>
          </a:bodyPr>
          <a:lstStyle>
            <a:lvl1pPr>
              <a:defRPr sz="2800" b="1">
                <a:solidFill>
                  <a:srgbClr val="A50021"/>
                </a:solidFill>
              </a:defRPr>
            </a:lvl1pPr>
          </a:lstStyle>
          <a:p>
            <a:r>
              <a:t>Characteristics</a:t>
            </a:r>
          </a:p>
        </p:txBody>
      </p:sp>
      <p:sp>
        <p:nvSpPr>
          <p:cNvPr id="28" name="Shape 28"/>
          <p:cNvSpPr>
            <a:spLocks noGrp="1"/>
          </p:cNvSpPr>
          <p:nvPr>
            <p:ph type="body" idx="4294967295"/>
          </p:nvPr>
        </p:nvSpPr>
        <p:spPr>
          <a:xfrm>
            <a:off x="457200" y="1600200"/>
            <a:ext cx="8229600" cy="4525963"/>
          </a:xfrm>
          <a:prstGeom prst="rect">
            <a:avLst/>
          </a:prstGeom>
        </p:spPr>
        <p:txBody>
          <a:bodyPr>
            <a:normAutofit/>
          </a:bodyPr>
          <a:lstStyle/>
          <a:p>
            <a:pPr algn="just">
              <a:lnSpc>
                <a:spcPct val="90000"/>
              </a:lnSpc>
              <a:spcBef>
                <a:spcPts val="400"/>
              </a:spcBef>
              <a:buChar char="•"/>
              <a:defRPr sz="2000">
                <a:solidFill>
                  <a:schemeClr val="accent2"/>
                </a:solidFill>
              </a:defRPr>
            </a:pPr>
            <a:r>
              <a:t>The Earth’s atmosphere is a layer of gases and has evolved during the course of Earth's history particularly with regards to its composition. Many natural and currently human activities have influence d the earth’s climate.</a:t>
            </a:r>
          </a:p>
          <a:p>
            <a:pPr algn="just">
              <a:lnSpc>
                <a:spcPct val="90000"/>
              </a:lnSpc>
              <a:buSzTx/>
              <a:buNone/>
              <a:defRPr sz="2000">
                <a:solidFill>
                  <a:schemeClr val="accent2"/>
                </a:solidFill>
              </a:defRPr>
            </a:pPr>
            <a:endParaRPr/>
          </a:p>
          <a:p>
            <a:pPr algn="just">
              <a:lnSpc>
                <a:spcPct val="90000"/>
              </a:lnSpc>
              <a:spcBef>
                <a:spcPts val="400"/>
              </a:spcBef>
              <a:buChar char="•"/>
              <a:defRPr sz="2000">
                <a:solidFill>
                  <a:schemeClr val="accent2"/>
                </a:solidFill>
              </a:defRPr>
            </a:pPr>
            <a:r>
              <a:t>The atmosphere is composed of gases which are collectively called air and is comprised of layers in its vertical structure; with each layer having specific characteristics.</a:t>
            </a:r>
          </a:p>
          <a:p>
            <a:pPr algn="just">
              <a:lnSpc>
                <a:spcPct val="90000"/>
              </a:lnSpc>
              <a:buSzTx/>
              <a:buNone/>
              <a:defRPr sz="2000">
                <a:solidFill>
                  <a:schemeClr val="accent2"/>
                </a:solidFill>
              </a:defRPr>
            </a:pPr>
            <a:endParaRPr/>
          </a:p>
          <a:p>
            <a:pPr algn="just">
              <a:lnSpc>
                <a:spcPct val="90000"/>
              </a:lnSpc>
              <a:spcBef>
                <a:spcPts val="400"/>
              </a:spcBef>
              <a:buChar char="•"/>
              <a:defRPr sz="2000">
                <a:solidFill>
                  <a:schemeClr val="accent2"/>
                </a:solidFill>
              </a:defRPr>
            </a:pPr>
            <a:r>
              <a:t>The earth’s atmosphere also interacts with other layers of the Earth- lithosphere, hydrosphere and biosphere to form the Earth system. This is through the processes.</a:t>
            </a:r>
          </a:p>
          <a:p>
            <a:pPr algn="just">
              <a:lnSpc>
                <a:spcPct val="90000"/>
              </a:lnSpc>
              <a:buSzTx/>
              <a:buNone/>
              <a:defRPr sz="2000">
                <a:solidFill>
                  <a:schemeClr val="accent2"/>
                </a:solidFill>
              </a:defRPr>
            </a:pPr>
            <a:endParaRPr/>
          </a:p>
          <a:p>
            <a:pPr algn="just">
              <a:lnSpc>
                <a:spcPct val="90000"/>
              </a:lnSpc>
              <a:spcBef>
                <a:spcPts val="400"/>
              </a:spcBef>
              <a:buChar char="•"/>
              <a:defRPr sz="2000">
                <a:solidFill>
                  <a:schemeClr val="accent2"/>
                </a:solidFill>
              </a:defRPr>
            </a:pPr>
            <a:r>
              <a:t>The atmosphere finally merges with space.</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30"/>
          <p:cNvSpPr>
            <a:spLocks noGrp="1"/>
          </p:cNvSpPr>
          <p:nvPr>
            <p:ph type="body" idx="4294967295"/>
          </p:nvPr>
        </p:nvSpPr>
        <p:spPr>
          <a:xfrm>
            <a:off x="468312" y="549275"/>
            <a:ext cx="8229601" cy="5534025"/>
          </a:xfrm>
          <a:prstGeom prst="rect">
            <a:avLst/>
          </a:prstGeom>
        </p:spPr>
        <p:txBody>
          <a:bodyPr>
            <a:normAutofit/>
          </a:bodyPr>
          <a:lstStyle/>
          <a:p>
            <a:pPr algn="just">
              <a:spcBef>
                <a:spcPts val="400"/>
              </a:spcBef>
              <a:buChar char="•"/>
              <a:defRPr sz="2000">
                <a:solidFill>
                  <a:schemeClr val="accent2"/>
                </a:solidFill>
              </a:defRPr>
            </a:pPr>
            <a:r>
              <a:t>Climatology can be explained as the scientific study of the behaviour of the atmosphere- the gaseous layer surrounding the Earth’s surface. </a:t>
            </a:r>
          </a:p>
          <a:p>
            <a:pPr algn="just">
              <a:buChar char="•"/>
              <a:defRPr sz="2000">
                <a:solidFill>
                  <a:schemeClr val="accent2"/>
                </a:solidFill>
              </a:defRPr>
            </a:pPr>
            <a:endParaRPr/>
          </a:p>
          <a:p>
            <a:pPr algn="just">
              <a:spcBef>
                <a:spcPts val="400"/>
              </a:spcBef>
              <a:buChar char="•"/>
              <a:defRPr sz="2000">
                <a:solidFill>
                  <a:schemeClr val="accent2"/>
                </a:solidFill>
              </a:defRPr>
            </a:pPr>
            <a:r>
              <a:t>The atmosphere has physical properties. It is believed to represent a form of the second law of thermodynamics. Thus, it represents a place where a balance is generally achieved between the downward directed gravitational force and the upward directed force of buoyancy. This is called the </a:t>
            </a:r>
            <a:r>
              <a:rPr b="1"/>
              <a:t>hydrostatic equilibrium.</a:t>
            </a:r>
          </a:p>
          <a:p>
            <a:pPr algn="just">
              <a:buChar char="•"/>
              <a:defRPr sz="2000" b="1">
                <a:solidFill>
                  <a:schemeClr val="accent2"/>
                </a:solidFill>
              </a:defRPr>
            </a:pPr>
            <a:endParaRPr b="1"/>
          </a:p>
          <a:p>
            <a:pPr algn="just">
              <a:spcBef>
                <a:spcPts val="400"/>
              </a:spcBef>
              <a:buChar char="•"/>
              <a:defRPr sz="2000" b="1">
                <a:solidFill>
                  <a:schemeClr val="accent2"/>
                </a:solidFill>
              </a:defRPr>
            </a:pPr>
            <a:r>
              <a:t>Origin- </a:t>
            </a:r>
            <a:r>
              <a:rPr b="0"/>
              <a:t>The processes operating in space in the initial phases and the ones operating on the earth’s surface are believed to have created the atmosphere.</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body" idx="4294967295"/>
          </p:nvPr>
        </p:nvSpPr>
        <p:spPr>
          <a:xfrm>
            <a:off x="468312" y="404812"/>
            <a:ext cx="8229601" cy="5749926"/>
          </a:xfrm>
          <a:prstGeom prst="rect">
            <a:avLst/>
          </a:prstGeom>
        </p:spPr>
        <p:txBody>
          <a:bodyPr>
            <a:normAutofit/>
          </a:bodyPr>
          <a:lstStyle/>
          <a:p>
            <a:pPr algn="just">
              <a:spcBef>
                <a:spcPts val="400"/>
              </a:spcBef>
              <a:buChar char="•"/>
              <a:defRPr sz="2000" b="1">
                <a:solidFill>
                  <a:schemeClr val="accent2"/>
                </a:solidFill>
              </a:defRPr>
            </a:pPr>
            <a:r>
              <a:t>Physical properties- </a:t>
            </a:r>
            <a:r>
              <a:rPr b="0"/>
              <a:t>The atmosphere has mass and density and is composed of layers. These layers have properties. The exact height  Is not known but through studies it has been estimated that  approximately 700 km from the sea level, the atmosphere starts merging with outer space. The average atmospheric pressure at sea level is 14.7 pounds per square inch. Total atmospheric mass is 5.1480×1018 kg</a:t>
            </a:r>
            <a:r>
              <a:rPr sz="1800" b="0"/>
              <a:t>. </a:t>
            </a:r>
            <a:r>
              <a:rPr b="0"/>
              <a:t>Density decreases with height and temperature and pressure also vary with height in the layers of the atmosphere. Also, height variations in the layers of the atmosphere is also observed with changes in atmospheric phenomena and temperature.</a:t>
            </a:r>
          </a:p>
          <a:p>
            <a:pPr>
              <a:buChar char="•"/>
              <a:defRPr sz="2000">
                <a:solidFill>
                  <a:schemeClr val="accent2"/>
                </a:solidFill>
              </a:defRPr>
            </a:pPr>
            <a:r>
              <a:t>50% of the atmosphere by mass is below an altitude of 5.6 km (18,000 ft); 90% of the atmosphere by mass is below an altitude of 16 km (52,000 ft).</a:t>
            </a:r>
            <a:r>
              <a:rPr sz="3200">
                <a:solidFill>
                  <a:srgbClr val="000000"/>
                </a:solidFill>
              </a:rPr>
              <a:t> </a:t>
            </a:r>
            <a:r>
              <a:rPr sz="2400" b="1"/>
              <a:t>The modern atmosphere is also termed as the ‘third atmosphere’ in accordance with its evolution.</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34"/>
          <p:cNvSpPr>
            <a:spLocks noGrp="1"/>
          </p:cNvSpPr>
          <p:nvPr>
            <p:ph type="title" idx="4294967295"/>
          </p:nvPr>
        </p:nvSpPr>
        <p:spPr>
          <a:xfrm>
            <a:off x="395287" y="-1"/>
            <a:ext cx="8229601" cy="1143002"/>
          </a:xfrm>
          <a:prstGeom prst="rect">
            <a:avLst/>
          </a:prstGeom>
        </p:spPr>
        <p:txBody>
          <a:bodyPr>
            <a:normAutofit/>
          </a:bodyPr>
          <a:lstStyle>
            <a:lvl1pPr>
              <a:defRPr sz="2800" b="1">
                <a:solidFill>
                  <a:srgbClr val="A50021"/>
                </a:solidFill>
              </a:defRPr>
            </a:lvl1pPr>
          </a:lstStyle>
          <a:p>
            <a:r>
              <a:t>Functions and significance</a:t>
            </a:r>
          </a:p>
        </p:txBody>
      </p:sp>
      <p:sp>
        <p:nvSpPr>
          <p:cNvPr id="35" name="Shape 35"/>
          <p:cNvSpPr>
            <a:spLocks noGrp="1"/>
          </p:cNvSpPr>
          <p:nvPr>
            <p:ph type="body" idx="4294967295"/>
          </p:nvPr>
        </p:nvSpPr>
        <p:spPr>
          <a:xfrm>
            <a:off x="539750" y="836612"/>
            <a:ext cx="8229600" cy="4525963"/>
          </a:xfrm>
          <a:prstGeom prst="rect">
            <a:avLst/>
          </a:prstGeom>
        </p:spPr>
        <p:txBody>
          <a:bodyPr>
            <a:normAutofit/>
          </a:bodyPr>
          <a:lstStyle/>
          <a:p>
            <a:pPr marL="301752" indent="-301752" algn="just" defTabSz="804672">
              <a:spcBef>
                <a:spcPts val="300"/>
              </a:spcBef>
              <a:buChar char="•"/>
              <a:defRPr sz="1584">
                <a:solidFill>
                  <a:schemeClr val="accent2"/>
                </a:solidFill>
              </a:defRPr>
            </a:pPr>
            <a:r>
              <a:t>Protection of all life from hazardous or deadly radiation from space (filter for UV- and x-rays from sun). </a:t>
            </a:r>
          </a:p>
          <a:p>
            <a:pPr marL="301752" indent="-301752" algn="just" defTabSz="804672">
              <a:spcBef>
                <a:spcPts val="300"/>
              </a:spcBef>
              <a:buChar char="•"/>
              <a:defRPr sz="1584">
                <a:solidFill>
                  <a:schemeClr val="accent2"/>
                </a:solidFill>
              </a:defRPr>
            </a:pPr>
            <a:r>
              <a:t>Letting pass the vitally important sunlight to the surface of the continents and oceans (energy source). </a:t>
            </a:r>
          </a:p>
          <a:p>
            <a:pPr marL="301752" indent="-301752" algn="just" defTabSz="804672">
              <a:spcBef>
                <a:spcPts val="300"/>
              </a:spcBef>
              <a:buChar char="•"/>
              <a:defRPr sz="1584">
                <a:solidFill>
                  <a:schemeClr val="accent2"/>
                </a:solidFill>
              </a:defRPr>
            </a:pPr>
            <a:r>
              <a:t>Protections from rapid cooling at night and heating at day. </a:t>
            </a:r>
          </a:p>
          <a:p>
            <a:pPr marL="301752" indent="-301752" algn="just" defTabSz="804672">
              <a:spcBef>
                <a:spcPts val="300"/>
              </a:spcBef>
              <a:buChar char="•"/>
              <a:defRPr sz="1584">
                <a:solidFill>
                  <a:schemeClr val="accent2"/>
                </a:solidFill>
              </a:defRPr>
            </a:pPr>
            <a:r>
              <a:t>Makes possible a mean temperature on Earth's surface for life sustenance. Transport of energy (warmth of air that can be felt and latent warmth of water vapour) from the equatorial regions to medium and higher latitudes. </a:t>
            </a:r>
          </a:p>
          <a:p>
            <a:pPr marL="301752" indent="-301752" algn="just" defTabSz="804672">
              <a:spcBef>
                <a:spcPts val="300"/>
              </a:spcBef>
              <a:buChar char="•"/>
              <a:defRPr sz="1584">
                <a:solidFill>
                  <a:schemeClr val="accent2"/>
                </a:solidFill>
              </a:defRPr>
            </a:pPr>
            <a:r>
              <a:t>Transport of water vapour through dynamic processes of general air circulation that determines precipitation. </a:t>
            </a:r>
          </a:p>
          <a:p>
            <a:pPr marL="301752" indent="-301752" algn="just" defTabSz="804672">
              <a:spcBef>
                <a:spcPts val="300"/>
              </a:spcBef>
              <a:buChar char="•"/>
              <a:defRPr sz="1584">
                <a:solidFill>
                  <a:schemeClr val="accent2"/>
                </a:solidFill>
              </a:defRPr>
            </a:pPr>
            <a:r>
              <a:t>Storage of huge amounts of nitrogen (important for plants). </a:t>
            </a:r>
          </a:p>
          <a:p>
            <a:pPr marL="301752" indent="-301752" algn="just" defTabSz="804672">
              <a:spcBef>
                <a:spcPts val="300"/>
              </a:spcBef>
              <a:buChar char="•"/>
              <a:defRPr sz="1584">
                <a:solidFill>
                  <a:schemeClr val="accent2"/>
                </a:solidFill>
              </a:defRPr>
            </a:pPr>
            <a:r>
              <a:t>Reservoir for carbon dioxide and oxygen. </a:t>
            </a:r>
          </a:p>
          <a:p>
            <a:pPr marL="301752" indent="-301752" algn="just" defTabSz="804672">
              <a:spcBef>
                <a:spcPts val="300"/>
              </a:spcBef>
              <a:buChar char="•"/>
              <a:defRPr sz="1584">
                <a:solidFill>
                  <a:schemeClr val="accent2"/>
                </a:solidFill>
              </a:defRPr>
            </a:pPr>
            <a:r>
              <a:t>Is part of different vital cycles of matter. </a:t>
            </a:r>
          </a:p>
          <a:p>
            <a:pPr marL="301752" indent="-301752" algn="just" defTabSz="804672">
              <a:spcBef>
                <a:spcPts val="300"/>
              </a:spcBef>
              <a:buChar char="•"/>
              <a:defRPr sz="1584">
                <a:solidFill>
                  <a:schemeClr val="accent2"/>
                </a:solidFill>
              </a:defRPr>
            </a:pPr>
            <a:r>
              <a:t>Dissipation and decomposition (oxidation, reaction with radicals, photolysis) of natural and anthropogenic (man-made) emissions. </a:t>
            </a:r>
          </a:p>
          <a:p>
            <a:pPr marL="301752" indent="-301752" algn="just" defTabSz="804672">
              <a:spcBef>
                <a:spcPts val="400"/>
              </a:spcBef>
              <a:buChar char="•"/>
              <a:defRPr sz="1584">
                <a:solidFill>
                  <a:schemeClr val="accent2"/>
                </a:solidFill>
              </a:defRPr>
            </a:pPr>
            <a:r>
              <a:t>Protection from smaller meteorites that burn up by heating from the friction when entering the Earth's atmosphere and can not reach the surface.</a:t>
            </a:r>
            <a:r>
              <a:rPr sz="1760"/>
              <a:t> </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37"/>
          <p:cNvSpPr>
            <a:spLocks noGrp="1"/>
          </p:cNvSpPr>
          <p:nvPr>
            <p:ph type="title" idx="4294967295"/>
          </p:nvPr>
        </p:nvSpPr>
        <p:spPr>
          <a:xfrm>
            <a:off x="539750" y="-1"/>
            <a:ext cx="8229600" cy="1143002"/>
          </a:xfrm>
          <a:prstGeom prst="rect">
            <a:avLst/>
          </a:prstGeom>
        </p:spPr>
        <p:txBody>
          <a:bodyPr>
            <a:normAutofit/>
          </a:bodyPr>
          <a:lstStyle>
            <a:lvl1pPr>
              <a:defRPr sz="2400" b="1">
                <a:solidFill>
                  <a:srgbClr val="A50021"/>
                </a:solidFill>
              </a:defRPr>
            </a:lvl1pPr>
          </a:lstStyle>
          <a:p>
            <a:r>
              <a:t>Composition</a:t>
            </a:r>
          </a:p>
        </p:txBody>
      </p:sp>
      <p:sp>
        <p:nvSpPr>
          <p:cNvPr id="38" name="Shape 38"/>
          <p:cNvSpPr>
            <a:spLocks noGrp="1"/>
          </p:cNvSpPr>
          <p:nvPr>
            <p:ph type="body" idx="4294967295"/>
          </p:nvPr>
        </p:nvSpPr>
        <p:spPr>
          <a:xfrm>
            <a:off x="457200" y="1052512"/>
            <a:ext cx="8229600" cy="5073651"/>
          </a:xfrm>
          <a:prstGeom prst="rect">
            <a:avLst/>
          </a:prstGeom>
        </p:spPr>
        <p:txBody>
          <a:bodyPr>
            <a:normAutofit/>
          </a:bodyPr>
          <a:lstStyle/>
          <a:p>
            <a:pPr marL="318897" indent="-318897" defTabSz="850391">
              <a:spcBef>
                <a:spcPts val="500"/>
              </a:spcBef>
              <a:buChar char="•"/>
              <a:defRPr sz="2232">
                <a:solidFill>
                  <a:schemeClr val="accent2"/>
                </a:solidFill>
              </a:defRPr>
            </a:pPr>
            <a:r>
              <a:t>The atmosphere is composed of the following:</a:t>
            </a:r>
          </a:p>
          <a:p>
            <a:pPr marL="318897" indent="-318897" defTabSz="850391">
              <a:spcBef>
                <a:spcPts val="500"/>
              </a:spcBef>
              <a:buChar char="•"/>
              <a:defRPr sz="2232">
                <a:solidFill>
                  <a:schemeClr val="accent2"/>
                </a:solidFill>
              </a:defRPr>
            </a:pPr>
            <a:r>
              <a:t>Gases (variable and invariable), water vapour, aerosols and particulate matter</a:t>
            </a:r>
          </a:p>
          <a:p>
            <a:pPr marL="318897" indent="-318897" algn="just" defTabSz="850391">
              <a:spcBef>
                <a:spcPts val="400"/>
              </a:spcBef>
              <a:buChar char="•"/>
              <a:defRPr sz="1860">
                <a:solidFill>
                  <a:schemeClr val="accent2"/>
                </a:solidFill>
              </a:defRPr>
            </a:pPr>
            <a:r>
              <a:t>Gases- Nitrogen with 78 % and Oxygen with 21% approximately comprise of 99% of the total atmosphere’s gaseous composition. The remaining 1% is represented by argon (0.93%), Carbon dioxide (0.03%), neon (0.0018%), helium (0.0005%), ozone (0.00006%), hydrogen(0.00005%), and traces of krypton, xenon, methane and other gases. The role of oxygen is the most significant for living organisms (except plants) as they inhale. It is also required for the combustion of burning matter. CO2 is used by plants for the process of photosynthesis. It also absorbs most of radiant energy and form the earth and reradiates it back to the earth. Thus, it is a green house gas. Its concentration is increasing gradually due to the burning of fossil fuels. Nitrogen is generally inactive. Ozone absorbs most of the ultra violet rays radiated from the Sun and thus prevents the earth from becoming too hot. These rays are also harmful for human beings.</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50_composition_of_the_earth.png" descr="50_composition_of_the_earth"/>
          <p:cNvPicPr>
            <a:picLocks noChangeAspect="1"/>
          </p:cNvPicPr>
          <p:nvPr/>
        </p:nvPicPr>
        <p:blipFill>
          <a:blip r:embed="rId2">
            <a:extLst/>
          </a:blip>
          <a:stretch>
            <a:fillRect/>
          </a:stretch>
        </p:blipFill>
        <p:spPr>
          <a:xfrm>
            <a:off x="2484437" y="692150"/>
            <a:ext cx="4179888" cy="5345113"/>
          </a:xfrm>
          <a:prstGeom prst="rect">
            <a:avLst/>
          </a:prstGeom>
          <a:ln w="12700">
            <a:miter lim="400000"/>
          </a:ln>
        </p:spPr>
      </p:pic>
    </p:spTree>
  </p:cSld>
  <p:clrMapOvr>
    <a:masterClrMapping/>
  </p:clrMapOvr>
  <p:transition spd="slow"/>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Neue"/>
        <a:ea typeface="Helvetica Neue"/>
        <a:cs typeface="Helvetica Neue"/>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Neue"/>
        <a:ea typeface="Helvetica Neue"/>
        <a:cs typeface="Helvetica Neue"/>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2311</Words>
  <Application>Microsoft Office PowerPoint</Application>
  <PresentationFormat>On-screen Show (4:3)</PresentationFormat>
  <Paragraphs>78</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Helvetica Neue</vt:lpstr>
      <vt:lpstr>Default Design</vt:lpstr>
      <vt:lpstr>PowerPoint Presentation</vt:lpstr>
      <vt:lpstr>General Characteristics</vt:lpstr>
      <vt:lpstr>PowerPoint Presentation</vt:lpstr>
      <vt:lpstr>Characteristics</vt:lpstr>
      <vt:lpstr>PowerPoint Presentation</vt:lpstr>
      <vt:lpstr>PowerPoint Presentation</vt:lpstr>
      <vt:lpstr>Functions and significance</vt:lpstr>
      <vt:lpstr>Composition</vt:lpstr>
      <vt:lpstr>PowerPoint Presentation</vt:lpstr>
      <vt:lpstr>PowerPoint Presentation</vt:lpstr>
      <vt:lpstr>PowerPoint Presentation</vt:lpstr>
      <vt:lpstr>Chemical composition </vt:lpstr>
      <vt:lpstr>Structure of the atmosphere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Gareth Griffiths</dc:creator>
  <cp:lastModifiedBy>Gareth Griffiths</cp:lastModifiedBy>
  <cp:revision>1</cp:revision>
  <dcterms:modified xsi:type="dcterms:W3CDTF">2016-11-11T22:41:05Z</dcterms:modified>
</cp:coreProperties>
</file>