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6" r:id="rId2"/>
    <p:sldId id="258" r:id="rId3"/>
    <p:sldId id="268" r:id="rId4"/>
    <p:sldId id="259" r:id="rId5"/>
    <p:sldId id="260" r:id="rId6"/>
    <p:sldId id="269" r:id="rId7"/>
    <p:sldId id="278" r:id="rId8"/>
    <p:sldId id="279" r:id="rId9"/>
    <p:sldId id="280" r:id="rId10"/>
    <p:sldId id="261" r:id="rId11"/>
    <p:sldId id="270" r:id="rId12"/>
    <p:sldId id="262" r:id="rId13"/>
    <p:sldId id="271" r:id="rId14"/>
    <p:sldId id="277" r:id="rId15"/>
    <p:sldId id="265" r:id="rId16"/>
    <p:sldId id="272" r:id="rId17"/>
    <p:sldId id="264" r:id="rId18"/>
    <p:sldId id="273" r:id="rId19"/>
    <p:sldId id="274" r:id="rId20"/>
    <p:sldId id="275" r:id="rId21"/>
    <p:sldId id="263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12ED2-8197-405F-923A-BBBD4B79F71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86A01-6FF8-4C51-BF0A-6D98A872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35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786A01-6FF8-4C51-BF0A-6D98A872E35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27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D47E344-59DA-4836-99F1-7E411D4101CE}" type="datetimeFigureOut">
              <a:rPr lang="en-US" smtClean="0"/>
              <a:t>12/18/2013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DB04641-E62C-41E9-9449-7DA84658838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scovery.ca/things/default.htm?clipid=510962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3581400"/>
            <a:ext cx="6172200" cy="1894362"/>
          </a:xfrm>
        </p:spPr>
        <p:txBody>
          <a:bodyPr/>
          <a:lstStyle/>
          <a:p>
            <a:r>
              <a:rPr lang="en-US" dirty="0" smtClean="0"/>
              <a:t>Why Does the Sky Change Colour as the Day Progresses?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84813"/>
            <a:ext cx="617220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Chitra Patil</a:t>
            </a:r>
            <a:br>
              <a:rPr lang="en-US" dirty="0" smtClean="0"/>
            </a:br>
            <a:r>
              <a:rPr lang="en-US" dirty="0" smtClean="0"/>
              <a:t>Mr. McClure</a:t>
            </a:r>
            <a:br>
              <a:rPr lang="en-US" dirty="0" smtClean="0"/>
            </a:br>
            <a:r>
              <a:rPr lang="en-US" dirty="0" smtClean="0"/>
              <a:t>SCH 4U0</a:t>
            </a:r>
            <a:br>
              <a:rPr lang="en-US" dirty="0" smtClean="0"/>
            </a:br>
            <a:r>
              <a:rPr lang="en-US" dirty="0" smtClean="0"/>
              <a:t>18 December 2013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28600"/>
            <a:ext cx="6323016" cy="708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74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</a:t>
            </a:r>
            <a:r>
              <a:rPr lang="en-US" dirty="0" smtClean="0"/>
              <a:t>Atmosphere (cont’d)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600200"/>
            <a:ext cx="4343400" cy="487375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Atmosphere is thicker when it’s closer to the Earth (gravitational pull)</a:t>
            </a:r>
          </a:p>
          <a:p>
            <a:pPr lvl="1"/>
            <a:r>
              <a:rPr lang="en-US" dirty="0" smtClean="0"/>
              <a:t>This is why horizon is another colour</a:t>
            </a:r>
          </a:p>
          <a:p>
            <a:pPr lvl="1"/>
            <a:r>
              <a:rPr lang="en-US" dirty="0" smtClean="0"/>
              <a:t>More </a:t>
            </a:r>
            <a:r>
              <a:rPr lang="en-US" dirty="0"/>
              <a:t>atmosphere = more molecules to </a:t>
            </a:r>
            <a:r>
              <a:rPr lang="en-US" dirty="0" smtClean="0"/>
              <a:t>scatter light</a:t>
            </a:r>
          </a:p>
          <a:p>
            <a:pPr lvl="1"/>
            <a:r>
              <a:rPr lang="en-US" dirty="0" smtClean="0"/>
              <a:t>Thickness determined by weather patterns and human factors</a:t>
            </a:r>
          </a:p>
          <a:p>
            <a:r>
              <a:rPr lang="en-US" dirty="0" smtClean="0"/>
              <a:t>Light </a:t>
            </a:r>
            <a:r>
              <a:rPr lang="en-US" dirty="0"/>
              <a:t>travels straight until it hits an </a:t>
            </a:r>
            <a:r>
              <a:rPr lang="en-US" dirty="0" smtClean="0"/>
              <a:t>atmosphere particle </a:t>
            </a:r>
          </a:p>
          <a:p>
            <a:pPr lvl="1"/>
            <a:r>
              <a:rPr lang="en-US" dirty="0" err="1"/>
              <a:t>i</a:t>
            </a:r>
            <a:r>
              <a:rPr lang="en-US" dirty="0" err="1" smtClean="0"/>
              <a:t>e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/>
              <a:t>when light hits water molecule, water acts as a mirror and reflects light wavelengths 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1" y="914400"/>
            <a:ext cx="3962400" cy="23341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20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491" y="3505199"/>
            <a:ext cx="3685309" cy="285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175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657600"/>
            <a:ext cx="6172200" cy="205359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We </a:t>
            </a:r>
            <a:r>
              <a:rPr lang="en-US" sz="6000" dirty="0"/>
              <a:t>M</a:t>
            </a:r>
            <a:r>
              <a:rPr lang="en-US" sz="6000" dirty="0" smtClean="0"/>
              <a:t>ust First Understand…</a:t>
            </a:r>
            <a:endParaRPr lang="en-US" sz="6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2362200" y="5715000"/>
            <a:ext cx="6400800" cy="1371600"/>
          </a:xfrm>
        </p:spPr>
        <p:txBody>
          <a:bodyPr>
            <a:normAutofit/>
          </a:bodyPr>
          <a:lstStyle/>
          <a:p>
            <a:r>
              <a:rPr lang="en-US" sz="3050" b="0" dirty="0" smtClean="0"/>
              <a:t>[The other half of] </a:t>
            </a:r>
            <a:r>
              <a:rPr lang="en-US" sz="3050" b="0" i="1" dirty="0" smtClean="0"/>
              <a:t>Why sky is </a:t>
            </a:r>
            <a:r>
              <a:rPr lang="en-US" sz="3050" b="0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blue</a:t>
            </a:r>
            <a:r>
              <a:rPr lang="en-US" sz="3050" b="0" i="1" dirty="0" smtClean="0"/>
              <a:t>.</a:t>
            </a:r>
            <a:endParaRPr lang="en-US" sz="3050" b="0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52400"/>
            <a:ext cx="2590800" cy="21145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855" y="1209675"/>
            <a:ext cx="3657600" cy="227816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467600" cy="1143000"/>
          </a:xfrm>
        </p:spPr>
        <p:txBody>
          <a:bodyPr/>
          <a:lstStyle/>
          <a:p>
            <a:r>
              <a:rPr lang="en-US" dirty="0" smtClean="0"/>
              <a:t>Blue</a:t>
            </a:r>
            <a:r>
              <a:rPr lang="en-US" dirty="0"/>
              <a:t> </a:t>
            </a:r>
            <a:r>
              <a:rPr lang="en-US" dirty="0" smtClean="0"/>
              <a:t>Sky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4145" y="1714500"/>
            <a:ext cx="4724400" cy="2085109"/>
          </a:xfrm>
        </p:spPr>
        <p:txBody>
          <a:bodyPr>
            <a:normAutofit/>
          </a:bodyPr>
          <a:lstStyle/>
          <a:p>
            <a:r>
              <a:rPr lang="en-US" dirty="0" smtClean="0"/>
              <a:t>When Sun is high in the sky, it emits wavelengths at the shortest angle</a:t>
            </a:r>
          </a:p>
          <a:p>
            <a:r>
              <a:rPr lang="en-US" dirty="0" smtClean="0"/>
              <a:t>What colour does the shortest angle allow for…?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27" y="1066800"/>
            <a:ext cx="374266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943600"/>
            <a:ext cx="612140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20390"/>
            <a:ext cx="2060864" cy="204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463" y="3799609"/>
            <a:ext cx="2095500" cy="206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820391"/>
            <a:ext cx="2095500" cy="204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5557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Sky (Part 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57600" y="1828800"/>
            <a:ext cx="4648200" cy="5029200"/>
          </a:xfrm>
        </p:spPr>
        <p:txBody>
          <a:bodyPr>
            <a:normAutofit fontScale="92500"/>
          </a:bodyPr>
          <a:lstStyle/>
          <a:p>
            <a:r>
              <a:rPr lang="en-US" sz="3000" dirty="0" smtClean="0"/>
              <a:t>Blue </a:t>
            </a:r>
            <a:r>
              <a:rPr lang="en-US" sz="3000" dirty="0"/>
              <a:t>light is the shortest distance in atmosphere </a:t>
            </a:r>
          </a:p>
          <a:p>
            <a:r>
              <a:rPr lang="en-US" sz="3000" dirty="0"/>
              <a:t>Atmospheric gases absorb blue and violet colours and cause them to </a:t>
            </a:r>
            <a:r>
              <a:rPr lang="en-US" sz="3000" dirty="0" smtClean="0"/>
              <a:t>scatter </a:t>
            </a:r>
            <a:r>
              <a:rPr lang="en-US" sz="2200" i="1" dirty="0" smtClean="0"/>
              <a:t>(more </a:t>
            </a:r>
            <a:r>
              <a:rPr lang="en-US" sz="2200" i="1" dirty="0"/>
              <a:t>than any other </a:t>
            </a:r>
            <a:r>
              <a:rPr lang="en-US" sz="2200" i="1" dirty="0" smtClean="0"/>
              <a:t>colour) </a:t>
            </a:r>
            <a:endParaRPr lang="en-US" sz="2200" i="1" dirty="0" smtClean="0"/>
          </a:p>
          <a:p>
            <a:pPr lvl="1"/>
            <a:r>
              <a:rPr lang="en-US" sz="2600" dirty="0" smtClean="0"/>
              <a:t>Rayleigh scattering</a:t>
            </a:r>
          </a:p>
          <a:p>
            <a:pPr lvl="1"/>
            <a:r>
              <a:rPr lang="en-US" sz="2600" dirty="0" smtClean="0"/>
              <a:t>Human </a:t>
            </a:r>
            <a:r>
              <a:rPr lang="en-US" sz="2600" dirty="0"/>
              <a:t>eyes do not register violet well</a:t>
            </a:r>
          </a:p>
          <a:p>
            <a:pPr lvl="1"/>
            <a:r>
              <a:rPr lang="en-US" sz="2600" dirty="0" smtClean="0"/>
              <a:t>…and so humans see blue!</a:t>
            </a:r>
            <a:endParaRPr lang="en-US" sz="2600" dirty="0"/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28800"/>
            <a:ext cx="3181507" cy="2117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4267200"/>
            <a:ext cx="3181508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18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Atmosphere –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396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>
                <a:hlinkClick r:id="rId2"/>
              </a:rPr>
              <a:t>http://www.discovery.ca/things/default.htm?clipid=510962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[</a:t>
            </a:r>
            <a:r>
              <a:rPr lang="en-US" dirty="0"/>
              <a:t>0:56 – 1:34 min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59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427" y="4648200"/>
            <a:ext cx="7467600" cy="11430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Blue never goes away… we just cannot see it sometimes!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927" y="457200"/>
            <a:ext cx="6324600" cy="3562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676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629400" cy="2053590"/>
          </a:xfrm>
        </p:spPr>
        <p:txBody>
          <a:bodyPr>
            <a:noAutofit/>
          </a:bodyPr>
          <a:lstStyle/>
          <a:p>
            <a:r>
              <a:rPr lang="en-US" sz="6600" dirty="0" smtClean="0"/>
              <a:t>And finally…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4800" b="0" dirty="0" smtClean="0"/>
              <a:t>Sunrise and Sunset</a:t>
            </a:r>
            <a:endParaRPr lang="en-US" sz="4800" b="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57200"/>
            <a:ext cx="2466975" cy="184785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429000" cy="223934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47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2672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When Sun reaches Earth, there is a longer angle</a:t>
            </a:r>
          </a:p>
          <a:p>
            <a:r>
              <a:rPr lang="en-US" dirty="0" smtClean="0"/>
              <a:t>What colours does the longest angle allow for…?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As Sun gets higher in sky, these colours fade and blue light becomes more scattered </a:t>
            </a:r>
          </a:p>
          <a:p>
            <a:pPr lvl="1"/>
            <a:r>
              <a:rPr lang="en-US" dirty="0" smtClean="0"/>
              <a:t>Blue sky returns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>
          <a:xfrm>
            <a:off x="457200" y="381000"/>
            <a:ext cx="7543800" cy="1143000"/>
          </a:xfrm>
        </p:spPr>
        <p:txBody>
          <a:bodyPr/>
          <a:lstStyle/>
          <a:p>
            <a:r>
              <a:rPr lang="en-US" sz="4800" dirty="0" smtClean="0">
                <a:latin typeface="Pristina" panose="03060402040406080204" pitchFamily="66" charset="0"/>
                <a:ea typeface="Batang" panose="02030600000101010101" pitchFamily="18" charset="-127"/>
                <a:cs typeface="Aharoni" panose="02010803020104030203" pitchFamily="2" charset="-79"/>
              </a:rPr>
              <a:t>Sunrise</a:t>
            </a:r>
            <a:endParaRPr lang="en-US" sz="4800" dirty="0">
              <a:latin typeface="Pristina" panose="03060402040406080204" pitchFamily="66" charset="0"/>
              <a:ea typeface="Batang" panose="02030600000101010101" pitchFamily="18" charset="-127"/>
              <a:cs typeface="Aharoni" panose="02010803020104030203" pitchFamily="2" charset="-79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200400" cy="2295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43400"/>
            <a:ext cx="3200399" cy="2019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97827"/>
            <a:ext cx="1428750" cy="136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97827"/>
            <a:ext cx="1364673" cy="1364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618" y="3363190"/>
            <a:ext cx="1364673" cy="1364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30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>
          <a:xfrm>
            <a:off x="4191000" y="2362200"/>
            <a:ext cx="3810000" cy="3429000"/>
          </a:xfrm>
        </p:spPr>
        <p:txBody>
          <a:bodyPr/>
          <a:lstStyle/>
          <a:p>
            <a:r>
              <a:rPr lang="en-US" dirty="0"/>
              <a:t>Reverse sunrise… but a bolder </a:t>
            </a:r>
            <a:r>
              <a:rPr lang="en-US" dirty="0" smtClean="0"/>
              <a:t>display</a:t>
            </a:r>
            <a:endParaRPr lang="en-US" dirty="0"/>
          </a:p>
          <a:p>
            <a:r>
              <a:rPr lang="en-US" dirty="0" smtClean="0"/>
              <a:t>Dust/debris is being </a:t>
            </a:r>
            <a:r>
              <a:rPr lang="en-US" dirty="0"/>
              <a:t>kicked </a:t>
            </a:r>
            <a:r>
              <a:rPr lang="en-US" dirty="0" smtClean="0"/>
              <a:t>around during the day</a:t>
            </a:r>
            <a:endParaRPr lang="en-US" dirty="0"/>
          </a:p>
          <a:p>
            <a:pPr lvl="1"/>
            <a:r>
              <a:rPr lang="en-US" dirty="0" smtClean="0"/>
              <a:t>This filters light</a:t>
            </a:r>
            <a:endParaRPr lang="en-US" dirty="0"/>
          </a:p>
          <a:p>
            <a:pPr lvl="1"/>
            <a:r>
              <a:rPr lang="en-US" dirty="0"/>
              <a:t>Polluted cities have the most beautiful </a:t>
            </a:r>
            <a:r>
              <a:rPr lang="en-US" dirty="0" smtClean="0"/>
              <a:t>sunsets</a:t>
            </a:r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"/>
          </p:nvPr>
        </p:nvSpPr>
        <p:spPr>
          <a:xfrm>
            <a:off x="457200" y="381000"/>
            <a:ext cx="7543800" cy="1143000"/>
          </a:xfrm>
        </p:spPr>
        <p:txBody>
          <a:bodyPr/>
          <a:lstStyle/>
          <a:p>
            <a:r>
              <a:rPr lang="en-US" sz="4800" dirty="0" smtClean="0">
                <a:latin typeface="Pristina" panose="03060402040406080204" pitchFamily="66" charset="0"/>
              </a:rPr>
              <a:t>Sunset</a:t>
            </a:r>
            <a:endParaRPr lang="en-US" sz="4800" dirty="0">
              <a:latin typeface="Pristina" panose="03060402040406080204" pitchFamily="66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32709"/>
            <a:ext cx="3033712" cy="2284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3" y="4419600"/>
            <a:ext cx="3033712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381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0" y="3886200"/>
            <a:ext cx="6324600" cy="2053590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How are the Details Determined?</a:t>
            </a:r>
            <a:endParaRPr lang="en-US" sz="4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055" y="277093"/>
            <a:ext cx="2701636" cy="19812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30583"/>
            <a:ext cx="3505200" cy="197167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53000"/>
            <a:ext cx="7467600" cy="1143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 colour change in sky is related to light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 is what the human eye perceives when light is given off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999"/>
            <a:ext cx="4149436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999"/>
            <a:ext cx="4149436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905000"/>
            <a:ext cx="5105400" cy="3657600"/>
          </a:xfrm>
        </p:spPr>
        <p:txBody>
          <a:bodyPr>
            <a:normAutofit/>
          </a:bodyPr>
          <a:lstStyle/>
          <a:p>
            <a:pPr lvl="1"/>
            <a:r>
              <a:rPr lang="en-US" sz="2600" dirty="0" smtClean="0"/>
              <a:t>Dust</a:t>
            </a:r>
            <a:endParaRPr lang="en-US" sz="2600" dirty="0"/>
          </a:p>
          <a:p>
            <a:pPr lvl="1"/>
            <a:r>
              <a:rPr lang="en-US" sz="2600" dirty="0"/>
              <a:t>Pollution</a:t>
            </a:r>
          </a:p>
          <a:p>
            <a:pPr lvl="1"/>
            <a:r>
              <a:rPr lang="en-US" sz="2600" dirty="0"/>
              <a:t>Smog</a:t>
            </a:r>
          </a:p>
          <a:p>
            <a:pPr lvl="1"/>
            <a:r>
              <a:rPr lang="en-US" sz="2600" dirty="0" smtClean="0"/>
              <a:t>Clouds</a:t>
            </a:r>
          </a:p>
          <a:p>
            <a:pPr lvl="1"/>
            <a:r>
              <a:rPr lang="en-US" sz="2600" dirty="0" smtClean="0"/>
              <a:t>Water </a:t>
            </a:r>
            <a:r>
              <a:rPr lang="en-US" sz="2600" dirty="0"/>
              <a:t>vapour or humidity causes the sky to appear gray because it deflects light</a:t>
            </a:r>
          </a:p>
          <a:p>
            <a:endParaRPr lang="en-US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88798"/>
            <a:ext cx="2924175" cy="230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2924175" cy="2304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75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472" y="0"/>
            <a:ext cx="10753725" cy="7187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964" y="1981200"/>
            <a:ext cx="4038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The End!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8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3400"/>
            <a:ext cx="746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Works Cited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290935"/>
            <a:ext cx="83058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Adams, Julia. "What Makes the Sky Change Colours?"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Colours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Web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8 Dec. 2013.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&lt;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http://www.sewanee.edu/chem/Chem&amp;A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Color."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Physics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Hypertextbook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9 Dec. 2013.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http://physics.info/color/&gt;.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Corfidi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Stephen F.. "The Colors of Sunset and Twilight."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COLORS OF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TWILIGHT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SUNSET.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18 Dec.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2013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http://www.spc.noaa.gov/publications/corfidi/sunset/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Gibbs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Philip. "Why is the sky blue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?"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is the sky Blue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Dec. 2013.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&lt;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math.ucr.edu/home/baez/physics/General/BlueSky/blue_sky.html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Telescopes From the Ground Up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Science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8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2013. 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amazing-space.stsci.edu/resources/explorations/groundup/teacher/sciencebackground.html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Things You Need To Know."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Discovery Channel Canada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15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2013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http://www.discovery.ca/things/default.htm?clipid=510962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&gt;.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Zozra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Richard. "Preliminary Thoughts on Blue Sky Technology Given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Access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Decision Systems ." 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Blue Sky Access and </a:t>
            </a:r>
            <a:endParaRPr lang="en-US" sz="1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Legal Aid System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N.p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n.d.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Web. 12 Dec. 2013.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jolt.law.harvard.edu/symposium/articles/Zorza-</a:t>
            </a:r>
          </a:p>
          <a:p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BlueSkyTechnology.pdf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&gt;.</a:t>
            </a: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49827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3886200"/>
            <a:ext cx="6172200" cy="2053590"/>
          </a:xfrm>
        </p:spPr>
        <p:txBody>
          <a:bodyPr>
            <a:normAutofit/>
          </a:bodyPr>
          <a:lstStyle/>
          <a:p>
            <a:r>
              <a:rPr lang="en-US" sz="8800" dirty="0" smtClean="0"/>
              <a:t>1. Light</a:t>
            </a:r>
            <a:endParaRPr lang="en-US" sz="8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2390775" cy="191452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62200"/>
            <a:ext cx="4619625" cy="168592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4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5582" y="1600199"/>
            <a:ext cx="4495800" cy="30936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Light waves are electromagnetic energies (electromagnetic spectrum!)</a:t>
            </a:r>
          </a:p>
          <a:p>
            <a:r>
              <a:rPr lang="en-US" dirty="0" smtClean="0"/>
              <a:t>They have different waves and frequencies</a:t>
            </a:r>
          </a:p>
          <a:p>
            <a:pPr lvl="1"/>
            <a:r>
              <a:rPr lang="en-US" dirty="0" smtClean="0"/>
              <a:t>Long wavelength = low frequency </a:t>
            </a:r>
            <a:r>
              <a:rPr lang="en-US" b="1" dirty="0" smtClean="0"/>
              <a:t>+ </a:t>
            </a:r>
            <a:r>
              <a:rPr lang="en-US" dirty="0" smtClean="0"/>
              <a:t>energy</a:t>
            </a:r>
          </a:p>
          <a:p>
            <a:r>
              <a:rPr lang="en-US" dirty="0" smtClean="0"/>
              <a:t>Travels </a:t>
            </a:r>
            <a:r>
              <a:rPr lang="en-US" dirty="0"/>
              <a:t>at 299,792 km/sec (speed of light)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8" y="1752600"/>
            <a:ext cx="403670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44508"/>
            <a:ext cx="5830249" cy="1960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7547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Light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86200" y="1217096"/>
            <a:ext cx="4572000" cy="5486400"/>
          </a:xfrm>
        </p:spPr>
        <p:txBody>
          <a:bodyPr>
            <a:normAutofit/>
          </a:bodyPr>
          <a:lstStyle/>
          <a:p>
            <a:r>
              <a:rPr lang="en-US" u="sng" dirty="0" smtClean="0"/>
              <a:t>Visible light</a:t>
            </a:r>
            <a:r>
              <a:rPr lang="en-US" dirty="0" smtClean="0"/>
              <a:t> looks white:</a:t>
            </a:r>
          </a:p>
          <a:p>
            <a:pPr lvl="1"/>
            <a:r>
              <a:rPr lang="en-US" dirty="0" smtClean="0"/>
              <a:t>White is made up of different colours (monochromatic light)</a:t>
            </a:r>
          </a:p>
          <a:p>
            <a:pPr lvl="1"/>
            <a:r>
              <a:rPr lang="en-US" dirty="0" smtClean="0"/>
              <a:t>Each colour is related to size of wavelength, frequency, and energy </a:t>
            </a:r>
          </a:p>
          <a:p>
            <a:r>
              <a:rPr lang="en-US" dirty="0" smtClean="0"/>
              <a:t>Sun’s colours are arranged from short to long </a:t>
            </a:r>
          </a:p>
          <a:p>
            <a:pPr lvl="1"/>
            <a:r>
              <a:rPr lang="en-US" dirty="0" smtClean="0"/>
              <a:t>Light </a:t>
            </a:r>
            <a:r>
              <a:rPr lang="en-US" dirty="0"/>
              <a:t>with shorter wavelengths (</a:t>
            </a:r>
            <a:r>
              <a:rPr lang="en-US" dirty="0" err="1"/>
              <a:t>ie</a:t>
            </a:r>
            <a:r>
              <a:rPr lang="en-US" dirty="0"/>
              <a:t>: blue) are </a:t>
            </a:r>
            <a:r>
              <a:rPr lang="en-US" dirty="0" smtClean="0"/>
              <a:t>more easily absorbed in sky</a:t>
            </a:r>
            <a:endParaRPr lang="en-US" dirty="0"/>
          </a:p>
          <a:p>
            <a:r>
              <a:rPr lang="en-US" b="1" dirty="0" smtClean="0"/>
              <a:t>Rayleigh scattering: </a:t>
            </a:r>
            <a:r>
              <a:rPr lang="en-US" dirty="0" smtClean="0"/>
              <a:t>process of absorbing light and scatter particles</a:t>
            </a:r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3505200" cy="1952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4" y="3739860"/>
            <a:ext cx="2971800" cy="296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41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3962400"/>
            <a:ext cx="6172200" cy="2053590"/>
          </a:xfrm>
        </p:spPr>
        <p:txBody>
          <a:bodyPr>
            <a:normAutofit/>
          </a:bodyPr>
          <a:lstStyle/>
          <a:p>
            <a:r>
              <a:rPr lang="en-US" sz="6000" dirty="0" smtClean="0"/>
              <a:t>2. Atmosphere</a:t>
            </a:r>
            <a:endParaRPr lang="en-US" sz="6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7" y="228600"/>
            <a:ext cx="2819400" cy="26948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638" y="2286000"/>
            <a:ext cx="3912162" cy="230861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9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Atmosphere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2001982"/>
            <a:ext cx="5459352" cy="3962400"/>
          </a:xfrm>
        </p:spPr>
        <p:txBody>
          <a:bodyPr/>
          <a:lstStyle/>
          <a:p>
            <a:r>
              <a:rPr lang="en-US" dirty="0" smtClean="0"/>
              <a:t>Molecules present:</a:t>
            </a:r>
          </a:p>
          <a:p>
            <a:pPr lvl="1"/>
            <a:r>
              <a:rPr lang="en-US" dirty="0" smtClean="0"/>
              <a:t>Carbon dioxide</a:t>
            </a:r>
          </a:p>
          <a:p>
            <a:pPr lvl="1"/>
            <a:r>
              <a:rPr lang="en-US" dirty="0" smtClean="0"/>
              <a:t>Ozone</a:t>
            </a:r>
          </a:p>
          <a:p>
            <a:pPr lvl="1"/>
            <a:r>
              <a:rPr lang="en-US" dirty="0" smtClean="0"/>
              <a:t>Hydrogen gas</a:t>
            </a:r>
          </a:p>
          <a:p>
            <a:pPr lvl="1"/>
            <a:r>
              <a:rPr lang="en-US" b="1" dirty="0" smtClean="0"/>
              <a:t>Nitrogen gas</a:t>
            </a:r>
          </a:p>
          <a:p>
            <a:pPr lvl="1"/>
            <a:r>
              <a:rPr lang="en-US" b="1" dirty="0" smtClean="0"/>
              <a:t>Oxygen gas</a:t>
            </a:r>
          </a:p>
          <a:p>
            <a:r>
              <a:rPr lang="en-US" dirty="0" smtClean="0"/>
              <a:t>When light is shone, </a:t>
            </a:r>
            <a:r>
              <a:rPr lang="en-US" dirty="0"/>
              <a:t>N</a:t>
            </a:r>
            <a:r>
              <a:rPr lang="en-US" baseline="-25000" dirty="0"/>
              <a:t>2 </a:t>
            </a:r>
            <a:r>
              <a:rPr lang="en-US" dirty="0"/>
              <a:t>gas </a:t>
            </a:r>
            <a:r>
              <a:rPr lang="en-US" dirty="0" smtClean="0"/>
              <a:t>and O</a:t>
            </a:r>
            <a:r>
              <a:rPr lang="en-US" baseline="-25000" dirty="0" smtClean="0"/>
              <a:t>2</a:t>
            </a:r>
            <a:r>
              <a:rPr lang="en-US" dirty="0" smtClean="0"/>
              <a:t> gas will absorb the most energy… </a:t>
            </a:r>
          </a:p>
          <a:p>
            <a:endParaRPr lang="en-US" dirty="0" smtClean="0"/>
          </a:p>
        </p:txBody>
      </p:sp>
      <p:sp>
        <p:nvSpPr>
          <p:cNvPr id="4" name="Right Brace 3"/>
          <p:cNvSpPr/>
          <p:nvPr/>
        </p:nvSpPr>
        <p:spPr>
          <a:xfrm>
            <a:off x="3034476" y="3622964"/>
            <a:ext cx="381000" cy="76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43185" y="3819298"/>
            <a:ext cx="225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Let’s focus on these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4" y="1565564"/>
            <a:ext cx="2228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6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8068" y="3819298"/>
            <a:ext cx="2133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94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6" y="4267199"/>
            <a:ext cx="2959676" cy="2313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4267200"/>
            <a:ext cx="4112875" cy="23139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87036"/>
            <a:ext cx="7467600" cy="1143000"/>
          </a:xfrm>
        </p:spPr>
        <p:txBody>
          <a:bodyPr/>
          <a:lstStyle/>
          <a:p>
            <a:r>
              <a:rPr lang="en-US" dirty="0" smtClean="0"/>
              <a:t>2. Atmosphere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7422" y="1447800"/>
            <a:ext cx="7467600" cy="2819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Called fluorescence </a:t>
            </a:r>
          </a:p>
          <a:p>
            <a:r>
              <a:rPr lang="en-US" dirty="0" smtClean="0"/>
              <a:t>Electrons in </a:t>
            </a:r>
            <a:r>
              <a:rPr lang="en-US" dirty="0"/>
              <a:t>N</a:t>
            </a:r>
            <a:r>
              <a:rPr lang="en-US" baseline="-25000" dirty="0"/>
              <a:t>2 </a:t>
            </a:r>
            <a:r>
              <a:rPr lang="en-US" dirty="0"/>
              <a:t>gas and O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dirty="0" smtClean="0"/>
              <a:t>gas will be excited</a:t>
            </a:r>
          </a:p>
          <a:p>
            <a:r>
              <a:rPr lang="en-US" dirty="0" smtClean="0"/>
              <a:t>Electrons become promoted to higher sublevel </a:t>
            </a:r>
          </a:p>
          <a:p>
            <a:r>
              <a:rPr lang="en-US" dirty="0" smtClean="0"/>
              <a:t>They have a time-frame for which they can stay excited</a:t>
            </a:r>
          </a:p>
          <a:p>
            <a:pPr lvl="1"/>
            <a:r>
              <a:rPr lang="en-US" dirty="0" smtClean="0"/>
              <a:t>Once reached, it may fall down energy sublevels </a:t>
            </a:r>
            <a:r>
              <a:rPr lang="en-US" b="1" dirty="0" smtClean="0"/>
              <a:t>or </a:t>
            </a:r>
            <a:r>
              <a:rPr lang="en-US" dirty="0" smtClean="0"/>
              <a:t>entire energy </a:t>
            </a:r>
            <a:r>
              <a:rPr lang="en-US" dirty="0" smtClean="0"/>
              <a:t>levels</a:t>
            </a:r>
          </a:p>
          <a:p>
            <a:pPr lvl="1"/>
            <a:r>
              <a:rPr lang="en-US" dirty="0" smtClean="0"/>
              <a:t>Photon is released</a:t>
            </a:r>
            <a:endParaRPr lang="en-US" dirty="0" smtClean="0"/>
          </a:p>
          <a:p>
            <a:pPr marL="365760" lvl="1" indent="0">
              <a:buNone/>
            </a:pPr>
            <a:endParaRPr lang="en-US" dirty="0" smtClean="0"/>
          </a:p>
          <a:p>
            <a:pPr marL="36576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921760" y="152400"/>
            <a:ext cx="269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F L U O R E S C E N C E </a:t>
            </a:r>
            <a:endParaRPr lang="en-US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12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53400" cy="1143000"/>
          </a:xfrm>
        </p:spPr>
        <p:txBody>
          <a:bodyPr/>
          <a:lstStyle/>
          <a:p>
            <a:r>
              <a:rPr lang="en-US" dirty="0" smtClean="0"/>
              <a:t>2. Atmosphere –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Fluorescence</a:t>
            </a:r>
            <a:r>
              <a:rPr lang="en-US" dirty="0" smtClean="0"/>
              <a:t>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Oxygen gas and nitrogen gas bright-line emission spectra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/>
              <a:t>This </a:t>
            </a:r>
            <a:r>
              <a:rPr lang="en-US" b="1" dirty="0"/>
              <a:t>is [half of the reason] why sky is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blue</a:t>
            </a:r>
            <a:r>
              <a:rPr lang="en-US" b="1" dirty="0"/>
              <a:t>!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14600"/>
            <a:ext cx="7086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5410200"/>
            <a:ext cx="1863725" cy="150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3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Decatur</Template>
  <TotalTime>789</TotalTime>
  <Words>552</Words>
  <Application>Microsoft Office PowerPoint</Application>
  <PresentationFormat>On-screen Show (4:3)</PresentationFormat>
  <Paragraphs>127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Oriel</vt:lpstr>
      <vt:lpstr>Why Does the Sky Change Colour as the Day Progresses?</vt:lpstr>
      <vt:lpstr>Every colour change in sky is related to light and atmosphere  Colour is what the human eye perceives when light is given off </vt:lpstr>
      <vt:lpstr>1. Light</vt:lpstr>
      <vt:lpstr>1. Light</vt:lpstr>
      <vt:lpstr>1. Light (cont’d)</vt:lpstr>
      <vt:lpstr>2. Atmosphere</vt:lpstr>
      <vt:lpstr>2. Atmosphere </vt:lpstr>
      <vt:lpstr>2. Atmosphere (cont’d)</vt:lpstr>
      <vt:lpstr>2. Atmosphere – Fluorescence (cont’d)</vt:lpstr>
      <vt:lpstr>2. Atmosphere (cont’d) </vt:lpstr>
      <vt:lpstr>We Must First Understand…</vt:lpstr>
      <vt:lpstr>Blue Sky </vt:lpstr>
      <vt:lpstr>Blue Sky (Part 2)</vt:lpstr>
      <vt:lpstr>2. Atmosphere – Video</vt:lpstr>
      <vt:lpstr>Blue never goes away… we just cannot see it sometimes!</vt:lpstr>
      <vt:lpstr>And finally…</vt:lpstr>
      <vt:lpstr>PowerPoint Presentation</vt:lpstr>
      <vt:lpstr>PowerPoint Presentation</vt:lpstr>
      <vt:lpstr>How are the Details Determined?</vt:lpstr>
      <vt:lpstr>Details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Does the Sky Change Colour as the Day Progresses?</dc:title>
  <dc:creator>Chitra</dc:creator>
  <cp:lastModifiedBy>Chitra</cp:lastModifiedBy>
  <cp:revision>51</cp:revision>
  <dcterms:created xsi:type="dcterms:W3CDTF">2013-12-10T00:02:38Z</dcterms:created>
  <dcterms:modified xsi:type="dcterms:W3CDTF">2013-12-18T11:47:06Z</dcterms:modified>
</cp:coreProperties>
</file>