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AA2F22BD-DA6D-467C-9EB1-BA2D588FF6FA}" type="datetimeFigureOut">
              <a:rPr lang="en-GB"/>
              <a:pPr/>
              <a:t>15/09/2009</a:t>
            </a:fld>
            <a:endParaRPr lang="en-GB"/>
          </a:p>
        </p:txBody>
      </p:sp>
      <p:sp>
        <p:nvSpPr>
          <p:cNvPr id="2355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2DDC2B4-B3A1-424F-9503-8528638FABE8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GB"/>
          </a:p>
        </p:txBody>
      </p:sp>
      <p:sp>
        <p:nvSpPr>
          <p:cNvPr id="358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0E7BED6-0E84-4667-ACBC-387DDA7EC556}" type="slidenum">
              <a:rPr lang="en-GB" sz="1200">
                <a:latin typeface="Calibri" pitchFamily="34" charset="0"/>
              </a:rPr>
              <a:pPr algn="r"/>
              <a:t>11</a:t>
            </a:fld>
            <a:endParaRPr lang="en-GB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1F65E-A09C-46DD-BAC6-619CA1BC5F3B}" type="datetimeFigureOut">
              <a:rPr lang="en-US"/>
              <a:pPr>
                <a:defRPr/>
              </a:pPr>
              <a:t>9/15/2009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2F438-3470-4BD7-ACED-1B7C3BACF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3214A-5DCE-45C0-841B-D3FDDC2239A1}" type="datetimeFigureOut">
              <a:rPr lang="en-US"/>
              <a:pPr>
                <a:defRPr/>
              </a:pPr>
              <a:t>9/15/2009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BA385-14DA-41A3-B5B9-BD61C3F439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BDE42-D427-4C51-ABF3-0BE2D0750D49}" type="datetimeFigureOut">
              <a:rPr lang="en-US"/>
              <a:pPr>
                <a:defRPr/>
              </a:pPr>
              <a:t>9/15/2009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8A655-D454-4E8E-8E3E-7D92DCA77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4242D-9627-4407-AB1B-E2AAB3137027}" type="datetimeFigureOut">
              <a:rPr lang="en-US"/>
              <a:pPr>
                <a:defRPr/>
              </a:pPr>
              <a:t>9/15/2009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24C33-2891-4F27-B9A8-6528AF9C97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8BE4E-F665-44AE-894A-BB4C6EF1B070}" type="datetimeFigureOut">
              <a:rPr lang="en-US"/>
              <a:pPr>
                <a:defRPr/>
              </a:pPr>
              <a:t>9/15/2009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E1354-E6C3-4279-8232-3A46BE0464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FEEC3-FC2D-414A-B8C8-BDF28A8D191F}" type="datetimeFigureOut">
              <a:rPr lang="en-US"/>
              <a:pPr>
                <a:defRPr/>
              </a:pPr>
              <a:t>9/15/2009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F6C59-CA67-441C-8A6D-536E1EE1EC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0514E-B842-4751-ADC8-649AEC9BC1EB}" type="datetimeFigureOut">
              <a:rPr lang="en-US"/>
              <a:pPr>
                <a:defRPr/>
              </a:pPr>
              <a:t>9/15/2009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15896-5ED4-4C3A-899B-B45B13E45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E8D51-FAB2-4141-9FB6-A4D5DA4DD541}" type="datetimeFigureOut">
              <a:rPr lang="en-US"/>
              <a:pPr>
                <a:defRPr/>
              </a:pPr>
              <a:t>9/15/2009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C6FD4-CD33-4344-9AE5-5E4950259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01176-AE56-4B4A-947A-898763325486}" type="datetimeFigureOut">
              <a:rPr lang="en-US"/>
              <a:pPr>
                <a:defRPr/>
              </a:pPr>
              <a:t>9/15/2009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3922F-1E2A-4316-A98C-1594270E3F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1851E-0DFC-4E5C-8CEA-E51222439F3E}" type="datetimeFigureOut">
              <a:rPr lang="en-US"/>
              <a:pPr>
                <a:defRPr/>
              </a:pPr>
              <a:t>9/15/2009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A543D-00B7-4B0E-A833-C52C42A69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DB375-8DA8-4EDA-AC75-BDC73C691275}" type="datetimeFigureOut">
              <a:rPr lang="en-US"/>
              <a:pPr>
                <a:defRPr/>
              </a:pPr>
              <a:t>9/15/2009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09972-6DDE-4AB4-9C7F-BF396951CD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660066"/>
            </a:gs>
            <a:gs pos="50000">
              <a:srgbClr val="9CB86E"/>
            </a:gs>
            <a:gs pos="100000">
              <a:srgbClr val="156B13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24128D-1D5E-4591-AB89-12FD2BC6A7A7}" type="datetimeFigureOut">
              <a:rPr lang="en-US"/>
              <a:pPr>
                <a:defRPr/>
              </a:pPr>
              <a:t>9/15/2009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051E8B-2F46-4896-A436-491C2AD6A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85728"/>
            <a:ext cx="9144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lgerian" pitchFamily="82" charset="0"/>
                <a:ea typeface="Adobe Heiti Std R" pitchFamily="34" charset="-128"/>
                <a:cs typeface="+mn-cs"/>
              </a:rPr>
              <a:t>Electronic Configuration</a:t>
            </a:r>
          </a:p>
        </p:txBody>
      </p:sp>
      <p:grpSp>
        <p:nvGrpSpPr>
          <p:cNvPr id="13314" name="Group 41"/>
          <p:cNvGrpSpPr>
            <a:grpSpLocks/>
          </p:cNvGrpSpPr>
          <p:nvPr/>
        </p:nvGrpSpPr>
        <p:grpSpPr bwMode="auto">
          <a:xfrm>
            <a:off x="3090863" y="1800225"/>
            <a:ext cx="828675" cy="3929063"/>
            <a:chOff x="1643042" y="3000372"/>
            <a:chExt cx="828681" cy="2214578"/>
          </a:xfrm>
        </p:grpSpPr>
        <p:sp>
          <p:nvSpPr>
            <p:cNvPr id="6" name="Right Bracket 5"/>
            <p:cNvSpPr/>
            <p:nvPr/>
          </p:nvSpPr>
          <p:spPr>
            <a:xfrm>
              <a:off x="1643042" y="3000372"/>
              <a:ext cx="714380" cy="2214578"/>
            </a:xfrm>
            <a:prstGeom prst="rightBracket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828780" y="3926468"/>
              <a:ext cx="642943" cy="523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800" b="1" kern="0" spc="-100" dirty="0">
                  <a:solidFill>
                    <a:schemeClr val="bg1"/>
                  </a:solidFill>
                  <a:latin typeface="+mn-lt"/>
                  <a:cs typeface="+mn-cs"/>
                </a:rPr>
                <a:t>2</a:t>
              </a:r>
            </a:p>
          </p:txBody>
        </p:sp>
      </p:grpSp>
      <p:pic>
        <p:nvPicPr>
          <p:cNvPr id="13315" name="Picture 54" descr="nucleu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33550" y="3228975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447800" y="4300538"/>
            <a:ext cx="2344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000" b="1" kern="0" spc="-100" dirty="0">
                <a:solidFill>
                  <a:schemeClr val="bg1"/>
                </a:solidFill>
                <a:latin typeface="+mn-lt"/>
                <a:cs typeface="+mn-cs"/>
              </a:rPr>
              <a:t>nucleus</a:t>
            </a:r>
          </a:p>
        </p:txBody>
      </p:sp>
      <p:grpSp>
        <p:nvGrpSpPr>
          <p:cNvPr id="13317" name="Group 40"/>
          <p:cNvGrpSpPr>
            <a:grpSpLocks/>
          </p:cNvGrpSpPr>
          <p:nvPr/>
        </p:nvGrpSpPr>
        <p:grpSpPr bwMode="auto">
          <a:xfrm>
            <a:off x="2590800" y="2300288"/>
            <a:ext cx="642938" cy="3143250"/>
            <a:chOff x="1142975" y="3214686"/>
            <a:chExt cx="642942" cy="1785950"/>
          </a:xfrm>
        </p:grpSpPr>
        <p:sp>
          <p:nvSpPr>
            <p:cNvPr id="11" name="Right Bracket 10"/>
            <p:cNvSpPr/>
            <p:nvPr/>
          </p:nvSpPr>
          <p:spPr>
            <a:xfrm>
              <a:off x="1214413" y="3214686"/>
              <a:ext cx="428628" cy="1785950"/>
            </a:xfrm>
            <a:prstGeom prst="rightBracket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Text Box 5"/>
            <p:cNvSpPr txBox="1">
              <a:spLocks noChangeArrowheads="1"/>
            </p:cNvSpPr>
            <p:nvPr/>
          </p:nvSpPr>
          <p:spPr bwMode="auto">
            <a:xfrm>
              <a:off x="1142975" y="3856004"/>
              <a:ext cx="642942" cy="523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800" b="1" kern="0" spc="-100" dirty="0">
                  <a:solidFill>
                    <a:schemeClr val="bg1"/>
                  </a:solidFill>
                  <a:latin typeface="+mn-lt"/>
                  <a:cs typeface="+mn-cs"/>
                </a:rPr>
                <a:t>1</a:t>
              </a:r>
            </a:p>
          </p:txBody>
        </p:sp>
      </p:grpSp>
      <p:grpSp>
        <p:nvGrpSpPr>
          <p:cNvPr id="13318" name="Group 42"/>
          <p:cNvGrpSpPr>
            <a:grpSpLocks/>
          </p:cNvGrpSpPr>
          <p:nvPr/>
        </p:nvGrpSpPr>
        <p:grpSpPr bwMode="auto">
          <a:xfrm>
            <a:off x="3805238" y="1585913"/>
            <a:ext cx="723900" cy="4357687"/>
            <a:chOff x="2357422" y="2786058"/>
            <a:chExt cx="723907" cy="2643206"/>
          </a:xfrm>
        </p:grpSpPr>
        <p:sp>
          <p:nvSpPr>
            <p:cNvPr id="14" name="Right Bracket 13"/>
            <p:cNvSpPr/>
            <p:nvPr/>
          </p:nvSpPr>
          <p:spPr>
            <a:xfrm>
              <a:off x="2357422" y="2786058"/>
              <a:ext cx="642943" cy="2643206"/>
            </a:xfrm>
            <a:prstGeom prst="rightBracket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2438385" y="3909781"/>
              <a:ext cx="642944" cy="522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800" b="1" kern="0" spc="-100" dirty="0">
                  <a:solidFill>
                    <a:schemeClr val="bg1"/>
                  </a:solidFill>
                  <a:latin typeface="+mn-lt"/>
                  <a:cs typeface="+mn-cs"/>
                </a:rPr>
                <a:t>3</a:t>
              </a:r>
            </a:p>
          </p:txBody>
        </p:sp>
      </p:grpSp>
      <p:grpSp>
        <p:nvGrpSpPr>
          <p:cNvPr id="13319" name="Group 43"/>
          <p:cNvGrpSpPr>
            <a:grpSpLocks/>
          </p:cNvGrpSpPr>
          <p:nvPr/>
        </p:nvGrpSpPr>
        <p:grpSpPr bwMode="auto">
          <a:xfrm>
            <a:off x="4457700" y="1371600"/>
            <a:ext cx="800100" cy="4786313"/>
            <a:chOff x="3009888" y="2571744"/>
            <a:chExt cx="800102" cy="3071834"/>
          </a:xfrm>
        </p:grpSpPr>
        <p:sp>
          <p:nvSpPr>
            <p:cNvPr id="17" name="Right Bracket 16"/>
            <p:cNvSpPr/>
            <p:nvPr/>
          </p:nvSpPr>
          <p:spPr>
            <a:xfrm>
              <a:off x="3009888" y="2571744"/>
              <a:ext cx="704852" cy="3071834"/>
            </a:xfrm>
            <a:prstGeom prst="rightBracket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Text Box 5"/>
            <p:cNvSpPr txBox="1">
              <a:spLocks noChangeArrowheads="1"/>
            </p:cNvSpPr>
            <p:nvPr/>
          </p:nvSpPr>
          <p:spPr bwMode="auto">
            <a:xfrm>
              <a:off x="3167051" y="3901344"/>
              <a:ext cx="642939" cy="5236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800" b="1" kern="0" spc="-100" dirty="0">
                  <a:solidFill>
                    <a:schemeClr val="bg1"/>
                  </a:solidFill>
                  <a:latin typeface="+mn-lt"/>
                  <a:cs typeface="+mn-cs"/>
                </a:rPr>
                <a:t>4</a:t>
              </a:r>
            </a:p>
          </p:txBody>
        </p:sp>
      </p:grpSp>
      <p:grpSp>
        <p:nvGrpSpPr>
          <p:cNvPr id="13320" name="Group 147"/>
          <p:cNvGrpSpPr>
            <a:grpSpLocks/>
          </p:cNvGrpSpPr>
          <p:nvPr/>
        </p:nvGrpSpPr>
        <p:grpSpPr bwMode="auto">
          <a:xfrm>
            <a:off x="4376738" y="1585913"/>
            <a:ext cx="142875" cy="2419350"/>
            <a:chOff x="5357818" y="3724276"/>
            <a:chExt cx="142876" cy="2419368"/>
          </a:xfrm>
        </p:grpSpPr>
        <p:sp>
          <p:nvSpPr>
            <p:cNvPr id="30" name="Rectangle 29"/>
            <p:cNvSpPr/>
            <p:nvPr/>
          </p:nvSpPr>
          <p:spPr>
            <a:xfrm>
              <a:off x="5357818" y="5224474"/>
              <a:ext cx="142876" cy="428628"/>
            </a:xfrm>
            <a:prstGeom prst="rect">
              <a:avLst/>
            </a:prstGeom>
            <a:noFill/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357818" y="4724408"/>
              <a:ext cx="142876" cy="428628"/>
            </a:xfrm>
            <a:prstGeom prst="rect">
              <a:avLst/>
            </a:prstGeom>
            <a:noFill/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357818" y="4224342"/>
              <a:ext cx="142876" cy="428628"/>
            </a:xfrm>
            <a:prstGeom prst="rect">
              <a:avLst/>
            </a:prstGeom>
            <a:noFill/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357818" y="3724276"/>
              <a:ext cx="142876" cy="428628"/>
            </a:xfrm>
            <a:prstGeom prst="rect">
              <a:avLst/>
            </a:prstGeom>
            <a:noFill/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357818" y="5715016"/>
              <a:ext cx="142876" cy="428628"/>
            </a:xfrm>
            <a:prstGeom prst="rect">
              <a:avLst/>
            </a:prstGeom>
            <a:noFill/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3321" name="Group 153"/>
          <p:cNvGrpSpPr>
            <a:grpSpLocks/>
          </p:cNvGrpSpPr>
          <p:nvPr/>
        </p:nvGrpSpPr>
        <p:grpSpPr bwMode="auto">
          <a:xfrm>
            <a:off x="3733800" y="3014663"/>
            <a:ext cx="142875" cy="1428750"/>
            <a:chOff x="4786314" y="1285860"/>
            <a:chExt cx="142876" cy="1428760"/>
          </a:xfrm>
        </p:grpSpPr>
        <p:sp>
          <p:nvSpPr>
            <p:cNvPr id="36" name="Rectangle 35"/>
            <p:cNvSpPr/>
            <p:nvPr/>
          </p:nvSpPr>
          <p:spPr>
            <a:xfrm>
              <a:off x="4786314" y="2285992"/>
              <a:ext cx="142876" cy="42862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786314" y="1785925"/>
              <a:ext cx="142876" cy="42862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786314" y="1285860"/>
              <a:ext cx="142876" cy="42862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39" name="Rectangle 38"/>
          <p:cNvSpPr/>
          <p:nvPr/>
        </p:nvSpPr>
        <p:spPr>
          <a:xfrm>
            <a:off x="3019425" y="3943350"/>
            <a:ext cx="142875" cy="42862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3733800" y="4514850"/>
            <a:ext cx="142875" cy="42862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3324" name="Group 159"/>
          <p:cNvGrpSpPr>
            <a:grpSpLocks/>
          </p:cNvGrpSpPr>
          <p:nvPr/>
        </p:nvGrpSpPr>
        <p:grpSpPr bwMode="auto">
          <a:xfrm>
            <a:off x="4376738" y="4086225"/>
            <a:ext cx="142875" cy="1428750"/>
            <a:chOff x="4786314" y="1285860"/>
            <a:chExt cx="142876" cy="1428760"/>
          </a:xfrm>
        </p:grpSpPr>
        <p:sp>
          <p:nvSpPr>
            <p:cNvPr id="42" name="Rectangle 41"/>
            <p:cNvSpPr/>
            <p:nvPr/>
          </p:nvSpPr>
          <p:spPr>
            <a:xfrm>
              <a:off x="4786314" y="2285992"/>
              <a:ext cx="142876" cy="42862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786314" y="1785927"/>
              <a:ext cx="142876" cy="42862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786314" y="1285860"/>
              <a:ext cx="142876" cy="42862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5" name="Rectangle 44"/>
          <p:cNvSpPr/>
          <p:nvPr/>
        </p:nvSpPr>
        <p:spPr>
          <a:xfrm>
            <a:off x="4376738" y="5586413"/>
            <a:ext cx="142875" cy="42862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091113" y="5800725"/>
            <a:ext cx="142875" cy="28575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3327" name="Group 165"/>
          <p:cNvGrpSpPr>
            <a:grpSpLocks/>
          </p:cNvGrpSpPr>
          <p:nvPr/>
        </p:nvGrpSpPr>
        <p:grpSpPr bwMode="auto">
          <a:xfrm>
            <a:off x="5091113" y="4943475"/>
            <a:ext cx="142875" cy="857250"/>
            <a:chOff x="5500694" y="5929330"/>
            <a:chExt cx="142876" cy="857232"/>
          </a:xfrm>
        </p:grpSpPr>
        <p:sp>
          <p:nvSpPr>
            <p:cNvPr id="48" name="Rectangle 47"/>
            <p:cNvSpPr/>
            <p:nvPr/>
          </p:nvSpPr>
          <p:spPr>
            <a:xfrm>
              <a:off x="5500694" y="6500818"/>
              <a:ext cx="142876" cy="285744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500694" y="6215074"/>
              <a:ext cx="142876" cy="285744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500694" y="5929330"/>
              <a:ext cx="142876" cy="285744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3328" name="Group 169"/>
          <p:cNvGrpSpPr>
            <a:grpSpLocks/>
          </p:cNvGrpSpPr>
          <p:nvPr/>
        </p:nvGrpSpPr>
        <p:grpSpPr bwMode="auto">
          <a:xfrm>
            <a:off x="5091113" y="3514725"/>
            <a:ext cx="142875" cy="1428750"/>
            <a:chOff x="5857884" y="5286388"/>
            <a:chExt cx="142876" cy="1428736"/>
          </a:xfrm>
        </p:grpSpPr>
        <p:sp>
          <p:nvSpPr>
            <p:cNvPr id="52" name="Rectangle 51"/>
            <p:cNvSpPr/>
            <p:nvPr/>
          </p:nvSpPr>
          <p:spPr>
            <a:xfrm>
              <a:off x="5857884" y="6429377"/>
              <a:ext cx="142876" cy="285747"/>
            </a:xfrm>
            <a:prstGeom prst="rect">
              <a:avLst/>
            </a:prstGeom>
            <a:noFill/>
            <a:ln>
              <a:solidFill>
                <a:srgbClr val="FFFF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857884" y="6143630"/>
              <a:ext cx="142876" cy="285747"/>
            </a:xfrm>
            <a:prstGeom prst="rect">
              <a:avLst/>
            </a:prstGeom>
            <a:noFill/>
            <a:ln>
              <a:solidFill>
                <a:srgbClr val="FFFF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857884" y="5857882"/>
              <a:ext cx="142876" cy="285747"/>
            </a:xfrm>
            <a:prstGeom prst="rect">
              <a:avLst/>
            </a:prstGeom>
            <a:noFill/>
            <a:ln>
              <a:solidFill>
                <a:srgbClr val="FFFF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857884" y="5286388"/>
              <a:ext cx="142876" cy="285747"/>
            </a:xfrm>
            <a:prstGeom prst="rect">
              <a:avLst/>
            </a:prstGeom>
            <a:noFill/>
            <a:ln>
              <a:solidFill>
                <a:srgbClr val="FFFF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5857884" y="5572135"/>
              <a:ext cx="142876" cy="285747"/>
            </a:xfrm>
            <a:prstGeom prst="rect">
              <a:avLst/>
            </a:prstGeom>
            <a:noFill/>
            <a:ln>
              <a:solidFill>
                <a:srgbClr val="FFFF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3329" name="Group 175"/>
          <p:cNvGrpSpPr>
            <a:grpSpLocks/>
          </p:cNvGrpSpPr>
          <p:nvPr/>
        </p:nvGrpSpPr>
        <p:grpSpPr bwMode="auto">
          <a:xfrm>
            <a:off x="5091113" y="1514475"/>
            <a:ext cx="142875" cy="2000250"/>
            <a:chOff x="5572132" y="3857628"/>
            <a:chExt cx="142876" cy="2000240"/>
          </a:xfrm>
        </p:grpSpPr>
        <p:sp>
          <p:nvSpPr>
            <p:cNvPr id="58" name="Rectangle 57"/>
            <p:cNvSpPr/>
            <p:nvPr/>
          </p:nvSpPr>
          <p:spPr>
            <a:xfrm>
              <a:off x="5572132" y="5572119"/>
              <a:ext cx="142876" cy="285749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572132" y="5286371"/>
              <a:ext cx="142876" cy="285749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3392" name="Group 112"/>
            <p:cNvGrpSpPr>
              <a:grpSpLocks/>
            </p:cNvGrpSpPr>
            <p:nvPr/>
          </p:nvGrpSpPr>
          <p:grpSpPr bwMode="auto">
            <a:xfrm>
              <a:off x="5572132" y="3857628"/>
              <a:ext cx="142876" cy="1428743"/>
              <a:chOff x="5857884" y="5286388"/>
              <a:chExt cx="142876" cy="1428743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5857884" y="6429382"/>
                <a:ext cx="142876" cy="285749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5857884" y="6143634"/>
                <a:ext cx="142876" cy="285749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5857884" y="5857885"/>
                <a:ext cx="142876" cy="285749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857884" y="5286388"/>
                <a:ext cx="142876" cy="285749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5857884" y="5572137"/>
                <a:ext cx="142876" cy="285749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69" name="Oval 68"/>
          <p:cNvSpPr/>
          <p:nvPr/>
        </p:nvSpPr>
        <p:spPr bwMode="auto">
          <a:xfrm>
            <a:off x="3019425" y="401478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Oval 69"/>
          <p:cNvSpPr/>
          <p:nvPr/>
        </p:nvSpPr>
        <p:spPr bwMode="auto">
          <a:xfrm>
            <a:off x="3019425" y="41576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Oval 70"/>
          <p:cNvSpPr/>
          <p:nvPr/>
        </p:nvSpPr>
        <p:spPr bwMode="auto">
          <a:xfrm>
            <a:off x="3733800" y="458628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" name="Oval 71"/>
          <p:cNvSpPr/>
          <p:nvPr/>
        </p:nvSpPr>
        <p:spPr bwMode="auto">
          <a:xfrm>
            <a:off x="3733800" y="47291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3" name="Oval 72"/>
          <p:cNvSpPr/>
          <p:nvPr/>
        </p:nvSpPr>
        <p:spPr bwMode="auto">
          <a:xfrm>
            <a:off x="3733800" y="40862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4" name="Oval 73"/>
          <p:cNvSpPr/>
          <p:nvPr/>
        </p:nvSpPr>
        <p:spPr bwMode="auto">
          <a:xfrm>
            <a:off x="3733800" y="422910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Oval 74"/>
          <p:cNvSpPr/>
          <p:nvPr/>
        </p:nvSpPr>
        <p:spPr bwMode="auto">
          <a:xfrm>
            <a:off x="3733800" y="308610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6" name="Oval 75"/>
          <p:cNvSpPr/>
          <p:nvPr/>
        </p:nvSpPr>
        <p:spPr bwMode="auto">
          <a:xfrm>
            <a:off x="3733800" y="322897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7" name="Oval 76"/>
          <p:cNvSpPr/>
          <p:nvPr/>
        </p:nvSpPr>
        <p:spPr bwMode="auto">
          <a:xfrm>
            <a:off x="3733800" y="372903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8" name="Oval 77"/>
          <p:cNvSpPr/>
          <p:nvPr/>
        </p:nvSpPr>
        <p:spPr bwMode="auto">
          <a:xfrm>
            <a:off x="3733800" y="35861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9" name="Oval 78"/>
          <p:cNvSpPr/>
          <p:nvPr/>
        </p:nvSpPr>
        <p:spPr bwMode="auto">
          <a:xfrm>
            <a:off x="4376738" y="365760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0" name="Oval 79"/>
          <p:cNvSpPr/>
          <p:nvPr/>
        </p:nvSpPr>
        <p:spPr bwMode="auto">
          <a:xfrm>
            <a:off x="4376738" y="380047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1" name="Oval 80"/>
          <p:cNvSpPr/>
          <p:nvPr/>
        </p:nvSpPr>
        <p:spPr bwMode="auto">
          <a:xfrm>
            <a:off x="4376738" y="330041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2" name="Oval 81"/>
          <p:cNvSpPr/>
          <p:nvPr/>
        </p:nvSpPr>
        <p:spPr bwMode="auto">
          <a:xfrm>
            <a:off x="4376738" y="315753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3" name="Oval 82"/>
          <p:cNvSpPr/>
          <p:nvPr/>
        </p:nvSpPr>
        <p:spPr bwMode="auto">
          <a:xfrm>
            <a:off x="4376738" y="215741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4" name="Oval 83"/>
          <p:cNvSpPr/>
          <p:nvPr/>
        </p:nvSpPr>
        <p:spPr bwMode="auto">
          <a:xfrm>
            <a:off x="4376738" y="230028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5" name="Oval 84"/>
          <p:cNvSpPr/>
          <p:nvPr/>
        </p:nvSpPr>
        <p:spPr bwMode="auto">
          <a:xfrm>
            <a:off x="4376738" y="280035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6" name="Oval 85"/>
          <p:cNvSpPr/>
          <p:nvPr/>
        </p:nvSpPr>
        <p:spPr bwMode="auto">
          <a:xfrm>
            <a:off x="4376738" y="265747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" name="Oval 86"/>
          <p:cNvSpPr/>
          <p:nvPr/>
        </p:nvSpPr>
        <p:spPr bwMode="auto">
          <a:xfrm>
            <a:off x="4376738" y="165735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8" name="Oval 87"/>
          <p:cNvSpPr/>
          <p:nvPr/>
        </p:nvSpPr>
        <p:spPr bwMode="auto">
          <a:xfrm>
            <a:off x="4376738" y="18002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9" name="Oval 88"/>
          <p:cNvSpPr/>
          <p:nvPr/>
        </p:nvSpPr>
        <p:spPr bwMode="auto">
          <a:xfrm>
            <a:off x="4376738" y="565785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0" name="Oval 89"/>
          <p:cNvSpPr/>
          <p:nvPr/>
        </p:nvSpPr>
        <p:spPr bwMode="auto">
          <a:xfrm>
            <a:off x="4376738" y="58007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1" name="Oval 90"/>
          <p:cNvSpPr/>
          <p:nvPr/>
        </p:nvSpPr>
        <p:spPr bwMode="auto">
          <a:xfrm>
            <a:off x="4376738" y="515778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" name="Oval 91"/>
          <p:cNvSpPr/>
          <p:nvPr/>
        </p:nvSpPr>
        <p:spPr bwMode="auto">
          <a:xfrm>
            <a:off x="4376738" y="53006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3" name="Oval 92"/>
          <p:cNvSpPr/>
          <p:nvPr/>
        </p:nvSpPr>
        <p:spPr bwMode="auto">
          <a:xfrm>
            <a:off x="4376738" y="41576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4" name="Oval 93"/>
          <p:cNvSpPr/>
          <p:nvPr/>
        </p:nvSpPr>
        <p:spPr bwMode="auto">
          <a:xfrm>
            <a:off x="4376738" y="430053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5" name="Oval 94"/>
          <p:cNvSpPr/>
          <p:nvPr/>
        </p:nvSpPr>
        <p:spPr bwMode="auto">
          <a:xfrm>
            <a:off x="4376738" y="480060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6" name="Oval 95"/>
          <p:cNvSpPr/>
          <p:nvPr/>
        </p:nvSpPr>
        <p:spPr bwMode="auto">
          <a:xfrm>
            <a:off x="4376738" y="46577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7" name="Oval 96"/>
          <p:cNvSpPr/>
          <p:nvPr/>
        </p:nvSpPr>
        <p:spPr bwMode="auto">
          <a:xfrm>
            <a:off x="5091113" y="18002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8" name="Oval 97"/>
          <p:cNvSpPr/>
          <p:nvPr/>
        </p:nvSpPr>
        <p:spPr bwMode="auto">
          <a:xfrm>
            <a:off x="5091113" y="194310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9" name="Oval 98"/>
          <p:cNvSpPr/>
          <p:nvPr/>
        </p:nvSpPr>
        <p:spPr bwMode="auto">
          <a:xfrm>
            <a:off x="5091113" y="151447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0" name="Oval 99"/>
          <p:cNvSpPr/>
          <p:nvPr/>
        </p:nvSpPr>
        <p:spPr bwMode="auto">
          <a:xfrm>
            <a:off x="5091113" y="165735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Oval 100"/>
          <p:cNvSpPr/>
          <p:nvPr/>
        </p:nvSpPr>
        <p:spPr bwMode="auto">
          <a:xfrm>
            <a:off x="5091113" y="208597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" name="Oval 101"/>
          <p:cNvSpPr/>
          <p:nvPr/>
        </p:nvSpPr>
        <p:spPr bwMode="auto">
          <a:xfrm>
            <a:off x="5091113" y="222885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" name="Oval 102"/>
          <p:cNvSpPr/>
          <p:nvPr/>
        </p:nvSpPr>
        <p:spPr bwMode="auto">
          <a:xfrm>
            <a:off x="5091113" y="29432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Oval 103"/>
          <p:cNvSpPr/>
          <p:nvPr/>
        </p:nvSpPr>
        <p:spPr bwMode="auto">
          <a:xfrm>
            <a:off x="5091113" y="308610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5" name="Oval 104"/>
          <p:cNvSpPr/>
          <p:nvPr/>
        </p:nvSpPr>
        <p:spPr bwMode="auto">
          <a:xfrm>
            <a:off x="5091113" y="23717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6" name="Oval 105"/>
          <p:cNvSpPr/>
          <p:nvPr/>
        </p:nvSpPr>
        <p:spPr bwMode="auto">
          <a:xfrm>
            <a:off x="5091113" y="251460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7" name="Oval 106"/>
          <p:cNvSpPr/>
          <p:nvPr/>
        </p:nvSpPr>
        <p:spPr bwMode="auto">
          <a:xfrm>
            <a:off x="5091113" y="280035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8" name="Oval 107"/>
          <p:cNvSpPr/>
          <p:nvPr/>
        </p:nvSpPr>
        <p:spPr bwMode="auto">
          <a:xfrm>
            <a:off x="5091113" y="265747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9" name="Oval 108"/>
          <p:cNvSpPr/>
          <p:nvPr/>
        </p:nvSpPr>
        <p:spPr bwMode="auto">
          <a:xfrm>
            <a:off x="5091113" y="322897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0" name="Oval 109"/>
          <p:cNvSpPr/>
          <p:nvPr/>
        </p:nvSpPr>
        <p:spPr bwMode="auto">
          <a:xfrm>
            <a:off x="5091113" y="337185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1" name="Oval 110"/>
          <p:cNvSpPr/>
          <p:nvPr/>
        </p:nvSpPr>
        <p:spPr bwMode="auto">
          <a:xfrm>
            <a:off x="5091113" y="58007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" name="Oval 111"/>
          <p:cNvSpPr/>
          <p:nvPr/>
        </p:nvSpPr>
        <p:spPr bwMode="auto">
          <a:xfrm>
            <a:off x="5091113" y="594360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3" name="Oval 112"/>
          <p:cNvSpPr/>
          <p:nvPr/>
        </p:nvSpPr>
        <p:spPr bwMode="auto">
          <a:xfrm>
            <a:off x="5091113" y="551497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4" name="Oval 113"/>
          <p:cNvSpPr/>
          <p:nvPr/>
        </p:nvSpPr>
        <p:spPr bwMode="auto">
          <a:xfrm>
            <a:off x="5091113" y="565785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5" name="Oval 114"/>
          <p:cNvSpPr/>
          <p:nvPr/>
        </p:nvSpPr>
        <p:spPr bwMode="auto">
          <a:xfrm>
            <a:off x="5091113" y="494347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6" name="Oval 115"/>
          <p:cNvSpPr/>
          <p:nvPr/>
        </p:nvSpPr>
        <p:spPr bwMode="auto">
          <a:xfrm>
            <a:off x="5091113" y="508635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7" name="Oval 116"/>
          <p:cNvSpPr/>
          <p:nvPr/>
        </p:nvSpPr>
        <p:spPr bwMode="auto">
          <a:xfrm>
            <a:off x="5091113" y="537210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8" name="Oval 117"/>
          <p:cNvSpPr/>
          <p:nvPr/>
        </p:nvSpPr>
        <p:spPr bwMode="auto">
          <a:xfrm>
            <a:off x="5091113" y="52292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9" name="Oval 118"/>
          <p:cNvSpPr/>
          <p:nvPr/>
        </p:nvSpPr>
        <p:spPr bwMode="auto">
          <a:xfrm>
            <a:off x="5091113" y="46577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0" name="Oval 119"/>
          <p:cNvSpPr/>
          <p:nvPr/>
        </p:nvSpPr>
        <p:spPr bwMode="auto">
          <a:xfrm>
            <a:off x="5091113" y="480060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1" name="Oval 120"/>
          <p:cNvSpPr/>
          <p:nvPr/>
        </p:nvSpPr>
        <p:spPr bwMode="auto">
          <a:xfrm>
            <a:off x="5091113" y="451485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2" name="Oval 121"/>
          <p:cNvSpPr/>
          <p:nvPr/>
        </p:nvSpPr>
        <p:spPr bwMode="auto">
          <a:xfrm>
            <a:off x="5091113" y="437197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3" name="Oval 122"/>
          <p:cNvSpPr/>
          <p:nvPr/>
        </p:nvSpPr>
        <p:spPr bwMode="auto">
          <a:xfrm>
            <a:off x="5091113" y="380047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4" name="Oval 123"/>
          <p:cNvSpPr/>
          <p:nvPr/>
        </p:nvSpPr>
        <p:spPr bwMode="auto">
          <a:xfrm>
            <a:off x="5091113" y="394335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5" name="Oval 124"/>
          <p:cNvSpPr/>
          <p:nvPr/>
        </p:nvSpPr>
        <p:spPr bwMode="auto">
          <a:xfrm>
            <a:off x="5091113" y="422910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6" name="Oval 125"/>
          <p:cNvSpPr/>
          <p:nvPr/>
        </p:nvSpPr>
        <p:spPr bwMode="auto">
          <a:xfrm>
            <a:off x="5091113" y="40862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7" name="Oval 126"/>
          <p:cNvSpPr/>
          <p:nvPr/>
        </p:nvSpPr>
        <p:spPr bwMode="auto">
          <a:xfrm>
            <a:off x="5091113" y="35147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8" name="Oval 127"/>
          <p:cNvSpPr/>
          <p:nvPr/>
        </p:nvSpPr>
        <p:spPr bwMode="auto">
          <a:xfrm>
            <a:off x="5091113" y="365760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1" descr="C:\Documents and Settings\USER\My Documents\chem\chemists\Chemist 07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10150" y="1071563"/>
            <a:ext cx="3371850" cy="475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928813"/>
            <a:ext cx="4929188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Calibri" pitchFamily="34" charset="0"/>
              </a:rPr>
              <a:t>Please don’t forget to bring your copy of the periodic table tomorrow</a:t>
            </a:r>
            <a:endParaRPr lang="en-US" sz="32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2"/>
          <p:cNvSpPr txBox="1">
            <a:spLocks noChangeArrowheads="1"/>
          </p:cNvSpPr>
          <p:nvPr/>
        </p:nvSpPr>
        <p:spPr bwMode="auto">
          <a:xfrm>
            <a:off x="2057400" y="1143000"/>
            <a:ext cx="5638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latin typeface="Georgia" pitchFamily="18" charset="0"/>
              </a:rPr>
              <a:t>This powerpoint was kindly donated to</a:t>
            </a:r>
          </a:p>
          <a:p>
            <a:r>
              <a:rPr lang="en-GB">
                <a:latin typeface="Georgia" pitchFamily="18" charset="0"/>
                <a:hlinkClick r:id="rId3"/>
              </a:rPr>
              <a:t>www.worldofteaching.com</a:t>
            </a:r>
            <a:endParaRPr lang="en-GB">
              <a:latin typeface="Georgia" pitchFamily="18" charset="0"/>
            </a:endParaRPr>
          </a:p>
          <a:p>
            <a:endParaRPr lang="en-GB">
              <a:latin typeface="Georgia" pitchFamily="18" charset="0"/>
            </a:endParaRPr>
          </a:p>
          <a:p>
            <a:endParaRPr lang="en-GB">
              <a:latin typeface="Georgia" pitchFamily="18" charset="0"/>
            </a:endParaRPr>
          </a:p>
          <a:p>
            <a:r>
              <a:rPr lang="en-GB">
                <a:latin typeface="Georgia" pitchFamily="18" charset="0"/>
                <a:hlinkClick r:id="rId3"/>
              </a:rPr>
              <a:t>http://www.worldofteaching.com</a:t>
            </a:r>
            <a:endParaRPr lang="en-GB">
              <a:latin typeface="Georgia" pitchFamily="18" charset="0"/>
            </a:endParaRPr>
          </a:p>
          <a:p>
            <a:r>
              <a:rPr lang="en-GB">
                <a:latin typeface="Georgia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7" name="Group 19"/>
          <p:cNvGrpSpPr>
            <a:grpSpLocks/>
          </p:cNvGrpSpPr>
          <p:nvPr/>
        </p:nvGrpSpPr>
        <p:grpSpPr bwMode="auto">
          <a:xfrm>
            <a:off x="228600" y="214313"/>
            <a:ext cx="3881438" cy="3940175"/>
            <a:chOff x="457172" y="642918"/>
            <a:chExt cx="3881463" cy="3939540"/>
          </a:xfrm>
        </p:grpSpPr>
        <p:sp>
          <p:nvSpPr>
            <p:cNvPr id="3" name="Rectangle 2"/>
            <p:cNvSpPr/>
            <p:nvPr/>
          </p:nvSpPr>
          <p:spPr>
            <a:xfrm>
              <a:off x="1981183" y="642918"/>
              <a:ext cx="2357452" cy="39395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50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  <a:latin typeface="+mn-lt"/>
                  <a:cs typeface="+mn-cs"/>
                </a:rPr>
                <a:t>e</a:t>
              </a:r>
            </a:p>
          </p:txBody>
        </p:sp>
        <p:sp>
          <p:nvSpPr>
            <p:cNvPr id="4" name="Rectangle 3"/>
            <p:cNvSpPr/>
            <p:nvPr/>
          </p:nvSpPr>
          <p:spPr>
            <a:xfrm>
              <a:off x="457172" y="642918"/>
              <a:ext cx="2357453" cy="39395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50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  <a:latin typeface="+mn-lt"/>
                  <a:cs typeface="+mn-cs"/>
                </a:rPr>
                <a:t>H</a:t>
              </a:r>
            </a:p>
          </p:txBody>
        </p:sp>
      </p:grp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4800" b="1" kern="0" cap="small" spc="-1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rPr>
              <a:t>Atomic</a:t>
            </a:r>
            <a:r>
              <a:rPr lang="en-GB" sz="4800" b="1" kern="0" spc="-1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rPr>
              <a:t> </a:t>
            </a:r>
            <a:r>
              <a:rPr lang="en-GB" sz="4800" b="1" kern="0" cap="small" spc="-1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rPr>
              <a:t>structure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3500438" y="857250"/>
            <a:ext cx="50323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rPr>
              <a:t>4</a:t>
            </a: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4143375" y="863600"/>
            <a:ext cx="4500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3200" b="1" u="sng" kern="0" dirty="0">
                <a:solidFill>
                  <a:srgbClr val="FF3300"/>
                </a:solidFill>
                <a:latin typeface="Comic Sans MS" pitchFamily="66" charset="0"/>
                <a:cs typeface="+mn-cs"/>
              </a:rPr>
              <a:t>Atomic mass</a:t>
            </a: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3640138" y="2857500"/>
            <a:ext cx="50323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rPr>
              <a:t>2</a:t>
            </a: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4148138" y="2916238"/>
            <a:ext cx="49958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3200" b="1" u="sng" kern="0" spc="-100" dirty="0">
                <a:solidFill>
                  <a:srgbClr val="FF3300"/>
                </a:solidFill>
                <a:latin typeface="Comic Sans MS" pitchFamily="66" charset="0"/>
                <a:cs typeface="+mn-cs"/>
              </a:rPr>
              <a:t>Atomic number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60888" y="4494213"/>
            <a:ext cx="3654425" cy="10779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spc="-150" dirty="0">
                <a:solidFill>
                  <a:schemeClr val="bg1"/>
                </a:solidFill>
                <a:latin typeface="Comic Sans MS" pitchFamily="66" charset="0"/>
                <a:cs typeface="+mn-cs"/>
              </a:rPr>
              <a:t>number of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spc="-150" dirty="0">
                <a:solidFill>
                  <a:schemeClr val="bg1"/>
                </a:solidFill>
                <a:latin typeface="Comic Sans MS" pitchFamily="66" charset="0"/>
                <a:cs typeface="+mn-cs"/>
              </a:rPr>
              <a:t>electrons</a:t>
            </a:r>
            <a:endParaRPr lang="en-US" sz="3200" dirty="0"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2875" y="4429125"/>
            <a:ext cx="3654425" cy="10779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spc="-150" dirty="0">
                <a:solidFill>
                  <a:schemeClr val="bg1"/>
                </a:solidFill>
                <a:latin typeface="Comic Sans MS" pitchFamily="66" charset="0"/>
                <a:cs typeface="+mn-cs"/>
              </a:rPr>
              <a:t>number of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spc="-150" dirty="0">
                <a:solidFill>
                  <a:schemeClr val="bg1"/>
                </a:solidFill>
                <a:latin typeface="Comic Sans MS" pitchFamily="66" charset="0"/>
                <a:cs typeface="+mn-cs"/>
              </a:rPr>
              <a:t>protons</a:t>
            </a:r>
            <a:endParaRPr lang="en-US" sz="3200" dirty="0">
              <a:latin typeface="+mn-lt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86116" y="4505934"/>
            <a:ext cx="85792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=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283075" y="1500188"/>
            <a:ext cx="41465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The sum of </a:t>
            </a:r>
          </a:p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protons and neutrons</a:t>
            </a:r>
          </a:p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in an atom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286250" y="3578225"/>
            <a:ext cx="463391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Number of Protons </a:t>
            </a:r>
          </a:p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in an atom</a:t>
            </a:r>
          </a:p>
        </p:txBody>
      </p:sp>
      <p:grpSp>
        <p:nvGrpSpPr>
          <p:cNvPr id="15" name="Group 25"/>
          <p:cNvGrpSpPr>
            <a:grpSpLocks/>
          </p:cNvGrpSpPr>
          <p:nvPr/>
        </p:nvGrpSpPr>
        <p:grpSpPr bwMode="auto">
          <a:xfrm>
            <a:off x="142875" y="5643563"/>
            <a:ext cx="3940175" cy="1077912"/>
            <a:chOff x="285720" y="1357298"/>
            <a:chExt cx="3940848" cy="1077912"/>
          </a:xfrm>
        </p:grpSpPr>
        <p:sp>
          <p:nvSpPr>
            <p:cNvPr id="16" name="Rectangle 15"/>
            <p:cNvSpPr/>
            <p:nvPr/>
          </p:nvSpPr>
          <p:spPr>
            <a:xfrm>
              <a:off x="285720" y="1357298"/>
              <a:ext cx="3655049" cy="107791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3200" b="1" spc="-150" dirty="0">
                  <a:solidFill>
                    <a:schemeClr val="bg1"/>
                  </a:solidFill>
                  <a:latin typeface="Comic Sans MS" pitchFamily="66" charset="0"/>
                  <a:cs typeface="+mn-cs"/>
                </a:rPr>
                <a:t>number of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3200" b="1" spc="-150" dirty="0">
                  <a:solidFill>
                    <a:schemeClr val="bg1"/>
                  </a:solidFill>
                  <a:latin typeface="Comic Sans MS" pitchFamily="66" charset="0"/>
                  <a:cs typeface="+mn-cs"/>
                </a:rPr>
                <a:t>neutrons</a:t>
              </a:r>
              <a:endParaRPr lang="en-US" sz="3200" dirty="0">
                <a:latin typeface="+mn-lt"/>
                <a:cs typeface="+mn-cs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368641" y="1369004"/>
              <a:ext cx="857927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+mn-lt"/>
                  <a:cs typeface="+mn-cs"/>
                </a:rPr>
                <a:t>=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4357688" y="5724525"/>
            <a:ext cx="370205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spc="-150" dirty="0">
                <a:solidFill>
                  <a:srgbClr val="FF0000"/>
                </a:solidFill>
                <a:latin typeface="+mn-lt"/>
                <a:cs typeface="+mn-cs"/>
              </a:rPr>
              <a:t>Atomic mass</a:t>
            </a:r>
            <a:endParaRPr lang="en-US" sz="28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318000" y="6096000"/>
            <a:ext cx="4325938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spc="-150" dirty="0">
                <a:solidFill>
                  <a:srgbClr val="FF0000"/>
                </a:solidFill>
                <a:latin typeface="+mn-lt"/>
                <a:cs typeface="+mn-cs"/>
              </a:rPr>
              <a:t>Atomic number</a:t>
            </a:r>
            <a:endParaRPr lang="en-US" sz="28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857620" y="5634054"/>
            <a:ext cx="569387" cy="938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-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357688" y="5724525"/>
            <a:ext cx="370205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spc="-150" dirty="0">
                <a:solidFill>
                  <a:srgbClr val="FF0000"/>
                </a:solidFill>
                <a:latin typeface="+mn-lt"/>
                <a:cs typeface="+mn-cs"/>
              </a:rPr>
              <a:t>Atomic mass</a:t>
            </a:r>
            <a:endParaRPr lang="en-US" sz="28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318000" y="6215063"/>
            <a:ext cx="1963738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spc="-150" dirty="0">
                <a:solidFill>
                  <a:srgbClr val="FF0000"/>
                </a:solidFill>
                <a:latin typeface="+mn-lt"/>
                <a:cs typeface="+mn-cs"/>
              </a:rPr>
              <a:t>proton</a:t>
            </a:r>
            <a:endParaRPr lang="en-US" sz="28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57620" y="5634054"/>
            <a:ext cx="569387" cy="938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-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357688" y="5715000"/>
            <a:ext cx="3702050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spc="-150" dirty="0">
                <a:solidFill>
                  <a:srgbClr val="FF0000"/>
                </a:solidFill>
                <a:latin typeface="+mn-lt"/>
                <a:cs typeface="+mn-cs"/>
              </a:rPr>
              <a:t>Atomic mass</a:t>
            </a:r>
            <a:endParaRPr lang="en-US" sz="28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318000" y="6105525"/>
            <a:ext cx="2360613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spc="-150" dirty="0">
                <a:solidFill>
                  <a:srgbClr val="FF0000"/>
                </a:solidFill>
                <a:latin typeface="+mn-lt"/>
                <a:cs typeface="+mn-cs"/>
              </a:rPr>
              <a:t>electron</a:t>
            </a:r>
            <a:endParaRPr lang="en-US" sz="28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850213" y="5638800"/>
            <a:ext cx="569387" cy="938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3" grpId="0"/>
      <p:bldP spid="14" grpId="0"/>
      <p:bldP spid="18" grpId="0"/>
      <p:bldP spid="18" grpId="1"/>
      <p:bldP spid="19" grpId="0"/>
      <p:bldP spid="19" grpId="1"/>
      <p:bldP spid="21" grpId="0"/>
      <p:bldP spid="21" grpId="1"/>
      <p:bldP spid="22" grpId="0"/>
      <p:bldP spid="22" grpId="1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1643063" y="2071688"/>
            <a:ext cx="857250" cy="3929062"/>
            <a:chOff x="1643042" y="3000372"/>
            <a:chExt cx="857256" cy="2214578"/>
          </a:xfrm>
        </p:grpSpPr>
        <p:sp>
          <p:nvSpPr>
            <p:cNvPr id="3" name="Right Bracket 2"/>
            <p:cNvSpPr/>
            <p:nvPr/>
          </p:nvSpPr>
          <p:spPr>
            <a:xfrm>
              <a:off x="1643042" y="3000372"/>
              <a:ext cx="714380" cy="2214578"/>
            </a:xfrm>
            <a:prstGeom prst="rightBracket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" name="Text Box 5"/>
            <p:cNvSpPr txBox="1">
              <a:spLocks noChangeArrowheads="1"/>
            </p:cNvSpPr>
            <p:nvPr/>
          </p:nvSpPr>
          <p:spPr bwMode="auto">
            <a:xfrm>
              <a:off x="1857355" y="3926468"/>
              <a:ext cx="642943" cy="523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800" b="1" kern="0" spc="-100" dirty="0">
                  <a:solidFill>
                    <a:schemeClr val="bg1"/>
                  </a:solidFill>
                  <a:latin typeface="+mn-lt"/>
                  <a:cs typeface="+mn-cs"/>
                </a:rPr>
                <a:t>2</a:t>
              </a:r>
            </a:p>
          </p:txBody>
        </p:sp>
      </p:grp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57200" y="0"/>
            <a:ext cx="7848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4400" b="1" kern="0" cap="small" spc="-1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Electronic Configuration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71500" y="714375"/>
            <a:ext cx="74882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400" b="1" kern="0" spc="-100" dirty="0">
                <a:solidFill>
                  <a:schemeClr val="bg1"/>
                </a:solidFill>
                <a:latin typeface="+mn-lt"/>
                <a:cs typeface="+mn-cs"/>
              </a:rPr>
              <a:t>the arrangement of the electron in the atom.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28625" y="571500"/>
            <a:ext cx="74882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400" b="1" kern="0" spc="-100" dirty="0">
                <a:solidFill>
                  <a:schemeClr val="bg1"/>
                </a:solidFill>
                <a:latin typeface="+mn-lt"/>
                <a:cs typeface="+mn-cs"/>
              </a:rPr>
              <a:t>Electrons are arranged in </a:t>
            </a:r>
            <a:r>
              <a:rPr lang="en-GB" sz="2400" b="1" kern="0" spc="-100" dirty="0">
                <a:solidFill>
                  <a:srgbClr val="FF3300"/>
                </a:solidFill>
                <a:latin typeface="+mn-lt"/>
                <a:cs typeface="+mn-cs"/>
              </a:rPr>
              <a:t>Energy Levels</a:t>
            </a:r>
            <a:r>
              <a:rPr lang="en-GB" sz="2400" b="1" kern="0" spc="-100" dirty="0">
                <a:solidFill>
                  <a:schemeClr val="bg1"/>
                </a:solidFill>
                <a:latin typeface="+mn-lt"/>
                <a:cs typeface="+mn-cs"/>
              </a:rPr>
              <a:t> or </a:t>
            </a:r>
            <a:r>
              <a:rPr lang="en-GB" sz="2400" b="1" kern="0" spc="-100" dirty="0">
                <a:solidFill>
                  <a:srgbClr val="FF3300"/>
                </a:solidFill>
                <a:latin typeface="+mn-lt"/>
                <a:cs typeface="+mn-cs"/>
              </a:rPr>
              <a:t>Shells</a:t>
            </a:r>
            <a:r>
              <a:rPr lang="en-GB" sz="2400" b="1" kern="0" spc="-100" dirty="0">
                <a:solidFill>
                  <a:schemeClr val="bg1"/>
                </a:solidFill>
                <a:latin typeface="+mn-lt"/>
                <a:cs typeface="+mn-cs"/>
              </a:rPr>
              <a:t> around the nucleus of an atom.</a:t>
            </a:r>
          </a:p>
        </p:txBody>
      </p:sp>
      <p:pic>
        <p:nvPicPr>
          <p:cNvPr id="8" name="Picture 54" descr="nucleu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3500438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4572000"/>
            <a:ext cx="23447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000" b="1" kern="0" spc="-100" dirty="0">
                <a:solidFill>
                  <a:schemeClr val="bg1"/>
                </a:solidFill>
                <a:latin typeface="+mn-lt"/>
                <a:cs typeface="+mn-cs"/>
              </a:rPr>
              <a:t>nucleus</a:t>
            </a:r>
          </a:p>
        </p:txBody>
      </p:sp>
      <p:grpSp>
        <p:nvGrpSpPr>
          <p:cNvPr id="10" name="Group 40"/>
          <p:cNvGrpSpPr>
            <a:grpSpLocks/>
          </p:cNvGrpSpPr>
          <p:nvPr/>
        </p:nvGrpSpPr>
        <p:grpSpPr bwMode="auto">
          <a:xfrm>
            <a:off x="1214438" y="2571750"/>
            <a:ext cx="642937" cy="3143250"/>
            <a:chOff x="1214414" y="3214686"/>
            <a:chExt cx="642942" cy="1785950"/>
          </a:xfrm>
        </p:grpSpPr>
        <p:sp>
          <p:nvSpPr>
            <p:cNvPr id="11" name="Right Bracket 10"/>
            <p:cNvSpPr/>
            <p:nvPr/>
          </p:nvSpPr>
          <p:spPr>
            <a:xfrm>
              <a:off x="1214414" y="3214686"/>
              <a:ext cx="428628" cy="1785950"/>
            </a:xfrm>
            <a:prstGeom prst="rightBracket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Text Box 5"/>
            <p:cNvSpPr txBox="1">
              <a:spLocks noChangeArrowheads="1"/>
            </p:cNvSpPr>
            <p:nvPr/>
          </p:nvSpPr>
          <p:spPr bwMode="auto">
            <a:xfrm>
              <a:off x="1214414" y="3834357"/>
              <a:ext cx="642942" cy="523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800" b="1" kern="0" spc="-100" dirty="0">
                  <a:solidFill>
                    <a:schemeClr val="bg1"/>
                  </a:solidFill>
                  <a:latin typeface="+mn-lt"/>
                  <a:cs typeface="+mn-cs"/>
                </a:rPr>
                <a:t>1</a:t>
              </a:r>
            </a:p>
          </p:txBody>
        </p:sp>
      </p:grpSp>
      <p:grpSp>
        <p:nvGrpSpPr>
          <p:cNvPr id="13" name="Group 42"/>
          <p:cNvGrpSpPr>
            <a:grpSpLocks/>
          </p:cNvGrpSpPr>
          <p:nvPr/>
        </p:nvGrpSpPr>
        <p:grpSpPr bwMode="auto">
          <a:xfrm>
            <a:off x="2357438" y="1857375"/>
            <a:ext cx="800100" cy="4357688"/>
            <a:chOff x="2357422" y="2786058"/>
            <a:chExt cx="800106" cy="2643206"/>
          </a:xfrm>
        </p:grpSpPr>
        <p:sp>
          <p:nvSpPr>
            <p:cNvPr id="14" name="Right Bracket 13"/>
            <p:cNvSpPr/>
            <p:nvPr/>
          </p:nvSpPr>
          <p:spPr>
            <a:xfrm>
              <a:off x="2357422" y="2786058"/>
              <a:ext cx="642942" cy="2643206"/>
            </a:xfrm>
            <a:prstGeom prst="rightBracket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2514585" y="3909782"/>
              <a:ext cx="642943" cy="522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800" b="1" kern="0" spc="-100" dirty="0">
                  <a:solidFill>
                    <a:schemeClr val="bg1"/>
                  </a:solidFill>
                  <a:latin typeface="+mn-lt"/>
                  <a:cs typeface="+mn-cs"/>
                </a:rPr>
                <a:t>3</a:t>
              </a:r>
            </a:p>
          </p:txBody>
        </p:sp>
      </p:grpSp>
      <p:grpSp>
        <p:nvGrpSpPr>
          <p:cNvPr id="16" name="Group 43"/>
          <p:cNvGrpSpPr>
            <a:grpSpLocks/>
          </p:cNvGrpSpPr>
          <p:nvPr/>
        </p:nvGrpSpPr>
        <p:grpSpPr bwMode="auto">
          <a:xfrm>
            <a:off x="3009900" y="1643063"/>
            <a:ext cx="833438" cy="4786312"/>
            <a:chOff x="3009888" y="2571744"/>
            <a:chExt cx="833444" cy="3071834"/>
          </a:xfrm>
        </p:grpSpPr>
        <p:sp>
          <p:nvSpPr>
            <p:cNvPr id="17" name="Right Bracket 16"/>
            <p:cNvSpPr/>
            <p:nvPr/>
          </p:nvSpPr>
          <p:spPr>
            <a:xfrm>
              <a:off x="3009888" y="2571744"/>
              <a:ext cx="704855" cy="3071834"/>
            </a:xfrm>
            <a:prstGeom prst="rightBracket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Text Box 5"/>
            <p:cNvSpPr txBox="1">
              <a:spLocks noChangeArrowheads="1"/>
            </p:cNvSpPr>
            <p:nvPr/>
          </p:nvSpPr>
          <p:spPr bwMode="auto">
            <a:xfrm>
              <a:off x="3200389" y="3901344"/>
              <a:ext cx="642943" cy="5236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800" b="1" kern="0" spc="-100" dirty="0">
                  <a:solidFill>
                    <a:schemeClr val="bg1"/>
                  </a:solidFill>
                  <a:latin typeface="+mn-lt"/>
                  <a:cs typeface="+mn-cs"/>
                </a:rPr>
                <a:t>4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4143372" y="966787"/>
            <a:ext cx="2182008" cy="2462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400" b="1" kern="0" spc="-100" dirty="0">
                <a:ln w="1905"/>
                <a:solidFill>
                  <a:schemeClr val="bg2">
                    <a:lumMod val="20000"/>
                    <a:lumOff val="8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00694" y="914400"/>
            <a:ext cx="1236236" cy="2462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400" b="1" kern="0" spc="-100" dirty="0">
                <a:ln w="1905"/>
                <a:solidFill>
                  <a:schemeClr val="bg2">
                    <a:lumMod val="20000"/>
                    <a:lumOff val="8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cript MT Bold" pitchFamily="66" charset="0"/>
                <a:cs typeface="+mn-cs"/>
              </a:rPr>
              <a:t>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215074" y="928670"/>
            <a:ext cx="1357322" cy="147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0" b="1" kern="0" spc="-100" dirty="0">
                <a:ln w="1905"/>
                <a:solidFill>
                  <a:schemeClr val="bg2">
                    <a:lumMod val="20000"/>
                    <a:lumOff val="8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x</a:t>
            </a: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1500188" y="4191000"/>
            <a:ext cx="6429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s</a:t>
            </a: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2928938" y="3643313"/>
            <a:ext cx="6429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d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3714750" y="3429000"/>
            <a:ext cx="642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f</a:t>
            </a:r>
          </a:p>
        </p:txBody>
      </p: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2286000" y="4191000"/>
            <a:ext cx="642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s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2286000" y="3824288"/>
            <a:ext cx="642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p</a:t>
            </a: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2928938" y="4343400"/>
            <a:ext cx="6429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s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2928938" y="3976688"/>
            <a:ext cx="6429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p</a:t>
            </a: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3714750" y="3795713"/>
            <a:ext cx="642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d</a:t>
            </a:r>
          </a:p>
        </p:txBody>
      </p:sp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3714750" y="4129088"/>
            <a:ext cx="642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p</a:t>
            </a: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3714750" y="4572000"/>
            <a:ext cx="642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000625" y="5715000"/>
            <a:ext cx="142875" cy="42862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410200" y="5638800"/>
            <a:ext cx="2263775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0" dirty="0">
                <a:solidFill>
                  <a:srgbClr val="00B0F0"/>
                </a:solidFill>
                <a:latin typeface="+mn-lt"/>
                <a:cs typeface="+mn-cs"/>
              </a:rPr>
              <a:t>Atomic orbital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000625" y="5715000"/>
            <a:ext cx="142875" cy="42862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5" name="Group 147"/>
          <p:cNvGrpSpPr>
            <a:grpSpLocks/>
          </p:cNvGrpSpPr>
          <p:nvPr/>
        </p:nvGrpSpPr>
        <p:grpSpPr bwMode="auto">
          <a:xfrm>
            <a:off x="2928938" y="1857375"/>
            <a:ext cx="142875" cy="2419350"/>
            <a:chOff x="5357818" y="3724276"/>
            <a:chExt cx="142876" cy="2419368"/>
          </a:xfrm>
        </p:grpSpPr>
        <p:sp>
          <p:nvSpPr>
            <p:cNvPr id="36" name="Rectangle 35"/>
            <p:cNvSpPr/>
            <p:nvPr/>
          </p:nvSpPr>
          <p:spPr>
            <a:xfrm>
              <a:off x="5357818" y="5224475"/>
              <a:ext cx="142876" cy="428628"/>
            </a:xfrm>
            <a:prstGeom prst="rect">
              <a:avLst/>
            </a:prstGeom>
            <a:noFill/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357818" y="4724408"/>
              <a:ext cx="142876" cy="428628"/>
            </a:xfrm>
            <a:prstGeom prst="rect">
              <a:avLst/>
            </a:prstGeom>
            <a:noFill/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357818" y="4224343"/>
              <a:ext cx="142876" cy="428628"/>
            </a:xfrm>
            <a:prstGeom prst="rect">
              <a:avLst/>
            </a:prstGeom>
            <a:noFill/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357818" y="3724276"/>
              <a:ext cx="142876" cy="428628"/>
            </a:xfrm>
            <a:prstGeom prst="rect">
              <a:avLst/>
            </a:prstGeom>
            <a:noFill/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357818" y="5715016"/>
              <a:ext cx="142876" cy="428628"/>
            </a:xfrm>
            <a:prstGeom prst="rect">
              <a:avLst/>
            </a:prstGeom>
            <a:noFill/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41" name="Group 153"/>
          <p:cNvGrpSpPr>
            <a:grpSpLocks/>
          </p:cNvGrpSpPr>
          <p:nvPr/>
        </p:nvGrpSpPr>
        <p:grpSpPr bwMode="auto">
          <a:xfrm>
            <a:off x="2286000" y="3286125"/>
            <a:ext cx="142875" cy="1428750"/>
            <a:chOff x="4786314" y="1285860"/>
            <a:chExt cx="142876" cy="1428760"/>
          </a:xfrm>
        </p:grpSpPr>
        <p:sp>
          <p:nvSpPr>
            <p:cNvPr id="42" name="Rectangle 41"/>
            <p:cNvSpPr/>
            <p:nvPr/>
          </p:nvSpPr>
          <p:spPr>
            <a:xfrm>
              <a:off x="4786314" y="2285992"/>
              <a:ext cx="142876" cy="42862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786314" y="1785927"/>
              <a:ext cx="142876" cy="42862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786314" y="1285860"/>
              <a:ext cx="142876" cy="42862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5" name="Rectangle 44"/>
          <p:cNvSpPr/>
          <p:nvPr/>
        </p:nvSpPr>
        <p:spPr>
          <a:xfrm>
            <a:off x="1571625" y="4214813"/>
            <a:ext cx="142875" cy="42862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286000" y="4786313"/>
            <a:ext cx="142875" cy="42862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47" name="Group 159"/>
          <p:cNvGrpSpPr>
            <a:grpSpLocks/>
          </p:cNvGrpSpPr>
          <p:nvPr/>
        </p:nvGrpSpPr>
        <p:grpSpPr bwMode="auto">
          <a:xfrm>
            <a:off x="2928938" y="4357688"/>
            <a:ext cx="142875" cy="1428750"/>
            <a:chOff x="4786314" y="1285860"/>
            <a:chExt cx="142876" cy="1428760"/>
          </a:xfrm>
        </p:grpSpPr>
        <p:sp>
          <p:nvSpPr>
            <p:cNvPr id="48" name="Rectangle 47"/>
            <p:cNvSpPr/>
            <p:nvPr/>
          </p:nvSpPr>
          <p:spPr>
            <a:xfrm>
              <a:off x="4786314" y="2285992"/>
              <a:ext cx="142876" cy="42862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786314" y="1785925"/>
              <a:ext cx="142876" cy="42862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786314" y="1285860"/>
              <a:ext cx="142876" cy="42862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51" name="Rectangle 50"/>
          <p:cNvSpPr/>
          <p:nvPr/>
        </p:nvSpPr>
        <p:spPr>
          <a:xfrm>
            <a:off x="2928938" y="5857875"/>
            <a:ext cx="142875" cy="42862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643313" y="6072188"/>
            <a:ext cx="142875" cy="28575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3" name="Group 165"/>
          <p:cNvGrpSpPr>
            <a:grpSpLocks/>
          </p:cNvGrpSpPr>
          <p:nvPr/>
        </p:nvGrpSpPr>
        <p:grpSpPr bwMode="auto">
          <a:xfrm>
            <a:off x="3643313" y="5214938"/>
            <a:ext cx="142875" cy="857250"/>
            <a:chOff x="5500694" y="5929330"/>
            <a:chExt cx="142876" cy="857232"/>
          </a:xfrm>
        </p:grpSpPr>
        <p:sp>
          <p:nvSpPr>
            <p:cNvPr id="54" name="Rectangle 53"/>
            <p:cNvSpPr/>
            <p:nvPr/>
          </p:nvSpPr>
          <p:spPr>
            <a:xfrm>
              <a:off x="5500694" y="6500818"/>
              <a:ext cx="142876" cy="285744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500694" y="6215074"/>
              <a:ext cx="142876" cy="285744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5500694" y="5929330"/>
              <a:ext cx="142876" cy="285744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57" name="Group 169"/>
          <p:cNvGrpSpPr>
            <a:grpSpLocks/>
          </p:cNvGrpSpPr>
          <p:nvPr/>
        </p:nvGrpSpPr>
        <p:grpSpPr bwMode="auto">
          <a:xfrm>
            <a:off x="3643313" y="3786188"/>
            <a:ext cx="142875" cy="1428750"/>
            <a:chOff x="5857884" y="5286388"/>
            <a:chExt cx="142876" cy="1428736"/>
          </a:xfrm>
        </p:grpSpPr>
        <p:sp>
          <p:nvSpPr>
            <p:cNvPr id="58" name="Rectangle 57"/>
            <p:cNvSpPr/>
            <p:nvPr/>
          </p:nvSpPr>
          <p:spPr>
            <a:xfrm>
              <a:off x="5857884" y="6429377"/>
              <a:ext cx="142876" cy="285747"/>
            </a:xfrm>
            <a:prstGeom prst="rect">
              <a:avLst/>
            </a:prstGeom>
            <a:noFill/>
            <a:ln>
              <a:solidFill>
                <a:srgbClr val="FFFF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857884" y="6143630"/>
              <a:ext cx="142876" cy="285747"/>
            </a:xfrm>
            <a:prstGeom prst="rect">
              <a:avLst/>
            </a:prstGeom>
            <a:noFill/>
            <a:ln>
              <a:solidFill>
                <a:srgbClr val="FFFF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857884" y="5857882"/>
              <a:ext cx="142876" cy="285747"/>
            </a:xfrm>
            <a:prstGeom prst="rect">
              <a:avLst/>
            </a:prstGeom>
            <a:noFill/>
            <a:ln>
              <a:solidFill>
                <a:srgbClr val="FFFF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857884" y="5286388"/>
              <a:ext cx="142876" cy="285747"/>
            </a:xfrm>
            <a:prstGeom prst="rect">
              <a:avLst/>
            </a:prstGeom>
            <a:noFill/>
            <a:ln>
              <a:solidFill>
                <a:srgbClr val="FFFF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857884" y="5572135"/>
              <a:ext cx="142876" cy="285747"/>
            </a:xfrm>
            <a:prstGeom prst="rect">
              <a:avLst/>
            </a:prstGeom>
            <a:noFill/>
            <a:ln>
              <a:solidFill>
                <a:srgbClr val="FFFF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63" name="Group 175"/>
          <p:cNvGrpSpPr>
            <a:grpSpLocks/>
          </p:cNvGrpSpPr>
          <p:nvPr/>
        </p:nvGrpSpPr>
        <p:grpSpPr bwMode="auto">
          <a:xfrm>
            <a:off x="3643313" y="1785938"/>
            <a:ext cx="142875" cy="2000250"/>
            <a:chOff x="5572132" y="3857628"/>
            <a:chExt cx="142876" cy="2000240"/>
          </a:xfrm>
        </p:grpSpPr>
        <p:sp>
          <p:nvSpPr>
            <p:cNvPr id="64" name="Rectangle 63"/>
            <p:cNvSpPr/>
            <p:nvPr/>
          </p:nvSpPr>
          <p:spPr>
            <a:xfrm>
              <a:off x="5572132" y="5572119"/>
              <a:ext cx="142876" cy="285749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572132" y="5286371"/>
              <a:ext cx="142876" cy="285749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5478" name="Group 112"/>
            <p:cNvGrpSpPr>
              <a:grpSpLocks/>
            </p:cNvGrpSpPr>
            <p:nvPr/>
          </p:nvGrpSpPr>
          <p:grpSpPr bwMode="auto">
            <a:xfrm>
              <a:off x="5572132" y="3857628"/>
              <a:ext cx="142876" cy="1428743"/>
              <a:chOff x="5857884" y="5286388"/>
              <a:chExt cx="142876" cy="1428743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5857884" y="6429382"/>
                <a:ext cx="142876" cy="285749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5857884" y="6143634"/>
                <a:ext cx="142876" cy="285749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857884" y="5857885"/>
                <a:ext cx="142876" cy="285749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5857884" y="5286388"/>
                <a:ext cx="142876" cy="285749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5857884" y="5572137"/>
                <a:ext cx="142876" cy="285749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72" name="Text Box 5"/>
          <p:cNvSpPr txBox="1">
            <a:spLocks noChangeArrowheads="1"/>
          </p:cNvSpPr>
          <p:nvPr/>
        </p:nvSpPr>
        <p:spPr bwMode="auto">
          <a:xfrm>
            <a:off x="5214938" y="3429000"/>
            <a:ext cx="1571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f = 7</a:t>
            </a:r>
          </a:p>
        </p:txBody>
      </p: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5143500" y="4048125"/>
            <a:ext cx="1500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d = 5</a:t>
            </a:r>
          </a:p>
        </p:txBody>
      </p:sp>
      <p:sp>
        <p:nvSpPr>
          <p:cNvPr id="74" name="Text Box 5"/>
          <p:cNvSpPr txBox="1">
            <a:spLocks noChangeArrowheads="1"/>
          </p:cNvSpPr>
          <p:nvPr/>
        </p:nvSpPr>
        <p:spPr bwMode="auto">
          <a:xfrm>
            <a:off x="5143500" y="4619625"/>
            <a:ext cx="2071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p = 3</a:t>
            </a:r>
          </a:p>
        </p:txBody>
      </p:sp>
      <p:sp>
        <p:nvSpPr>
          <p:cNvPr id="75" name="Text Box 5"/>
          <p:cNvSpPr txBox="1">
            <a:spLocks noChangeArrowheads="1"/>
          </p:cNvSpPr>
          <p:nvPr/>
        </p:nvSpPr>
        <p:spPr bwMode="auto">
          <a:xfrm>
            <a:off x="5143500" y="5119688"/>
            <a:ext cx="1571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s = 1 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429125" y="6215063"/>
            <a:ext cx="334010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kern="0" dirty="0">
                <a:solidFill>
                  <a:srgbClr val="FFFF00"/>
                </a:solidFill>
                <a:latin typeface="+mn-lt"/>
                <a:cs typeface="+mn-cs"/>
              </a:rPr>
              <a:t>1 Atomic orbital = </a:t>
            </a:r>
            <a:r>
              <a:rPr lang="en-US" sz="2800" kern="0" spc="-100" dirty="0">
                <a:solidFill>
                  <a:srgbClr val="FFFF00"/>
                </a:solidFill>
                <a:latin typeface="+mn-lt"/>
                <a:cs typeface="+mn-cs"/>
              </a:rPr>
              <a:t>2 e</a:t>
            </a:r>
            <a:r>
              <a:rPr lang="en-US" sz="2800" kern="0" spc="-100" baseline="48000" dirty="0">
                <a:solidFill>
                  <a:srgbClr val="FFFF00"/>
                </a:solidFill>
                <a:latin typeface="+mn-lt"/>
                <a:cs typeface="+mn-cs"/>
              </a:rPr>
              <a:t>-</a:t>
            </a:r>
          </a:p>
        </p:txBody>
      </p:sp>
      <p:sp>
        <p:nvSpPr>
          <p:cNvPr id="77" name="Text Box 5"/>
          <p:cNvSpPr txBox="1">
            <a:spLocks noChangeArrowheads="1"/>
          </p:cNvSpPr>
          <p:nvPr/>
        </p:nvSpPr>
        <p:spPr bwMode="auto">
          <a:xfrm>
            <a:off x="6000750" y="5119688"/>
            <a:ext cx="2214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x 2 = 2</a:t>
            </a:r>
          </a:p>
        </p:txBody>
      </p:sp>
      <p:sp>
        <p:nvSpPr>
          <p:cNvPr id="78" name="Text Box 5"/>
          <p:cNvSpPr txBox="1">
            <a:spLocks noChangeArrowheads="1"/>
          </p:cNvSpPr>
          <p:nvPr/>
        </p:nvSpPr>
        <p:spPr bwMode="auto">
          <a:xfrm>
            <a:off x="6000750" y="4619625"/>
            <a:ext cx="2214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x 2 = 6</a:t>
            </a:r>
          </a:p>
        </p:txBody>
      </p:sp>
      <p:sp>
        <p:nvSpPr>
          <p:cNvPr id="79" name="Text Box 5"/>
          <p:cNvSpPr txBox="1">
            <a:spLocks noChangeArrowheads="1"/>
          </p:cNvSpPr>
          <p:nvPr/>
        </p:nvSpPr>
        <p:spPr bwMode="auto">
          <a:xfrm>
            <a:off x="6000750" y="4048125"/>
            <a:ext cx="2357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x 2 = 10</a:t>
            </a:r>
          </a:p>
        </p:txBody>
      </p:sp>
      <p:sp>
        <p:nvSpPr>
          <p:cNvPr id="80" name="Text Box 5"/>
          <p:cNvSpPr txBox="1">
            <a:spLocks noChangeArrowheads="1"/>
          </p:cNvSpPr>
          <p:nvPr/>
        </p:nvSpPr>
        <p:spPr bwMode="auto">
          <a:xfrm>
            <a:off x="6000750" y="3452813"/>
            <a:ext cx="2643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800" b="1" kern="0" spc="-100" dirty="0">
                <a:solidFill>
                  <a:srgbClr val="FFFF00"/>
                </a:solidFill>
                <a:latin typeface="+mn-lt"/>
                <a:cs typeface="+mn-cs"/>
              </a:rPr>
              <a:t>x 2 = 14</a:t>
            </a:r>
          </a:p>
        </p:txBody>
      </p:sp>
      <p:sp>
        <p:nvSpPr>
          <p:cNvPr id="81" name="Rectangle 80"/>
          <p:cNvSpPr/>
          <p:nvPr/>
        </p:nvSpPr>
        <p:spPr>
          <a:xfrm>
            <a:off x="1162050" y="5357813"/>
            <a:ext cx="106203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kern="0" spc="-100" dirty="0">
                <a:solidFill>
                  <a:srgbClr val="FFFF00"/>
                </a:solidFill>
                <a:latin typeface="+mn-lt"/>
                <a:cs typeface="+mn-cs"/>
              </a:rPr>
              <a:t>2e</a:t>
            </a:r>
            <a:r>
              <a:rPr lang="en-GB" sz="3200" b="1" kern="0" spc="-100" baseline="30000" dirty="0">
                <a:solidFill>
                  <a:srgbClr val="FFFF00"/>
                </a:solidFill>
                <a:latin typeface="+mn-lt"/>
                <a:cs typeface="+mn-cs"/>
              </a:rPr>
              <a:t>-</a:t>
            </a:r>
            <a:endParaRPr lang="en-US" sz="3200" baseline="30000" dirty="0">
              <a:latin typeface="+mn-lt"/>
              <a:cs typeface="+mn-cs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000250" y="5357813"/>
            <a:ext cx="106203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kern="0" spc="-100" dirty="0">
                <a:solidFill>
                  <a:srgbClr val="FFFF00"/>
                </a:solidFill>
                <a:latin typeface="+mn-lt"/>
                <a:cs typeface="+mn-cs"/>
              </a:rPr>
              <a:t>8e</a:t>
            </a:r>
            <a:r>
              <a:rPr lang="en-GB" sz="3200" b="1" kern="0" spc="-100" baseline="30000" dirty="0">
                <a:solidFill>
                  <a:srgbClr val="FFFF00"/>
                </a:solidFill>
                <a:latin typeface="+mn-lt"/>
                <a:cs typeface="+mn-cs"/>
              </a:rPr>
              <a:t>-</a:t>
            </a:r>
            <a:endParaRPr lang="en-US" sz="3200" baseline="30000" dirty="0">
              <a:latin typeface="+mn-lt"/>
              <a:cs typeface="+mn-cs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3857625" y="5345113"/>
            <a:ext cx="143033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kern="0" spc="-100" dirty="0">
                <a:solidFill>
                  <a:srgbClr val="FFFF00"/>
                </a:solidFill>
                <a:latin typeface="+mn-lt"/>
                <a:cs typeface="+mn-cs"/>
              </a:rPr>
              <a:t>32e</a:t>
            </a:r>
            <a:r>
              <a:rPr lang="en-GB" sz="3200" b="1" kern="0" spc="-100" baseline="30000" dirty="0">
                <a:solidFill>
                  <a:srgbClr val="FFFF00"/>
                </a:solidFill>
                <a:latin typeface="+mn-lt"/>
                <a:cs typeface="+mn-cs"/>
              </a:rPr>
              <a:t>-</a:t>
            </a:r>
            <a:endParaRPr lang="en-US" sz="3200" baseline="30000" dirty="0">
              <a:latin typeface="+mn-lt"/>
              <a:cs typeface="+mn-cs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5000625" y="5715000"/>
            <a:ext cx="142875" cy="42862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85" name="Group 84"/>
          <p:cNvGrpSpPr>
            <a:grpSpLocks/>
          </p:cNvGrpSpPr>
          <p:nvPr/>
        </p:nvGrpSpPr>
        <p:grpSpPr bwMode="auto">
          <a:xfrm>
            <a:off x="5000625" y="5786438"/>
            <a:ext cx="142875" cy="285750"/>
            <a:chOff x="5000628" y="5786454"/>
            <a:chExt cx="142875" cy="285752"/>
          </a:xfrm>
        </p:grpSpPr>
        <p:sp>
          <p:nvSpPr>
            <p:cNvPr id="86" name="Oval 85"/>
            <p:cNvSpPr/>
            <p:nvPr/>
          </p:nvSpPr>
          <p:spPr bwMode="auto">
            <a:xfrm>
              <a:off x="5000628" y="5929330"/>
              <a:ext cx="142875" cy="14287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5000628" y="5786454"/>
              <a:ext cx="142875" cy="14287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5643563" y="1800225"/>
            <a:ext cx="18573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FF00"/>
                </a:solidFill>
              </a:rPr>
              <a:t>Main energy level</a:t>
            </a: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6643688" y="1728788"/>
            <a:ext cx="18573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FF00"/>
                </a:solidFill>
              </a:rPr>
              <a:t>Sub</a:t>
            </a:r>
          </a:p>
          <a:p>
            <a:r>
              <a:rPr lang="en-US" sz="2400">
                <a:solidFill>
                  <a:srgbClr val="FFFF00"/>
                </a:solidFill>
              </a:rPr>
              <a:t>energy level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7215188" y="1425575"/>
            <a:ext cx="15001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no.of </a:t>
            </a:r>
          </a:p>
          <a:p>
            <a:r>
              <a:rPr lang="en-US">
                <a:solidFill>
                  <a:srgbClr val="FFFF00"/>
                </a:solidFill>
              </a:rPr>
              <a:t>electrons</a:t>
            </a:r>
          </a:p>
        </p:txBody>
      </p:sp>
      <p:sp>
        <p:nvSpPr>
          <p:cNvPr id="91" name="Rectangle 90"/>
          <p:cNvSpPr/>
          <p:nvPr/>
        </p:nvSpPr>
        <p:spPr>
          <a:xfrm>
            <a:off x="2286000" y="5857875"/>
            <a:ext cx="143033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kern="0" spc="-100" dirty="0">
                <a:solidFill>
                  <a:srgbClr val="FFFF00"/>
                </a:solidFill>
                <a:latin typeface="+mn-lt"/>
                <a:cs typeface="+mn-cs"/>
              </a:rPr>
              <a:t>18e</a:t>
            </a:r>
            <a:r>
              <a:rPr lang="en-GB" sz="3200" b="1" kern="0" spc="-100" baseline="30000" dirty="0">
                <a:solidFill>
                  <a:srgbClr val="FFFF00"/>
                </a:solidFill>
                <a:latin typeface="+mn-lt"/>
                <a:cs typeface="+mn-cs"/>
              </a:rPr>
              <a:t>-</a:t>
            </a:r>
            <a:endParaRPr lang="en-US" sz="3200" baseline="30000" dirty="0">
              <a:latin typeface="+mn-lt"/>
              <a:cs typeface="+mn-cs"/>
            </a:endParaRPr>
          </a:p>
        </p:txBody>
      </p:sp>
      <p:sp>
        <p:nvSpPr>
          <p:cNvPr id="92" name="Oval 91"/>
          <p:cNvSpPr/>
          <p:nvPr/>
        </p:nvSpPr>
        <p:spPr bwMode="auto">
          <a:xfrm>
            <a:off x="1571625" y="428625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3" name="Oval 92"/>
          <p:cNvSpPr/>
          <p:nvPr/>
        </p:nvSpPr>
        <p:spPr bwMode="auto">
          <a:xfrm>
            <a:off x="1571625" y="44291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4" name="Oval 93"/>
          <p:cNvSpPr/>
          <p:nvPr/>
        </p:nvSpPr>
        <p:spPr bwMode="auto">
          <a:xfrm>
            <a:off x="2286000" y="485775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5" name="Oval 94"/>
          <p:cNvSpPr/>
          <p:nvPr/>
        </p:nvSpPr>
        <p:spPr bwMode="auto">
          <a:xfrm>
            <a:off x="2286000" y="50006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6" name="Oval 95"/>
          <p:cNvSpPr/>
          <p:nvPr/>
        </p:nvSpPr>
        <p:spPr bwMode="auto">
          <a:xfrm>
            <a:off x="2286000" y="435768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7" name="Oval 96"/>
          <p:cNvSpPr/>
          <p:nvPr/>
        </p:nvSpPr>
        <p:spPr bwMode="auto">
          <a:xfrm>
            <a:off x="2286000" y="45005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8" name="Oval 97"/>
          <p:cNvSpPr/>
          <p:nvPr/>
        </p:nvSpPr>
        <p:spPr bwMode="auto">
          <a:xfrm>
            <a:off x="2286000" y="33575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9" name="Oval 98"/>
          <p:cNvSpPr/>
          <p:nvPr/>
        </p:nvSpPr>
        <p:spPr bwMode="auto">
          <a:xfrm>
            <a:off x="2286000" y="350043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0" name="Oval 99"/>
          <p:cNvSpPr/>
          <p:nvPr/>
        </p:nvSpPr>
        <p:spPr bwMode="auto">
          <a:xfrm>
            <a:off x="2286000" y="400050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Oval 100"/>
          <p:cNvSpPr/>
          <p:nvPr/>
        </p:nvSpPr>
        <p:spPr bwMode="auto">
          <a:xfrm>
            <a:off x="2286000" y="38576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" name="Oval 101"/>
          <p:cNvSpPr/>
          <p:nvPr/>
        </p:nvSpPr>
        <p:spPr bwMode="auto">
          <a:xfrm>
            <a:off x="2928938" y="39290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" name="Oval 102"/>
          <p:cNvSpPr/>
          <p:nvPr/>
        </p:nvSpPr>
        <p:spPr bwMode="auto">
          <a:xfrm>
            <a:off x="2928938" y="407193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Oval 103"/>
          <p:cNvSpPr/>
          <p:nvPr/>
        </p:nvSpPr>
        <p:spPr bwMode="auto">
          <a:xfrm>
            <a:off x="2928938" y="357187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5" name="Oval 104"/>
          <p:cNvSpPr/>
          <p:nvPr/>
        </p:nvSpPr>
        <p:spPr bwMode="auto">
          <a:xfrm>
            <a:off x="2928938" y="342900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6" name="Oval 105"/>
          <p:cNvSpPr/>
          <p:nvPr/>
        </p:nvSpPr>
        <p:spPr bwMode="auto">
          <a:xfrm>
            <a:off x="2928938" y="242887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7" name="Oval 106"/>
          <p:cNvSpPr/>
          <p:nvPr/>
        </p:nvSpPr>
        <p:spPr bwMode="auto">
          <a:xfrm>
            <a:off x="2928938" y="257175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8" name="Oval 107"/>
          <p:cNvSpPr/>
          <p:nvPr/>
        </p:nvSpPr>
        <p:spPr bwMode="auto">
          <a:xfrm>
            <a:off x="2928938" y="307181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9" name="Oval 108"/>
          <p:cNvSpPr/>
          <p:nvPr/>
        </p:nvSpPr>
        <p:spPr bwMode="auto">
          <a:xfrm>
            <a:off x="2928938" y="292893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0" name="Oval 109"/>
          <p:cNvSpPr/>
          <p:nvPr/>
        </p:nvSpPr>
        <p:spPr bwMode="auto">
          <a:xfrm>
            <a:off x="2928938" y="192881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1" name="Oval 110"/>
          <p:cNvSpPr/>
          <p:nvPr/>
        </p:nvSpPr>
        <p:spPr bwMode="auto">
          <a:xfrm>
            <a:off x="2928938" y="207168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" name="Oval 111"/>
          <p:cNvSpPr/>
          <p:nvPr/>
        </p:nvSpPr>
        <p:spPr bwMode="auto">
          <a:xfrm>
            <a:off x="2928938" y="592931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3" name="Oval 112"/>
          <p:cNvSpPr/>
          <p:nvPr/>
        </p:nvSpPr>
        <p:spPr bwMode="auto">
          <a:xfrm>
            <a:off x="2928938" y="607218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4" name="Oval 113"/>
          <p:cNvSpPr/>
          <p:nvPr/>
        </p:nvSpPr>
        <p:spPr bwMode="auto">
          <a:xfrm>
            <a:off x="2928938" y="542925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5" name="Oval 114"/>
          <p:cNvSpPr/>
          <p:nvPr/>
        </p:nvSpPr>
        <p:spPr bwMode="auto">
          <a:xfrm>
            <a:off x="2928938" y="55721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6" name="Oval 115"/>
          <p:cNvSpPr/>
          <p:nvPr/>
        </p:nvSpPr>
        <p:spPr bwMode="auto">
          <a:xfrm>
            <a:off x="2928938" y="4429125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7" name="Oval 116"/>
          <p:cNvSpPr/>
          <p:nvPr/>
        </p:nvSpPr>
        <p:spPr bwMode="auto">
          <a:xfrm>
            <a:off x="2928938" y="4572000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8" name="Oval 117"/>
          <p:cNvSpPr/>
          <p:nvPr/>
        </p:nvSpPr>
        <p:spPr bwMode="auto">
          <a:xfrm>
            <a:off x="2928938" y="50720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9" name="Oval 118"/>
          <p:cNvSpPr/>
          <p:nvPr/>
        </p:nvSpPr>
        <p:spPr bwMode="auto">
          <a:xfrm>
            <a:off x="2928938" y="492918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0" name="Oval 119"/>
          <p:cNvSpPr/>
          <p:nvPr/>
        </p:nvSpPr>
        <p:spPr bwMode="auto">
          <a:xfrm>
            <a:off x="3643313" y="207168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1" name="Oval 120"/>
          <p:cNvSpPr/>
          <p:nvPr/>
        </p:nvSpPr>
        <p:spPr bwMode="auto">
          <a:xfrm>
            <a:off x="3643313" y="22145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2" name="Oval 121"/>
          <p:cNvSpPr/>
          <p:nvPr/>
        </p:nvSpPr>
        <p:spPr bwMode="auto">
          <a:xfrm>
            <a:off x="3643313" y="178593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3" name="Oval 122"/>
          <p:cNvSpPr/>
          <p:nvPr/>
        </p:nvSpPr>
        <p:spPr bwMode="auto">
          <a:xfrm>
            <a:off x="3643313" y="192881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4" name="Oval 123"/>
          <p:cNvSpPr/>
          <p:nvPr/>
        </p:nvSpPr>
        <p:spPr bwMode="auto">
          <a:xfrm>
            <a:off x="3643313" y="235743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5" name="Oval 124"/>
          <p:cNvSpPr/>
          <p:nvPr/>
        </p:nvSpPr>
        <p:spPr bwMode="auto">
          <a:xfrm>
            <a:off x="3643313" y="250031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6" name="Oval 125"/>
          <p:cNvSpPr/>
          <p:nvPr/>
        </p:nvSpPr>
        <p:spPr bwMode="auto">
          <a:xfrm>
            <a:off x="3643313" y="321468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7" name="Oval 126"/>
          <p:cNvSpPr/>
          <p:nvPr/>
        </p:nvSpPr>
        <p:spPr bwMode="auto">
          <a:xfrm>
            <a:off x="3643313" y="33575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8" name="Oval 127"/>
          <p:cNvSpPr/>
          <p:nvPr/>
        </p:nvSpPr>
        <p:spPr bwMode="auto">
          <a:xfrm>
            <a:off x="3643313" y="264318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9" name="Oval 128"/>
          <p:cNvSpPr/>
          <p:nvPr/>
        </p:nvSpPr>
        <p:spPr bwMode="auto">
          <a:xfrm>
            <a:off x="3643313" y="27860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0" name="Oval 129"/>
          <p:cNvSpPr/>
          <p:nvPr/>
        </p:nvSpPr>
        <p:spPr bwMode="auto">
          <a:xfrm>
            <a:off x="3643313" y="307181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1" name="Oval 130"/>
          <p:cNvSpPr/>
          <p:nvPr/>
        </p:nvSpPr>
        <p:spPr bwMode="auto">
          <a:xfrm>
            <a:off x="3643313" y="292893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2" name="Oval 131"/>
          <p:cNvSpPr/>
          <p:nvPr/>
        </p:nvSpPr>
        <p:spPr bwMode="auto">
          <a:xfrm>
            <a:off x="3643313" y="350043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" name="Oval 132"/>
          <p:cNvSpPr/>
          <p:nvPr/>
        </p:nvSpPr>
        <p:spPr bwMode="auto">
          <a:xfrm>
            <a:off x="3643313" y="364331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4" name="Oval 133"/>
          <p:cNvSpPr/>
          <p:nvPr/>
        </p:nvSpPr>
        <p:spPr bwMode="auto">
          <a:xfrm>
            <a:off x="3643313" y="607218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5" name="Oval 134"/>
          <p:cNvSpPr/>
          <p:nvPr/>
        </p:nvSpPr>
        <p:spPr bwMode="auto">
          <a:xfrm>
            <a:off x="3643313" y="62150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6" name="Oval 135"/>
          <p:cNvSpPr/>
          <p:nvPr/>
        </p:nvSpPr>
        <p:spPr bwMode="auto">
          <a:xfrm>
            <a:off x="3643313" y="578643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7" name="Oval 136"/>
          <p:cNvSpPr/>
          <p:nvPr/>
        </p:nvSpPr>
        <p:spPr bwMode="auto">
          <a:xfrm>
            <a:off x="3643313" y="592931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8" name="Oval 137"/>
          <p:cNvSpPr/>
          <p:nvPr/>
        </p:nvSpPr>
        <p:spPr bwMode="auto">
          <a:xfrm>
            <a:off x="3643313" y="521493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9" name="Oval 138"/>
          <p:cNvSpPr/>
          <p:nvPr/>
        </p:nvSpPr>
        <p:spPr bwMode="auto">
          <a:xfrm>
            <a:off x="3643313" y="535781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0" name="Oval 139"/>
          <p:cNvSpPr/>
          <p:nvPr/>
        </p:nvSpPr>
        <p:spPr bwMode="auto">
          <a:xfrm>
            <a:off x="3643313" y="56435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1" name="Oval 140"/>
          <p:cNvSpPr/>
          <p:nvPr/>
        </p:nvSpPr>
        <p:spPr bwMode="auto">
          <a:xfrm>
            <a:off x="3643313" y="550068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2" name="Oval 141"/>
          <p:cNvSpPr/>
          <p:nvPr/>
        </p:nvSpPr>
        <p:spPr bwMode="auto">
          <a:xfrm>
            <a:off x="3643313" y="492918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" name="Oval 142"/>
          <p:cNvSpPr/>
          <p:nvPr/>
        </p:nvSpPr>
        <p:spPr bwMode="auto">
          <a:xfrm>
            <a:off x="3643313" y="50720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4" name="Oval 143"/>
          <p:cNvSpPr/>
          <p:nvPr/>
        </p:nvSpPr>
        <p:spPr bwMode="auto">
          <a:xfrm>
            <a:off x="3643313" y="478631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5" name="Oval 144"/>
          <p:cNvSpPr/>
          <p:nvPr/>
        </p:nvSpPr>
        <p:spPr bwMode="auto">
          <a:xfrm>
            <a:off x="3643313" y="464343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6" name="Oval 145"/>
          <p:cNvSpPr/>
          <p:nvPr/>
        </p:nvSpPr>
        <p:spPr bwMode="auto">
          <a:xfrm>
            <a:off x="3643313" y="407193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7" name="Oval 146"/>
          <p:cNvSpPr/>
          <p:nvPr/>
        </p:nvSpPr>
        <p:spPr bwMode="auto">
          <a:xfrm>
            <a:off x="3643313" y="421481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8" name="Oval 147"/>
          <p:cNvSpPr/>
          <p:nvPr/>
        </p:nvSpPr>
        <p:spPr bwMode="auto">
          <a:xfrm>
            <a:off x="3643313" y="45005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9" name="Oval 148"/>
          <p:cNvSpPr/>
          <p:nvPr/>
        </p:nvSpPr>
        <p:spPr bwMode="auto">
          <a:xfrm>
            <a:off x="3643313" y="435768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0" name="Oval 149"/>
          <p:cNvSpPr/>
          <p:nvPr/>
        </p:nvSpPr>
        <p:spPr bwMode="auto">
          <a:xfrm>
            <a:off x="3643313" y="3786188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1" name="Oval 150"/>
          <p:cNvSpPr/>
          <p:nvPr/>
        </p:nvSpPr>
        <p:spPr bwMode="auto">
          <a:xfrm>
            <a:off x="3643313" y="3929063"/>
            <a:ext cx="142875" cy="142875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4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C -0.00729 0.00903 -0.03229 0.01805 -0.0408 0.01805 C -0.09584 0.01805 -0.15226 -0.12107 -0.15226 -0.26019 C -0.15226 -0.19028 -0.18056 -0.12107 -0.20747 -0.12107 C -0.23559 -0.12107 -0.26216 -0.19167 -0.26216 -0.26019 C -0.26216 -0.2257 -0.27656 -0.19028 -0.29063 -0.19028 C -0.30469 -0.19028 -0.31893 -0.22477 -0.31893 -0.26019 C -0.31893 -0.24283 -0.32604 -0.2257 -0.33299 -0.2257 C -0.34011 -0.2257 -0.34722 -0.24375 -0.34722 -0.26019 C -0.34722 -0.25185 -0.35087 -0.24283 -0.35417 -0.24283 C -0.35608 -0.24283 -0.36129 -0.25185 -0.36129 -0.26019 C -0.36129 -0.25625 -0.3632 -0.25185 -0.36511 -0.25185 C -0.36511 -0.25023 -0.36875 -0.25625 -0.36875 -0.26019 C -0.36875 -0.25834 -0.36875 -0.25625 -0.37049 -0.25625 C -0.37049 -0.25741 -0.3724 -0.25834 -0.3724 -0.26019 C -0.3724 -0.25926 -0.3724 -0.25834 -0.3724 -0.25741 C -0.37431 -0.25741 -0.37431 -0.25834 -0.37431 -0.25972 C -0.37622 -0.25972 -0.37622 -0.25834 -0.37622 -0.25741 C -0.37761 -0.25741 -0.37761 -0.25834 -0.37761 -0.25972 " pathEditMode="relative" rAng="0" ptsTypes="fffffffffffffffffff">
                                      <p:cBhvr>
                                        <p:cTn id="26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-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53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0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>
                      <p:stCondLst>
                        <p:cond delay="indefinite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9" fill="hold">
                            <p:stCondLst>
                              <p:cond delay="500"/>
                            </p:stCondLst>
                            <p:childTnLst>
                              <p:par>
                                <p:cTn id="40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2500"/>
                            </p:stCondLst>
                            <p:childTnLst>
                              <p:par>
                                <p:cTn id="41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3" fill="hold">
                      <p:stCondLst>
                        <p:cond delay="indefinite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>
                            <p:stCondLst>
                              <p:cond delay="500"/>
                            </p:stCondLst>
                            <p:childTnLst>
                              <p:par>
                                <p:cTn id="44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2500"/>
                            </p:stCondLst>
                            <p:childTnLst>
                              <p:par>
                                <p:cTn id="45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>
                            <p:stCondLst>
                              <p:cond delay="4500"/>
                            </p:stCondLst>
                            <p:childTnLst>
                              <p:par>
                                <p:cTn id="47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1" fill="hold">
                            <p:stCondLst>
                              <p:cond delay="6500"/>
                            </p:stCondLst>
                            <p:childTnLst>
                              <p:par>
                                <p:cTn id="49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8" fill="hold">
                            <p:stCondLst>
                              <p:cond delay="8500"/>
                            </p:stCondLst>
                            <p:childTnLst>
                              <p:par>
                                <p:cTn id="50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5" fill="hold">
                            <p:stCondLst>
                              <p:cond delay="10500"/>
                            </p:stCondLst>
                            <p:childTnLst>
                              <p:par>
                                <p:cTn id="5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2" fill="hold">
                            <p:stCondLst>
                              <p:cond delay="12500"/>
                            </p:stCondLst>
                            <p:childTnLst>
                              <p:par>
                                <p:cTn id="54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9" fill="hold">
                            <p:stCondLst>
                              <p:cond delay="14500"/>
                            </p:stCondLst>
                            <p:childTnLst>
                              <p:par>
                                <p:cTn id="56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6" fill="hold">
                      <p:stCondLst>
                        <p:cond delay="indefinite"/>
                      </p:stCondLst>
                      <p:childTnLst>
                        <p:par>
                          <p:cTn id="577" fill="hold">
                            <p:stCondLst>
                              <p:cond delay="0"/>
                            </p:stCondLst>
                            <p:childTnLst>
                              <p:par>
                                <p:cTn id="5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3" fill="hold">
                      <p:stCondLst>
                        <p:cond delay="indefinite"/>
                      </p:stCondLst>
                      <p:childTnLst>
                        <p:par>
                          <p:cTn id="584" fill="hold">
                            <p:stCondLst>
                              <p:cond delay="0"/>
                            </p:stCondLst>
                            <p:childTnLst>
                              <p:par>
                                <p:cTn id="5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0" fill="hold">
                            <p:stCondLst>
                              <p:cond delay="500"/>
                            </p:stCondLst>
                            <p:childTnLst>
                              <p:par>
                                <p:cTn id="59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7" fill="hold">
                            <p:stCondLst>
                              <p:cond delay="2500"/>
                            </p:stCondLst>
                            <p:childTnLst>
                              <p:par>
                                <p:cTn id="60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4" fill="hold">
                            <p:stCondLst>
                              <p:cond delay="4500"/>
                            </p:stCondLst>
                            <p:childTnLst>
                              <p:par>
                                <p:cTn id="62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1" fill="hold">
                            <p:stCondLst>
                              <p:cond delay="6500"/>
                            </p:stCondLst>
                            <p:childTnLst>
                              <p:par>
                                <p:cTn id="64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8" fill="hold">
                            <p:stCondLst>
                              <p:cond delay="8500"/>
                            </p:stCondLst>
                            <p:childTnLst>
                              <p:par>
                                <p:cTn id="65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5" fill="hold">
                            <p:stCondLst>
                              <p:cond delay="10500"/>
                            </p:stCondLst>
                            <p:childTnLst>
                              <p:par>
                                <p:cTn id="67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2" fill="hold">
                            <p:stCondLst>
                              <p:cond delay="12500"/>
                            </p:stCondLst>
                            <p:childTnLst>
                              <p:par>
                                <p:cTn id="69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9" fill="hold">
                            <p:stCondLst>
                              <p:cond delay="14500"/>
                            </p:stCondLst>
                            <p:childTnLst>
                              <p:par>
                                <p:cTn id="71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6" fill="hold">
                            <p:stCondLst>
                              <p:cond delay="16500"/>
                            </p:stCondLst>
                            <p:childTnLst>
                              <p:par>
                                <p:cTn id="72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3" fill="hold">
                            <p:stCondLst>
                              <p:cond delay="18500"/>
                            </p:stCondLst>
                            <p:childTnLst>
                              <p:par>
                                <p:cTn id="74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0" fill="hold">
                            <p:stCondLst>
                              <p:cond delay="20500"/>
                            </p:stCondLst>
                            <p:childTnLst>
                              <p:par>
                                <p:cTn id="76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7" fill="hold">
                            <p:stCondLst>
                              <p:cond delay="22500"/>
                            </p:stCondLst>
                            <p:childTnLst>
                              <p:par>
                                <p:cTn id="77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4" fill="hold">
                            <p:stCondLst>
                              <p:cond delay="24500"/>
                            </p:stCondLst>
                            <p:childTnLst>
                              <p:par>
                                <p:cTn id="79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1" fill="hold">
                            <p:stCondLst>
                              <p:cond delay="26500"/>
                            </p:stCondLst>
                            <p:childTnLst>
                              <p:par>
                                <p:cTn id="8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8" fill="hold">
                            <p:stCondLst>
                              <p:cond delay="28500"/>
                            </p:stCondLst>
                            <p:childTnLst>
                              <p:par>
                                <p:cTn id="82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5" fill="hold">
                            <p:stCondLst>
                              <p:cond delay="30500"/>
                            </p:stCondLst>
                            <p:childTnLst>
                              <p:par>
                                <p:cTn id="84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2" fill="hold">
                            <p:stCondLst>
                              <p:cond delay="32500"/>
                            </p:stCondLst>
                            <p:childTnLst>
                              <p:par>
                                <p:cTn id="86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9" fill="hold">
                            <p:stCondLst>
                              <p:cond delay="34500"/>
                            </p:stCondLst>
                            <p:childTnLst>
                              <p:par>
                                <p:cTn id="88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6" fill="hold">
                      <p:stCondLst>
                        <p:cond delay="indefinite"/>
                      </p:stCondLst>
                      <p:childTnLst>
                        <p:par>
                          <p:cTn id="897" fill="hold">
                            <p:stCondLst>
                              <p:cond delay="0"/>
                            </p:stCondLst>
                            <p:childTnLst>
                              <p:par>
                                <p:cTn id="89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3" fill="hold">
                      <p:stCondLst>
                        <p:cond delay="indefinite"/>
                      </p:stCondLst>
                      <p:childTnLst>
                        <p:par>
                          <p:cTn id="904" fill="hold">
                            <p:stCondLst>
                              <p:cond delay="0"/>
                            </p:stCondLst>
                            <p:childTnLst>
                              <p:par>
                                <p:cTn id="90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0" fill="hold">
                      <p:stCondLst>
                        <p:cond delay="indefinite"/>
                      </p:stCondLst>
                      <p:childTnLst>
                        <p:par>
                          <p:cTn id="911" fill="hold">
                            <p:stCondLst>
                              <p:cond delay="0"/>
                            </p:stCondLst>
                            <p:childTnLst>
                              <p:par>
                                <p:cTn id="9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7" fill="hold">
                            <p:stCondLst>
                              <p:cond delay="500"/>
                            </p:stCondLst>
                            <p:childTnLst>
                              <p:par>
                                <p:cTn id="91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4" fill="hold">
                            <p:stCondLst>
                              <p:cond delay="2500"/>
                            </p:stCondLst>
                            <p:childTnLst>
                              <p:par>
                                <p:cTn id="93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1" fill="hold">
                            <p:stCondLst>
                              <p:cond delay="4500"/>
                            </p:stCondLst>
                            <p:childTnLst>
                              <p:par>
                                <p:cTn id="95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8" fill="hold">
                            <p:stCondLst>
                              <p:cond delay="6500"/>
                            </p:stCondLst>
                            <p:childTnLst>
                              <p:par>
                                <p:cTn id="96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5" fill="hold">
                            <p:stCondLst>
                              <p:cond delay="8500"/>
                            </p:stCondLst>
                            <p:childTnLst>
                              <p:par>
                                <p:cTn id="98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2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0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9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2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3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3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5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0" fill="hold">
                            <p:stCondLst>
                              <p:cond delay="18500"/>
                            </p:stCondLst>
                            <p:childTnLst>
                              <p:par>
                                <p:cTn id="107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7" fill="hold">
                            <p:stCondLst>
                              <p:cond delay="20500"/>
                            </p:stCondLst>
                            <p:childTnLst>
                              <p:par>
                                <p:cTn id="108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4" fill="hold">
                            <p:stCondLst>
                              <p:cond delay="22500"/>
                            </p:stCondLst>
                            <p:childTnLst>
                              <p:par>
                                <p:cTn id="110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1" fill="hold">
                            <p:stCondLst>
                              <p:cond delay="24500"/>
                            </p:stCondLst>
                            <p:childTnLst>
                              <p:par>
                                <p:cTn id="11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8" fill="hold">
                            <p:stCondLst>
                              <p:cond delay="26500"/>
                            </p:stCondLst>
                            <p:childTnLst>
                              <p:par>
                                <p:cTn id="11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5" fill="hold">
                            <p:stCondLst>
                              <p:cond delay="28500"/>
                            </p:stCondLst>
                            <p:childTnLst>
                              <p:par>
                                <p:cTn id="11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2" fill="hold">
                            <p:stCondLst>
                              <p:cond delay="30500"/>
                            </p:stCondLst>
                            <p:childTnLst>
                              <p:par>
                                <p:cTn id="117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9" fill="hold">
                            <p:stCondLst>
                              <p:cond delay="32500"/>
                            </p:stCondLst>
                            <p:childTnLst>
                              <p:par>
                                <p:cTn id="119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6" fill="hold">
                            <p:stCondLst>
                              <p:cond delay="34500"/>
                            </p:stCondLst>
                            <p:childTnLst>
                              <p:par>
                                <p:cTn id="120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3" fill="hold">
                            <p:stCondLst>
                              <p:cond delay="36500"/>
                            </p:stCondLst>
                            <p:childTnLst>
                              <p:par>
                                <p:cTn id="122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0" fill="hold">
                            <p:stCondLst>
                              <p:cond delay="38500"/>
                            </p:stCondLst>
                            <p:childTnLst>
                              <p:par>
                                <p:cTn id="124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7" fill="hold">
                            <p:stCondLst>
                              <p:cond delay="40500"/>
                            </p:stCondLst>
                            <p:childTnLst>
                              <p:par>
                                <p:cTn id="125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4" fill="hold">
                            <p:stCondLst>
                              <p:cond delay="42500"/>
                            </p:stCondLst>
                            <p:childTnLst>
                              <p:par>
                                <p:cTn id="127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1" fill="hold">
                            <p:stCondLst>
                              <p:cond delay="44500"/>
                            </p:stCondLst>
                            <p:childTnLst>
                              <p:par>
                                <p:cTn id="129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8" fill="hold">
                            <p:stCondLst>
                              <p:cond delay="46500"/>
                            </p:stCondLst>
                            <p:childTnLst>
                              <p:par>
                                <p:cTn id="130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5" fill="hold">
                            <p:stCondLst>
                              <p:cond delay="48500"/>
                            </p:stCondLst>
                            <p:childTnLst>
                              <p:par>
                                <p:cTn id="13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2" fill="hold">
                            <p:stCondLst>
                              <p:cond delay="50500"/>
                            </p:stCondLst>
                            <p:childTnLst>
                              <p:par>
                                <p:cTn id="134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9" fill="hold">
                            <p:stCondLst>
                              <p:cond delay="52500"/>
                            </p:stCondLst>
                            <p:childTnLst>
                              <p:par>
                                <p:cTn id="136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6" fill="hold">
                            <p:stCondLst>
                              <p:cond delay="54500"/>
                            </p:stCondLst>
                            <p:childTnLst>
                              <p:par>
                                <p:cTn id="137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3" fill="hold">
                            <p:stCondLst>
                              <p:cond delay="56500"/>
                            </p:stCondLst>
                            <p:childTnLst>
                              <p:par>
                                <p:cTn id="139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0" fill="hold">
                            <p:stCondLst>
                              <p:cond delay="58500"/>
                            </p:stCondLst>
                            <p:childTnLst>
                              <p:par>
                                <p:cTn id="14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7" fill="hold">
                            <p:stCondLst>
                              <p:cond delay="60500"/>
                            </p:stCondLst>
                            <p:childTnLst>
                              <p:par>
                                <p:cTn id="142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4" fill="hold">
                            <p:stCondLst>
                              <p:cond delay="62500"/>
                            </p:stCondLst>
                            <p:childTnLst>
                              <p:par>
                                <p:cTn id="144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1" fill="hold">
                      <p:stCondLst>
                        <p:cond delay="indefinite"/>
                      </p:stCondLst>
                      <p:childTnLst>
                        <p:par>
                          <p:cTn id="1462" fill="hold">
                            <p:stCondLst>
                              <p:cond delay="0"/>
                            </p:stCondLst>
                            <p:childTnLst>
                              <p:par>
                                <p:cTn id="14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9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 animBg="1"/>
      <p:bldP spid="33" grpId="0"/>
      <p:bldP spid="34" grpId="0" animBg="1"/>
      <p:bldP spid="34" grpId="1" animBg="1"/>
      <p:bldP spid="34" grpId="2" animBg="1"/>
      <p:bldP spid="45" grpId="0" animBg="1"/>
      <p:bldP spid="46" grpId="0" animBg="1"/>
      <p:bldP spid="51" grpId="0" animBg="1"/>
      <p:bldP spid="52" grpId="0" animBg="1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 animBg="1"/>
      <p:bldP spid="88" grpId="0"/>
      <p:bldP spid="88" grpId="1"/>
      <p:bldP spid="89" grpId="0"/>
      <p:bldP spid="89" grpId="1"/>
      <p:bldP spid="90" grpId="0"/>
      <p:bldP spid="91" grpId="0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9048" y="152400"/>
            <a:ext cx="578235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lgerian" pitchFamily="82" charset="0"/>
                <a:cs typeface="+mn-cs"/>
              </a:rPr>
              <a:t>Learning Check</a:t>
            </a:r>
          </a:p>
        </p:txBody>
      </p:sp>
      <p:sp>
        <p:nvSpPr>
          <p:cNvPr id="16386" name="TextBox 2"/>
          <p:cNvSpPr txBox="1">
            <a:spLocks noChangeArrowheads="1"/>
          </p:cNvSpPr>
          <p:nvPr/>
        </p:nvSpPr>
        <p:spPr bwMode="auto">
          <a:xfrm>
            <a:off x="1285875" y="1155700"/>
            <a:ext cx="18573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Given the </a:t>
            </a:r>
          </a:p>
          <a:p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Element </a:t>
            </a:r>
          </a:p>
        </p:txBody>
      </p:sp>
      <p:grpSp>
        <p:nvGrpSpPr>
          <p:cNvPr id="16387" name="Group 3"/>
          <p:cNvGrpSpPr>
            <a:grpSpLocks/>
          </p:cNvGrpSpPr>
          <p:nvPr/>
        </p:nvGrpSpPr>
        <p:grpSpPr bwMode="auto">
          <a:xfrm>
            <a:off x="2928938" y="1012825"/>
            <a:ext cx="2286000" cy="1238250"/>
            <a:chOff x="3286116" y="785794"/>
            <a:chExt cx="2286016" cy="1237600"/>
          </a:xfrm>
        </p:grpSpPr>
        <p:sp>
          <p:nvSpPr>
            <p:cNvPr id="5" name="Rectangle 4"/>
            <p:cNvSpPr/>
            <p:nvPr/>
          </p:nvSpPr>
          <p:spPr>
            <a:xfrm>
              <a:off x="3286116" y="818831"/>
              <a:ext cx="1295547" cy="120032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2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FFFF00"/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  <a:latin typeface="+mn-lt"/>
                  <a:cs typeface="+mn-cs"/>
                </a:rPr>
                <a:t>A</a:t>
              </a:r>
              <a:endParaRPr lang="en-US" sz="7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143372" y="785794"/>
              <a:ext cx="681598" cy="120032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2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FFFF00"/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  <a:latin typeface="Script MT Bold" pitchFamily="66" charset="0"/>
                  <a:cs typeface="+mn-cs"/>
                </a:rPr>
                <a:t>l</a:t>
              </a:r>
              <a:endParaRPr lang="en-US" sz="7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cript MT Bold" pitchFamily="66" charset="0"/>
                <a:cs typeface="+mn-cs"/>
              </a:endParaRPr>
            </a:p>
          </p:txBody>
        </p:sp>
        <p:sp>
          <p:nvSpPr>
            <p:cNvPr id="16411" name="TextBox 6"/>
            <p:cNvSpPr txBox="1">
              <a:spLocks noChangeArrowheads="1"/>
            </p:cNvSpPr>
            <p:nvPr/>
          </p:nvSpPr>
          <p:spPr bwMode="auto">
            <a:xfrm>
              <a:off x="4649179" y="1500174"/>
              <a:ext cx="85151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FF00"/>
                  </a:solidFill>
                  <a:latin typeface="Calibri" pitchFamily="34" charset="0"/>
                </a:rPr>
                <a:t>13</a:t>
              </a:r>
            </a:p>
          </p:txBody>
        </p:sp>
        <p:sp>
          <p:nvSpPr>
            <p:cNvPr id="16412" name="TextBox 7"/>
            <p:cNvSpPr txBox="1">
              <a:spLocks noChangeArrowheads="1"/>
            </p:cNvSpPr>
            <p:nvPr/>
          </p:nvSpPr>
          <p:spPr bwMode="auto">
            <a:xfrm>
              <a:off x="4720617" y="928670"/>
              <a:ext cx="85151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FF00"/>
                  </a:solidFill>
                  <a:latin typeface="Calibri" pitchFamily="34" charset="0"/>
                </a:rPr>
                <a:t>27</a:t>
              </a:r>
            </a:p>
          </p:txBody>
        </p:sp>
      </p:grpSp>
      <p:sp>
        <p:nvSpPr>
          <p:cNvPr id="16388" name="TextBox 8"/>
          <p:cNvSpPr txBox="1">
            <a:spLocks noChangeArrowheads="1"/>
          </p:cNvSpPr>
          <p:nvPr/>
        </p:nvSpPr>
        <p:spPr bwMode="auto">
          <a:xfrm>
            <a:off x="4857750" y="1201738"/>
            <a:ext cx="250031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Complete the </a:t>
            </a:r>
          </a:p>
          <a:p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missing data.</a:t>
            </a:r>
          </a:p>
        </p:txBody>
      </p:sp>
      <p:sp>
        <p:nvSpPr>
          <p:cNvPr id="16389" name="Line 193"/>
          <p:cNvSpPr>
            <a:spLocks noChangeShapeType="1"/>
          </p:cNvSpPr>
          <p:nvPr/>
        </p:nvSpPr>
        <p:spPr bwMode="auto">
          <a:xfrm>
            <a:off x="428625" y="2298700"/>
            <a:ext cx="0" cy="37973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0" name="Line 194"/>
          <p:cNvSpPr>
            <a:spLocks noChangeShapeType="1"/>
          </p:cNvSpPr>
          <p:nvPr/>
        </p:nvSpPr>
        <p:spPr bwMode="auto">
          <a:xfrm>
            <a:off x="2071688" y="2298700"/>
            <a:ext cx="0" cy="37973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1" name="Line 195"/>
          <p:cNvSpPr>
            <a:spLocks noChangeShapeType="1"/>
          </p:cNvSpPr>
          <p:nvPr/>
        </p:nvSpPr>
        <p:spPr bwMode="auto">
          <a:xfrm>
            <a:off x="4714875" y="2298700"/>
            <a:ext cx="0" cy="37973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2" name="Line 196"/>
          <p:cNvSpPr>
            <a:spLocks noChangeShapeType="1"/>
          </p:cNvSpPr>
          <p:nvPr/>
        </p:nvSpPr>
        <p:spPr bwMode="auto">
          <a:xfrm>
            <a:off x="8501063" y="2298700"/>
            <a:ext cx="0" cy="37973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3" name="Line 197"/>
          <p:cNvSpPr>
            <a:spLocks noChangeShapeType="1"/>
          </p:cNvSpPr>
          <p:nvPr/>
        </p:nvSpPr>
        <p:spPr bwMode="auto">
          <a:xfrm>
            <a:off x="428625" y="2298700"/>
            <a:ext cx="8072438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4" name="Line 198"/>
          <p:cNvSpPr>
            <a:spLocks noChangeShapeType="1"/>
          </p:cNvSpPr>
          <p:nvPr/>
        </p:nvSpPr>
        <p:spPr bwMode="auto">
          <a:xfrm>
            <a:off x="428625" y="6096000"/>
            <a:ext cx="8072438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5" name="Line 200"/>
          <p:cNvSpPr>
            <a:spLocks noChangeShapeType="1"/>
          </p:cNvSpPr>
          <p:nvPr/>
        </p:nvSpPr>
        <p:spPr bwMode="auto">
          <a:xfrm>
            <a:off x="428625" y="3206750"/>
            <a:ext cx="8072438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6" name="Line 201"/>
          <p:cNvSpPr>
            <a:spLocks noChangeShapeType="1"/>
          </p:cNvSpPr>
          <p:nvPr/>
        </p:nvSpPr>
        <p:spPr bwMode="auto">
          <a:xfrm>
            <a:off x="428625" y="4197350"/>
            <a:ext cx="8072438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7" name="Line 202"/>
          <p:cNvSpPr>
            <a:spLocks noChangeShapeType="1"/>
          </p:cNvSpPr>
          <p:nvPr/>
        </p:nvSpPr>
        <p:spPr bwMode="auto">
          <a:xfrm>
            <a:off x="428625" y="5105400"/>
            <a:ext cx="8072438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8" name="TextBox 18"/>
          <p:cNvSpPr txBox="1">
            <a:spLocks noChangeArrowheads="1"/>
          </p:cNvSpPr>
          <p:nvPr/>
        </p:nvSpPr>
        <p:spPr bwMode="auto">
          <a:xfrm>
            <a:off x="714375" y="3160713"/>
            <a:ext cx="12747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>
                <a:solidFill>
                  <a:schemeClr val="bg1"/>
                </a:solidFill>
                <a:latin typeface="Calibri" pitchFamily="34" charset="0"/>
              </a:rPr>
              <a:t>p</a:t>
            </a:r>
            <a:r>
              <a:rPr lang="en-US" sz="5400" baseline="30000">
                <a:solidFill>
                  <a:schemeClr val="bg1"/>
                </a:solidFill>
                <a:latin typeface="Calibri" pitchFamily="34" charset="0"/>
              </a:rPr>
              <a:t>+</a:t>
            </a:r>
          </a:p>
        </p:txBody>
      </p:sp>
      <p:sp>
        <p:nvSpPr>
          <p:cNvPr id="16399" name="TextBox 19"/>
          <p:cNvSpPr txBox="1">
            <a:spLocks noChangeArrowheads="1"/>
          </p:cNvSpPr>
          <p:nvPr/>
        </p:nvSpPr>
        <p:spPr bwMode="auto">
          <a:xfrm>
            <a:off x="714375" y="4156075"/>
            <a:ext cx="10826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>
                <a:solidFill>
                  <a:schemeClr val="bg1"/>
                </a:solidFill>
                <a:latin typeface="Calibri" pitchFamily="34" charset="0"/>
              </a:rPr>
              <a:t>e</a:t>
            </a:r>
            <a:r>
              <a:rPr lang="en-US" sz="5400" baseline="30000">
                <a:solidFill>
                  <a:schemeClr val="bg1"/>
                </a:solidFill>
                <a:latin typeface="Calibri" pitchFamily="34" charset="0"/>
              </a:rPr>
              <a:t>-</a:t>
            </a:r>
          </a:p>
        </p:txBody>
      </p:sp>
      <p:sp>
        <p:nvSpPr>
          <p:cNvPr id="16400" name="TextBox 20"/>
          <p:cNvSpPr txBox="1">
            <a:spLocks noChangeArrowheads="1"/>
          </p:cNvSpPr>
          <p:nvPr/>
        </p:nvSpPr>
        <p:spPr bwMode="auto">
          <a:xfrm>
            <a:off x="654050" y="5156200"/>
            <a:ext cx="12747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>
                <a:solidFill>
                  <a:schemeClr val="bg1"/>
                </a:solidFill>
                <a:latin typeface="Calibri" pitchFamily="34" charset="0"/>
              </a:rPr>
              <a:t>n</a:t>
            </a:r>
            <a:r>
              <a:rPr lang="en-US" sz="5400" baseline="30000">
                <a:solidFill>
                  <a:schemeClr val="bg1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6401" name="TextBox 21"/>
          <p:cNvSpPr txBox="1">
            <a:spLocks noChangeArrowheads="1"/>
          </p:cNvSpPr>
          <p:nvPr/>
        </p:nvSpPr>
        <p:spPr bwMode="auto">
          <a:xfrm>
            <a:off x="2128838" y="2584450"/>
            <a:ext cx="272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Number of </a:t>
            </a:r>
          </a:p>
        </p:txBody>
      </p:sp>
      <p:sp>
        <p:nvSpPr>
          <p:cNvPr id="16402" name="TextBox 22"/>
          <p:cNvSpPr txBox="1">
            <a:spLocks noChangeArrowheads="1"/>
          </p:cNvSpPr>
          <p:nvPr/>
        </p:nvSpPr>
        <p:spPr bwMode="auto">
          <a:xfrm>
            <a:off x="4929188" y="2370138"/>
            <a:ext cx="35226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Location in the</a:t>
            </a:r>
          </a:p>
          <a:p>
            <a:pPr algn="ctr"/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atom</a:t>
            </a:r>
          </a:p>
        </p:txBody>
      </p:sp>
      <p:sp>
        <p:nvSpPr>
          <p:cNvPr id="16403" name="TextBox 23"/>
          <p:cNvSpPr txBox="1">
            <a:spLocks noChangeArrowheads="1"/>
          </p:cNvSpPr>
          <p:nvPr/>
        </p:nvSpPr>
        <p:spPr bwMode="auto">
          <a:xfrm>
            <a:off x="2000250" y="3513138"/>
            <a:ext cx="784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 1)</a:t>
            </a:r>
          </a:p>
        </p:txBody>
      </p:sp>
      <p:sp>
        <p:nvSpPr>
          <p:cNvPr id="16404" name="TextBox 24"/>
          <p:cNvSpPr txBox="1">
            <a:spLocks noChangeArrowheads="1"/>
          </p:cNvSpPr>
          <p:nvPr/>
        </p:nvSpPr>
        <p:spPr bwMode="auto">
          <a:xfrm>
            <a:off x="2000250" y="4408488"/>
            <a:ext cx="784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 2)</a:t>
            </a:r>
          </a:p>
        </p:txBody>
      </p:sp>
      <p:sp>
        <p:nvSpPr>
          <p:cNvPr id="16405" name="TextBox 25"/>
          <p:cNvSpPr txBox="1">
            <a:spLocks noChangeArrowheads="1"/>
          </p:cNvSpPr>
          <p:nvPr/>
        </p:nvSpPr>
        <p:spPr bwMode="auto">
          <a:xfrm>
            <a:off x="2001838" y="5408613"/>
            <a:ext cx="784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 3)</a:t>
            </a:r>
          </a:p>
        </p:txBody>
      </p:sp>
      <p:sp>
        <p:nvSpPr>
          <p:cNvPr id="16406" name="TextBox 26"/>
          <p:cNvSpPr txBox="1">
            <a:spLocks noChangeArrowheads="1"/>
          </p:cNvSpPr>
          <p:nvPr/>
        </p:nvSpPr>
        <p:spPr bwMode="auto">
          <a:xfrm>
            <a:off x="4645025" y="3513138"/>
            <a:ext cx="784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 4)</a:t>
            </a:r>
          </a:p>
        </p:txBody>
      </p:sp>
      <p:sp>
        <p:nvSpPr>
          <p:cNvPr id="16407" name="TextBox 27"/>
          <p:cNvSpPr txBox="1">
            <a:spLocks noChangeArrowheads="1"/>
          </p:cNvSpPr>
          <p:nvPr/>
        </p:nvSpPr>
        <p:spPr bwMode="auto">
          <a:xfrm>
            <a:off x="4643438" y="4441825"/>
            <a:ext cx="784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 5)</a:t>
            </a:r>
          </a:p>
        </p:txBody>
      </p:sp>
      <p:sp>
        <p:nvSpPr>
          <p:cNvPr id="16408" name="TextBox 28"/>
          <p:cNvSpPr txBox="1">
            <a:spLocks noChangeArrowheads="1"/>
          </p:cNvSpPr>
          <p:nvPr/>
        </p:nvSpPr>
        <p:spPr bwMode="auto">
          <a:xfrm>
            <a:off x="4645025" y="5441950"/>
            <a:ext cx="784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 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57188" y="928688"/>
            <a:ext cx="878681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7. The maximum number of electrons that can be contained in an atomic orbital is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57188" y="3581400"/>
            <a:ext cx="84296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8. The particles in an atomic nucleus are collectively known as _______</a:t>
            </a:r>
          </a:p>
        </p:txBody>
      </p:sp>
      <p:sp>
        <p:nvSpPr>
          <p:cNvPr id="17411" name="TextBox 3"/>
          <p:cNvSpPr txBox="1">
            <a:spLocks noChangeArrowheads="1"/>
          </p:cNvSpPr>
          <p:nvPr/>
        </p:nvSpPr>
        <p:spPr bwMode="auto">
          <a:xfrm>
            <a:off x="357188" y="357188"/>
            <a:ext cx="41481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Calibri" pitchFamily="34" charset="0"/>
              </a:rPr>
              <a:t>Multiple choice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85750" y="2381250"/>
            <a:ext cx="28575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Calibri" pitchFamily="34" charset="0"/>
              </a:rPr>
              <a:t>   a. 2		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85750" y="4727575"/>
            <a:ext cx="8858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Calibri" pitchFamily="34" charset="0"/>
              </a:rPr>
              <a:t>a. Nucleus 				c. Nucleolus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2857500" y="4760913"/>
            <a:ext cx="30368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Calibri" pitchFamily="34" charset="0"/>
              </a:rPr>
              <a:t>b. Nucleons 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2143125" y="2357438"/>
            <a:ext cx="7000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Calibri" pitchFamily="34" charset="0"/>
              </a:rPr>
              <a:t>	 b. 8  		 c.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1438" y="642938"/>
            <a:ext cx="907256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9. There are __ orbitals in the 3</a:t>
            </a:r>
            <a:r>
              <a:rPr lang="en-US" sz="2800" baseline="30000">
                <a:solidFill>
                  <a:schemeClr val="bg1"/>
                </a:solidFill>
                <a:latin typeface="Calibri" pitchFamily="34" charset="0"/>
              </a:rPr>
              <a:t>rd</a:t>
            </a:r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 energy level.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71438" y="3429000"/>
            <a:ext cx="90725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10. The total number of electrons in the 4</a:t>
            </a:r>
            <a:r>
              <a:rPr lang="en-US" sz="2800" baseline="30000">
                <a:solidFill>
                  <a:schemeClr val="bg1"/>
                </a:solidFill>
                <a:latin typeface="Calibri" pitchFamily="34" charset="0"/>
              </a:rPr>
              <a:t>th</a:t>
            </a:r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 energy level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85750" y="1447800"/>
            <a:ext cx="7929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Calibri" pitchFamily="34" charset="0"/>
              </a:rPr>
              <a:t>   a. 10		 b. 16  		 c. 3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85750" y="4286250"/>
            <a:ext cx="7929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Calibri" pitchFamily="34" charset="0"/>
              </a:rPr>
              <a:t>   a. 36		 b. 28  		 c. 32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1"/>
          <p:cNvSpPr txBox="1">
            <a:spLocks noChangeArrowheads="1"/>
          </p:cNvSpPr>
          <p:nvPr/>
        </p:nvSpPr>
        <p:spPr bwMode="auto">
          <a:xfrm>
            <a:off x="357188" y="928688"/>
            <a:ext cx="291623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Given the </a:t>
            </a:r>
          </a:p>
          <a:p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Element </a:t>
            </a:r>
          </a:p>
        </p:txBody>
      </p:sp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2819400" y="785813"/>
            <a:ext cx="2103438" cy="1238250"/>
            <a:chOff x="3176443" y="785794"/>
            <a:chExt cx="2104196" cy="1237600"/>
          </a:xfrm>
        </p:grpSpPr>
        <p:sp>
          <p:nvSpPr>
            <p:cNvPr id="4" name="Rectangle 3"/>
            <p:cNvSpPr/>
            <p:nvPr/>
          </p:nvSpPr>
          <p:spPr>
            <a:xfrm>
              <a:off x="3176443" y="818831"/>
              <a:ext cx="1295547" cy="120032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2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FFFF00"/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  <a:latin typeface="+mn-lt"/>
                  <a:cs typeface="+mn-cs"/>
                </a:rPr>
                <a:t>A</a:t>
              </a:r>
              <a:endParaRPr lang="en-US" sz="7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3929058" y="785794"/>
              <a:ext cx="681598" cy="120032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7200" b="1" dirty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FFFF00"/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  <a:latin typeface="Script MT Bold" pitchFamily="66" charset="0"/>
                  <a:cs typeface="+mn-cs"/>
                </a:rPr>
                <a:t>l</a:t>
              </a:r>
              <a:endParaRPr lang="en-US" sz="7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cript MT Bold" pitchFamily="66" charset="0"/>
                <a:cs typeface="+mn-cs"/>
              </a:endParaRPr>
            </a:p>
          </p:txBody>
        </p:sp>
        <p:sp>
          <p:nvSpPr>
            <p:cNvPr id="19489" name="TextBox 5"/>
            <p:cNvSpPr txBox="1">
              <a:spLocks noChangeArrowheads="1"/>
            </p:cNvSpPr>
            <p:nvPr/>
          </p:nvSpPr>
          <p:spPr bwMode="auto">
            <a:xfrm>
              <a:off x="4363427" y="1500174"/>
              <a:ext cx="85151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FF00"/>
                  </a:solidFill>
                  <a:latin typeface="Calibri" pitchFamily="34" charset="0"/>
                </a:rPr>
                <a:t>13</a:t>
              </a:r>
            </a:p>
          </p:txBody>
        </p:sp>
        <p:sp>
          <p:nvSpPr>
            <p:cNvPr id="19490" name="TextBox 6"/>
            <p:cNvSpPr txBox="1">
              <a:spLocks noChangeArrowheads="1"/>
            </p:cNvSpPr>
            <p:nvPr/>
          </p:nvSpPr>
          <p:spPr bwMode="auto">
            <a:xfrm>
              <a:off x="4429124" y="928670"/>
              <a:ext cx="85151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FF00"/>
                  </a:solidFill>
                  <a:latin typeface="Calibri" pitchFamily="34" charset="0"/>
                </a:rPr>
                <a:t>27</a:t>
              </a:r>
            </a:p>
          </p:txBody>
        </p:sp>
      </p:grpSp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4857750" y="974725"/>
            <a:ext cx="39163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Complete the </a:t>
            </a:r>
          </a:p>
          <a:p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missing data.</a:t>
            </a:r>
          </a:p>
        </p:txBody>
      </p:sp>
      <p:sp>
        <p:nvSpPr>
          <p:cNvPr id="19460" name="Line 193"/>
          <p:cNvSpPr>
            <a:spLocks noChangeShapeType="1"/>
          </p:cNvSpPr>
          <p:nvPr/>
        </p:nvSpPr>
        <p:spPr bwMode="auto">
          <a:xfrm>
            <a:off x="428625" y="2357438"/>
            <a:ext cx="0" cy="37973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1" name="Line 194"/>
          <p:cNvSpPr>
            <a:spLocks noChangeShapeType="1"/>
          </p:cNvSpPr>
          <p:nvPr/>
        </p:nvSpPr>
        <p:spPr bwMode="auto">
          <a:xfrm>
            <a:off x="2071688" y="2357438"/>
            <a:ext cx="0" cy="37973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2" name="Line 195"/>
          <p:cNvSpPr>
            <a:spLocks noChangeShapeType="1"/>
          </p:cNvSpPr>
          <p:nvPr/>
        </p:nvSpPr>
        <p:spPr bwMode="auto">
          <a:xfrm>
            <a:off x="4714875" y="2357438"/>
            <a:ext cx="0" cy="37973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3" name="Line 196"/>
          <p:cNvSpPr>
            <a:spLocks noChangeShapeType="1"/>
          </p:cNvSpPr>
          <p:nvPr/>
        </p:nvSpPr>
        <p:spPr bwMode="auto">
          <a:xfrm>
            <a:off x="8501063" y="2357438"/>
            <a:ext cx="0" cy="37973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4" name="Line 197"/>
          <p:cNvSpPr>
            <a:spLocks noChangeShapeType="1"/>
          </p:cNvSpPr>
          <p:nvPr/>
        </p:nvSpPr>
        <p:spPr bwMode="auto">
          <a:xfrm>
            <a:off x="428625" y="2357438"/>
            <a:ext cx="8072438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5" name="Line 198"/>
          <p:cNvSpPr>
            <a:spLocks noChangeShapeType="1"/>
          </p:cNvSpPr>
          <p:nvPr/>
        </p:nvSpPr>
        <p:spPr bwMode="auto">
          <a:xfrm>
            <a:off x="428625" y="6154738"/>
            <a:ext cx="8072438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6" name="Line 200"/>
          <p:cNvSpPr>
            <a:spLocks noChangeShapeType="1"/>
          </p:cNvSpPr>
          <p:nvPr/>
        </p:nvSpPr>
        <p:spPr bwMode="auto">
          <a:xfrm>
            <a:off x="428625" y="3265488"/>
            <a:ext cx="8072438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7" name="Line 201"/>
          <p:cNvSpPr>
            <a:spLocks noChangeShapeType="1"/>
          </p:cNvSpPr>
          <p:nvPr/>
        </p:nvSpPr>
        <p:spPr bwMode="auto">
          <a:xfrm>
            <a:off x="428625" y="4256088"/>
            <a:ext cx="8072438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8" name="Line 202"/>
          <p:cNvSpPr>
            <a:spLocks noChangeShapeType="1"/>
          </p:cNvSpPr>
          <p:nvPr/>
        </p:nvSpPr>
        <p:spPr bwMode="auto">
          <a:xfrm>
            <a:off x="428625" y="5164138"/>
            <a:ext cx="8072438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9" name="TextBox 17"/>
          <p:cNvSpPr txBox="1">
            <a:spLocks noChangeArrowheads="1"/>
          </p:cNvSpPr>
          <p:nvPr/>
        </p:nvSpPr>
        <p:spPr bwMode="auto">
          <a:xfrm>
            <a:off x="714375" y="3219450"/>
            <a:ext cx="12747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>
                <a:solidFill>
                  <a:schemeClr val="bg1"/>
                </a:solidFill>
                <a:latin typeface="Calibri" pitchFamily="34" charset="0"/>
              </a:rPr>
              <a:t>p</a:t>
            </a:r>
            <a:r>
              <a:rPr lang="en-US" sz="5400" baseline="30000">
                <a:solidFill>
                  <a:schemeClr val="bg1"/>
                </a:solidFill>
                <a:latin typeface="Calibri" pitchFamily="34" charset="0"/>
              </a:rPr>
              <a:t>+</a:t>
            </a:r>
          </a:p>
        </p:txBody>
      </p:sp>
      <p:sp>
        <p:nvSpPr>
          <p:cNvPr id="19470" name="TextBox 18"/>
          <p:cNvSpPr txBox="1">
            <a:spLocks noChangeArrowheads="1"/>
          </p:cNvSpPr>
          <p:nvPr/>
        </p:nvSpPr>
        <p:spPr bwMode="auto">
          <a:xfrm>
            <a:off x="714375" y="4214813"/>
            <a:ext cx="10826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>
                <a:solidFill>
                  <a:schemeClr val="bg1"/>
                </a:solidFill>
                <a:latin typeface="Calibri" pitchFamily="34" charset="0"/>
              </a:rPr>
              <a:t>e</a:t>
            </a:r>
            <a:r>
              <a:rPr lang="en-US" sz="5400" baseline="30000">
                <a:solidFill>
                  <a:schemeClr val="bg1"/>
                </a:solidFill>
                <a:latin typeface="Calibri" pitchFamily="34" charset="0"/>
              </a:rPr>
              <a:t>-</a:t>
            </a:r>
          </a:p>
        </p:txBody>
      </p:sp>
      <p:sp>
        <p:nvSpPr>
          <p:cNvPr id="19471" name="TextBox 19"/>
          <p:cNvSpPr txBox="1">
            <a:spLocks noChangeArrowheads="1"/>
          </p:cNvSpPr>
          <p:nvPr/>
        </p:nvSpPr>
        <p:spPr bwMode="auto">
          <a:xfrm>
            <a:off x="654050" y="5214938"/>
            <a:ext cx="12747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>
                <a:solidFill>
                  <a:schemeClr val="bg1"/>
                </a:solidFill>
                <a:latin typeface="Calibri" pitchFamily="34" charset="0"/>
              </a:rPr>
              <a:t>n</a:t>
            </a:r>
            <a:r>
              <a:rPr lang="en-US" sz="5400" baseline="30000">
                <a:solidFill>
                  <a:schemeClr val="bg1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9472" name="TextBox 20"/>
          <p:cNvSpPr txBox="1">
            <a:spLocks noChangeArrowheads="1"/>
          </p:cNvSpPr>
          <p:nvPr/>
        </p:nvSpPr>
        <p:spPr bwMode="auto">
          <a:xfrm>
            <a:off x="2128838" y="2643188"/>
            <a:ext cx="2724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Number of </a:t>
            </a:r>
          </a:p>
        </p:txBody>
      </p:sp>
      <p:sp>
        <p:nvSpPr>
          <p:cNvPr id="19473" name="TextBox 21"/>
          <p:cNvSpPr txBox="1">
            <a:spLocks noChangeArrowheads="1"/>
          </p:cNvSpPr>
          <p:nvPr/>
        </p:nvSpPr>
        <p:spPr bwMode="auto">
          <a:xfrm>
            <a:off x="4929188" y="2428875"/>
            <a:ext cx="352266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Location in the</a:t>
            </a:r>
          </a:p>
          <a:p>
            <a:pPr algn="ctr"/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atom</a:t>
            </a:r>
          </a:p>
        </p:txBody>
      </p:sp>
      <p:sp>
        <p:nvSpPr>
          <p:cNvPr id="19474" name="TextBox 22"/>
          <p:cNvSpPr txBox="1">
            <a:spLocks noChangeArrowheads="1"/>
          </p:cNvSpPr>
          <p:nvPr/>
        </p:nvSpPr>
        <p:spPr bwMode="auto">
          <a:xfrm>
            <a:off x="2000250" y="3571875"/>
            <a:ext cx="784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 1)</a:t>
            </a:r>
          </a:p>
        </p:txBody>
      </p:sp>
      <p:sp>
        <p:nvSpPr>
          <p:cNvPr id="19475" name="TextBox 23"/>
          <p:cNvSpPr txBox="1">
            <a:spLocks noChangeArrowheads="1"/>
          </p:cNvSpPr>
          <p:nvPr/>
        </p:nvSpPr>
        <p:spPr bwMode="auto">
          <a:xfrm>
            <a:off x="2000250" y="4467225"/>
            <a:ext cx="784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 2)</a:t>
            </a:r>
          </a:p>
        </p:txBody>
      </p:sp>
      <p:sp>
        <p:nvSpPr>
          <p:cNvPr id="19476" name="TextBox 24"/>
          <p:cNvSpPr txBox="1">
            <a:spLocks noChangeArrowheads="1"/>
          </p:cNvSpPr>
          <p:nvPr/>
        </p:nvSpPr>
        <p:spPr bwMode="auto">
          <a:xfrm>
            <a:off x="2001838" y="5467350"/>
            <a:ext cx="784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 3)</a:t>
            </a:r>
          </a:p>
        </p:txBody>
      </p:sp>
      <p:sp>
        <p:nvSpPr>
          <p:cNvPr id="19477" name="TextBox 25"/>
          <p:cNvSpPr txBox="1">
            <a:spLocks noChangeArrowheads="1"/>
          </p:cNvSpPr>
          <p:nvPr/>
        </p:nvSpPr>
        <p:spPr bwMode="auto">
          <a:xfrm>
            <a:off x="4645025" y="3571875"/>
            <a:ext cx="784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 4)</a:t>
            </a:r>
          </a:p>
        </p:txBody>
      </p:sp>
      <p:sp>
        <p:nvSpPr>
          <p:cNvPr id="19478" name="TextBox 26"/>
          <p:cNvSpPr txBox="1">
            <a:spLocks noChangeArrowheads="1"/>
          </p:cNvSpPr>
          <p:nvPr/>
        </p:nvSpPr>
        <p:spPr bwMode="auto">
          <a:xfrm>
            <a:off x="4643438" y="4500563"/>
            <a:ext cx="784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 5)</a:t>
            </a:r>
          </a:p>
        </p:txBody>
      </p:sp>
      <p:sp>
        <p:nvSpPr>
          <p:cNvPr id="19479" name="TextBox 27"/>
          <p:cNvSpPr txBox="1">
            <a:spLocks noChangeArrowheads="1"/>
          </p:cNvSpPr>
          <p:nvPr/>
        </p:nvSpPr>
        <p:spPr bwMode="auto">
          <a:xfrm>
            <a:off x="4645025" y="5500688"/>
            <a:ext cx="784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 6)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260491" y="97673"/>
            <a:ext cx="474040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lgerian" pitchFamily="82" charset="0"/>
                <a:cs typeface="+mn-cs"/>
              </a:rPr>
              <a:t>solution</a:t>
            </a:r>
            <a:endParaRPr lang="en-US" sz="48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lgerian" pitchFamily="82" charset="0"/>
              <a:cs typeface="+mn-cs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857500" y="3571875"/>
            <a:ext cx="850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857500" y="4476750"/>
            <a:ext cx="850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863850" y="5476875"/>
            <a:ext cx="850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Calibri" pitchFamily="34" charset="0"/>
              </a:rPr>
              <a:t>14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429250" y="3357563"/>
            <a:ext cx="25527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Inside the </a:t>
            </a:r>
          </a:p>
          <a:p>
            <a:pPr algn="ctr"/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nucleus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448300" y="5286375"/>
            <a:ext cx="25527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Inside the </a:t>
            </a:r>
          </a:p>
          <a:p>
            <a:pPr algn="ctr"/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nucleus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500688" y="4357688"/>
            <a:ext cx="2209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Electron </a:t>
            </a:r>
          </a:p>
          <a:p>
            <a:pPr algn="ctr"/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cloud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85750" y="5715000"/>
            <a:ext cx="8858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Calibri" pitchFamily="34" charset="0"/>
              </a:rPr>
              <a:t>a. Nucleus 				c. Nucleolus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57188" y="928688"/>
            <a:ext cx="878681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7. The maximum number of electrons that can be contained in an atomic orbital is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57188" y="4187825"/>
            <a:ext cx="84296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8. The particles in an atomic nucleus are collectively known as _______</a:t>
            </a:r>
          </a:p>
        </p:txBody>
      </p:sp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357188" y="357188"/>
            <a:ext cx="41481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Calibri" pitchFamily="34" charset="0"/>
              </a:rPr>
              <a:t>Multiple choice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285750" y="2571750"/>
            <a:ext cx="7929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Calibri" pitchFamily="34" charset="0"/>
              </a:rPr>
              <a:t>  			 b. 8  		 c. 6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714625" y="5715000"/>
            <a:ext cx="29289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Calibri" pitchFamily="34" charset="0"/>
              </a:rPr>
              <a:t>b. Nucleons 	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85750" y="2578100"/>
            <a:ext cx="178593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Calibri" pitchFamily="34" charset="0"/>
              </a:rPr>
              <a:t>   a. 2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71438" y="642938"/>
            <a:ext cx="907256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9. There are a total of __ orbitals in the 3</a:t>
            </a:r>
            <a:r>
              <a:rPr lang="en-US" sz="2800" baseline="30000">
                <a:solidFill>
                  <a:schemeClr val="bg1"/>
                </a:solidFill>
                <a:latin typeface="Calibri" pitchFamily="34" charset="0"/>
              </a:rPr>
              <a:t>rd</a:t>
            </a:r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 energy level.</a:t>
            </a: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71438" y="3714750"/>
            <a:ext cx="90725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10. The total number of electrons in the 4</a:t>
            </a:r>
            <a:r>
              <a:rPr lang="en-US" sz="2800" baseline="30000">
                <a:solidFill>
                  <a:schemeClr val="bg1"/>
                </a:solidFill>
                <a:latin typeface="Calibri" pitchFamily="34" charset="0"/>
              </a:rPr>
              <a:t>th</a:t>
            </a:r>
            <a:r>
              <a:rPr lang="en-US" sz="2800">
                <a:solidFill>
                  <a:schemeClr val="bg1"/>
                </a:solidFill>
                <a:latin typeface="Calibri" pitchFamily="34" charset="0"/>
              </a:rPr>
              <a:t> energy level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571750" y="1785938"/>
            <a:ext cx="6072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Calibri" pitchFamily="34" charset="0"/>
              </a:rPr>
              <a:t>	 b. 16  		 c. 3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857750" y="5119688"/>
            <a:ext cx="2643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Calibri" pitchFamily="34" charset="0"/>
              </a:rPr>
              <a:t>	 c. 32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81025" y="1785938"/>
            <a:ext cx="3000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Calibri" pitchFamily="34" charset="0"/>
              </a:rPr>
              <a:t>   a. 10		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500063" y="5143500"/>
            <a:ext cx="79295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Calibri" pitchFamily="34" charset="0"/>
              </a:rPr>
              <a:t>   a. 36		 b. 28  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379</Words>
  <Application>Microsoft Office PowerPoint</Application>
  <PresentationFormat>On-screen Show (4:3)</PresentationFormat>
  <Paragraphs>141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Arial</vt:lpstr>
      <vt:lpstr>Comic Sans MS</vt:lpstr>
      <vt:lpstr>Georgia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configuration of atoms</dc:title>
  <dc:creator>OEM</dc:creator>
  <cp:lastModifiedBy>gareth</cp:lastModifiedBy>
  <cp:revision>2</cp:revision>
  <dcterms:created xsi:type="dcterms:W3CDTF">2009-08-01T13:19:00Z</dcterms:created>
  <dcterms:modified xsi:type="dcterms:W3CDTF">2009-09-15T20:39:13Z</dcterms:modified>
</cp:coreProperties>
</file>