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62" r:id="rId3"/>
    <p:sldId id="256" r:id="rId4"/>
    <p:sldId id="270" r:id="rId5"/>
    <p:sldId id="257" r:id="rId6"/>
    <p:sldId id="258" r:id="rId7"/>
    <p:sldId id="259" r:id="rId8"/>
    <p:sldId id="260" r:id="rId9"/>
    <p:sldId id="268" r:id="rId10"/>
    <p:sldId id="263" r:id="rId11"/>
    <p:sldId id="264" r:id="rId12"/>
    <p:sldId id="269" r:id="rId13"/>
    <p:sldId id="266" r:id="rId14"/>
    <p:sldId id="265" r:id="rId15"/>
    <p:sldId id="271" r:id="rId16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C3E5"/>
    <a:srgbClr val="CC9900"/>
    <a:srgbClr val="FF5050"/>
    <a:srgbClr val="79689E"/>
    <a:srgbClr val="F9D729"/>
    <a:srgbClr val="B72730"/>
    <a:srgbClr val="EB973C"/>
    <a:srgbClr val="33A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6" autoAdjust="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carolyn.kinne\Desktop\PowerPoint\food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Whopper</c:v>
                </c:pt>
              </c:strCache>
            </c:strRef>
          </c:tx>
          <c:spPr>
            <a:solidFill>
              <a:srgbClr val="60C3E5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Total Fat</c:v>
                </c:pt>
                <c:pt idx="1">
                  <c:v>Cholesterol</c:v>
                </c:pt>
                <c:pt idx="2">
                  <c:v>Sodium</c:v>
                </c:pt>
                <c:pt idx="3">
                  <c:v>Carbohydrates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75</c:v>
                </c:pt>
                <c:pt idx="1">
                  <c:v>38</c:v>
                </c:pt>
                <c:pt idx="2">
                  <c:v>60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A-4123-9ADB-FA1CFB6EEF0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Total Fat</c:v>
                </c:pt>
                <c:pt idx="1">
                  <c:v>Cholesterol</c:v>
                </c:pt>
                <c:pt idx="2">
                  <c:v>Sodium</c:v>
                </c:pt>
                <c:pt idx="3">
                  <c:v>Carbohydrates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31</c:v>
                </c:pt>
                <c:pt idx="1">
                  <c:v>7</c:v>
                </c:pt>
                <c:pt idx="2">
                  <c:v>22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BA-4123-9ADB-FA1CFB6EEF0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Sundae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Total Fat</c:v>
                </c:pt>
                <c:pt idx="1">
                  <c:v>Cholesterol</c:v>
                </c:pt>
                <c:pt idx="2">
                  <c:v>Sodium</c:v>
                </c:pt>
                <c:pt idx="3">
                  <c:v>Carbohydrates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28</c:v>
                </c:pt>
                <c:pt idx="1">
                  <c:v>16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BA-4123-9ADB-FA1CFB6EE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645952"/>
        <c:axId val="114565888"/>
      </c:barChart>
      <c:catAx>
        <c:axId val="1076459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14565888"/>
        <c:crosses val="autoZero"/>
        <c:auto val="1"/>
        <c:lblAlgn val="ctr"/>
        <c:lblOffset val="100"/>
        <c:noMultiLvlLbl val="0"/>
      </c:catAx>
      <c:valAx>
        <c:axId val="1145658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076459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9061EF-E817-77B7-3C72-6975FBF3D0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22714-2B38-4B76-D86C-B1D3963729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1AC7202-1529-438F-98AE-0500516CF170}" type="datetimeFigureOut">
              <a:rPr lang="en-US"/>
              <a:pPr>
                <a:defRPr/>
              </a:pPr>
              <a:t>3/14/2023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53A417-C87E-5D45-F660-84ABD283CC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20700"/>
            <a:ext cx="3473450" cy="260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8D88CC-D175-7D8F-7A0D-06289BCAE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8688" y="3300413"/>
            <a:ext cx="7426325" cy="312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305C8-4325-7ABE-C328-14388E195B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821B-2B37-59E5-2013-5A6B56A36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59388" y="6597650"/>
            <a:ext cx="4022725" cy="347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AEA0F9-3FE3-4FDD-B5BA-D59224E94FB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2EEA6C7-AD5F-7BA6-4B92-B30D8692B9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9C10B4F-F6D0-D86A-3AEE-85E6211C74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C32B99E-8FDB-EE51-E95A-59E9AF4C3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8AEE80-5377-4E42-8CC9-127E69F0BDBB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D04268F7-79EA-B449-A7BC-49C81F5F61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11035E76-110A-5F89-FC53-5D5C8ED425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B5C1AD7-19C2-6402-C3F2-05B057BC1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E8B7D5-C208-4FA5-866A-1255196CA75C}" type="slidenum">
              <a:rPr lang="en-GB" altLang="en-US"/>
              <a:pPr eaLnBrk="1" hangingPunct="1"/>
              <a:t>10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3C3CF10-0B41-1926-933F-7901C9D5B6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550CEFE-300E-2881-F6A3-881FE3DE95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CE45A540-5E2F-1EA1-22F0-A2F25CC95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793DCC-577D-46AE-8FCD-4AE6347A22F1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90F63C5-3C9C-E6D6-F93D-6C75F73DC9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E4917DDB-2F35-2264-06D0-427D0FC26D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ECB60447-3BD4-6011-666A-8925D1027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ADB05E-F559-4C68-A50C-C81D107AAF20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E191E62C-706B-9DF2-97F0-5E934FEDF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F14201A-A6D1-C74E-8FE3-F69F2A9137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D53F51A7-3B0D-E6E7-8287-5A28E0EE3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E96CCC-690B-4D2F-87FF-A3D1A9471828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3627810-0B93-8ADC-D58F-6F61B46F0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FE4D674-F121-5D32-303E-3C6EB287CB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AA6A983D-FBCD-9F0B-A6F9-C3158A2536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2614C5-9399-41CA-A4B8-D9D26166E486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46F7EF1-F736-424E-EF42-5E15069178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6E7D7296-68F4-4D42-2CB1-CADDDDCFC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D850087-B991-58F9-5637-84EC2EAFE8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7AD037-0CD6-4B26-8703-2EE860DA6A8C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9FD8D52-0672-6D10-1889-592A608C49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9B62D57-7709-0DDD-442F-AB853754C5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3A98AC99-39CD-256C-9C7E-4AE5A24D2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D16792-F2EA-4F62-AADB-F5612DBBF06F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29D85B0-612C-456D-23B6-40E600CB81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48D90596-A235-C9FB-A329-F9AB60D6B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11CE977-9D7D-31E0-47C0-3ED95F810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A05666-EFE1-4F96-A780-97DD90E09E07}" type="slidenum">
              <a:rPr lang="en-GB" altLang="en-US"/>
              <a:pPr eaLnBrk="1" hangingPunct="1"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3A950D8-7039-2528-0765-0DBDF92116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B7649917-5F11-018F-8776-9AF81032FB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53D9E218-CF4B-CB02-11B1-0990BE27E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13E6A8-81D0-48CC-9F5E-5202FFE4AB0A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C5939D86-C539-9EA8-6DA8-53C43844A4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5E025EB-E340-3D47-1628-5A7926F3AD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C48A9D7-7ABB-2F12-26DC-73526069F0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D2F20C-6079-4E79-8E12-5DD681088EE2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947B48E-422E-039C-79FB-19E4C36841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9A1DD7A-8095-CF2A-0E89-05963AB18B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61F17F0E-750E-EFD1-FFBE-D9829E2EBF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9FF7C2-C5ED-4241-946B-B4841BDA5058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CE8A47F-194D-046B-C4CE-D381687C85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8B8D38E-851D-6DED-737E-B5883A1B2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06745DD-17A5-F5F7-F652-F8B39114A1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4E6C72-A389-4B0F-A52E-0461DAFA58F7}" type="slidenum">
              <a:rPr lang="en-GB" altLang="en-US"/>
              <a:pPr eaLnBrk="1" hangingPunct="1"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1CF37E1F-0B62-BCD4-40DE-E378AE8A90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A541D00-FD58-C4CB-CB6E-4D0E88324C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869ACD8-9EBF-BC8C-816F-7D7F12CE0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FDBC67-4FF2-4C8F-AF67-A40C9AB2F600}" type="slidenum">
              <a:rPr lang="en-GB" altLang="en-US"/>
              <a:pPr eaLnBrk="1" hangingPunct="1"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F877C7DA-1ABD-0D9C-7938-94C2866A2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291177C-B06C-17F3-96B7-5B37AC8E7E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86ED6D7-1BA3-A41E-0109-2DBB233EF7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546531-EBFC-4F98-9CE6-3D28A2662572}" type="slidenum">
              <a:rPr lang="en-GB" altLang="en-US"/>
              <a:pPr eaLnBrk="1" hangingPunct="1"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odpyramid_cover">
            <a:extLst>
              <a:ext uri="{FF2B5EF4-FFF2-40B4-BE49-F238E27FC236}">
                <a16:creationId xmlns:a16="http://schemas.microsoft.com/office/drawing/2014/main" id="{3B834FD0-76BC-2B7C-40D6-2980369624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537710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132764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021473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1289493716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650697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102192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030445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623907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572624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192267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649179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972739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9" descr="foodpyramid_bkgrnd">
            <a:extLst>
              <a:ext uri="{FF2B5EF4-FFF2-40B4-BE49-F238E27FC236}">
                <a16:creationId xmlns:a16="http://schemas.microsoft.com/office/drawing/2014/main" id="{A86C1B20-12A8-4E4E-A356-8BE8AB07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49843F12-0129-9AB2-A4AB-BE385C5F1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41E920E-EF81-AEC3-62AB-06571CA37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pyramid.gov/professionals/food_tracking_wksht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2C0BEC03-175D-A52C-232A-FA21526557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C0453933-92D3-DE04-C594-231AC47FABC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685800"/>
          </a:xfrm>
        </p:spPr>
        <p:txBody>
          <a:bodyPr/>
          <a:lstStyle/>
          <a:p>
            <a:r>
              <a:rPr lang="en-US" altLang="en-US" sz="2000"/>
              <a:t>Steps to a healthier you</a:t>
            </a:r>
          </a:p>
        </p:txBody>
      </p:sp>
      <p:sp>
        <p:nvSpPr>
          <p:cNvPr id="3076" name="Rectangle 6">
            <a:extLst>
              <a:ext uri="{FF2B5EF4-FFF2-40B4-BE49-F238E27FC236}">
                <a16:creationId xmlns:a16="http://schemas.microsoft.com/office/drawing/2014/main" id="{79A907D1-C107-6F56-685B-9A2989090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05000"/>
            <a:ext cx="411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200" b="1">
                <a:solidFill>
                  <a:schemeClr val="tx2"/>
                </a:solidFill>
                <a:latin typeface="Century Gothic" panose="020B0502020202020204" pitchFamily="34" charset="0"/>
              </a:rPr>
              <a:t>FOOD</a:t>
            </a:r>
            <a:r>
              <a:rPr lang="en-US" altLang="en-US" sz="820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077" name="Rectangle 7">
            <a:extLst>
              <a:ext uri="{FF2B5EF4-FFF2-40B4-BE49-F238E27FC236}">
                <a16:creationId xmlns:a16="http://schemas.microsoft.com/office/drawing/2014/main" id="{9CFF003C-6E5C-D8B9-7B0D-D8CCF62D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514600"/>
            <a:ext cx="502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200">
                <a:solidFill>
                  <a:schemeClr val="tx2"/>
                </a:solidFill>
                <a:latin typeface="Century Gothic" panose="020B0502020202020204" pitchFamily="34" charset="0"/>
              </a:rPr>
              <a:t>Pyramid</a:t>
            </a: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foodpyramid_protien">
            <a:extLst>
              <a:ext uri="{FF2B5EF4-FFF2-40B4-BE49-F238E27FC236}">
                <a16:creationId xmlns:a16="http://schemas.microsoft.com/office/drawing/2014/main" id="{8C157478-F9A5-C3FF-4D0F-0D513BFA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27C54A68-3D7B-12F2-84AA-594A003A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Meat and Beans</a:t>
            </a:r>
            <a:br>
              <a:rPr lang="en-US" altLang="en-US" sz="2800"/>
            </a:br>
            <a:r>
              <a:rPr lang="en-US" altLang="en-US" sz="1800"/>
              <a:t>Go lean on protein</a:t>
            </a:r>
          </a:p>
        </p:txBody>
      </p:sp>
      <p:sp>
        <p:nvSpPr>
          <p:cNvPr id="12292" name="Rectangle 8">
            <a:extLst>
              <a:ext uri="{FF2B5EF4-FFF2-40B4-BE49-F238E27FC236}">
                <a16:creationId xmlns:a16="http://schemas.microsoft.com/office/drawing/2014/main" id="{B75E271E-2F59-D890-E93A-E53C261D9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Meats and beans give you protein to grow strong muscles and improve brain function</a:t>
            </a:r>
          </a:p>
          <a:p>
            <a:r>
              <a:rPr lang="en-US" altLang="en-US" sz="1800"/>
              <a:t>Limit your meats to lean beef, chicken, and pork – you can get a lot of fat with meat</a:t>
            </a:r>
          </a:p>
          <a:p>
            <a:r>
              <a:rPr lang="en-US" altLang="en-US" sz="1800"/>
              <a:t>Children need 5 ounces of protein a day</a:t>
            </a: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DA5C82E2-1CD8-18E0-2F71-56AD191CC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Discretionary Calories</a:t>
            </a:r>
            <a:br>
              <a:rPr lang="en-US" altLang="en-US" sz="2800"/>
            </a:br>
            <a:r>
              <a:rPr lang="en-US" altLang="en-US" sz="1800"/>
              <a:t>Extras for luxury foods</a:t>
            </a:r>
          </a:p>
        </p:txBody>
      </p:sp>
      <p:sp>
        <p:nvSpPr>
          <p:cNvPr id="13315" name="Rectangle 10">
            <a:extLst>
              <a:ext uri="{FF2B5EF4-FFF2-40B4-BE49-F238E27FC236}">
                <a16:creationId xmlns:a16="http://schemas.microsoft.com/office/drawing/2014/main" id="{22D398F9-A677-2B2A-C34B-EFAF64272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What are discretionary calories?  Foods you would like to have that don’t fit in any of the other categories, or are above the recommended amounts – like birthday cake, ice cream, or candy.</a:t>
            </a:r>
          </a:p>
          <a:p>
            <a:r>
              <a:rPr lang="en-US" altLang="en-US" sz="1800"/>
              <a:t>You should limit these foods to NO MORE than 150 calories a meal or snack – make wise choices</a:t>
            </a:r>
          </a:p>
        </p:txBody>
      </p:sp>
      <p:pic>
        <p:nvPicPr>
          <p:cNvPr id="13316" name="Picture 12">
            <a:extLst>
              <a:ext uri="{FF2B5EF4-FFF2-40B4-BE49-F238E27FC236}">
                <a16:creationId xmlns:a16="http://schemas.microsoft.com/office/drawing/2014/main" id="{9ED2EAC6-DF63-F3DF-B347-C34A29679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3B0F664-7A33-D3CE-1CD8-CB51A8A54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Physical Activity</a:t>
            </a:r>
            <a:br>
              <a:rPr lang="en-US" altLang="en-US"/>
            </a:br>
            <a:r>
              <a:rPr lang="en-US" altLang="en-US" sz="1800"/>
              <a:t>Strive for 60 minutes or more per day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FB0C43A-831F-CC86-F2C5-290247F42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What is physical activity?</a:t>
            </a:r>
          </a:p>
          <a:p>
            <a:r>
              <a:rPr lang="en-US" altLang="en-US" sz="1800"/>
              <a:t>Discuss moderate vs. vigorous activity.</a:t>
            </a:r>
          </a:p>
          <a:p>
            <a:r>
              <a:rPr lang="en-US" altLang="en-US" sz="1800"/>
              <a:t>Solicit class feedback for examples of moderate and vigorous activities.</a:t>
            </a:r>
          </a:p>
          <a:p>
            <a:endParaRPr lang="en-US" alt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AB21995-5AA7-8B97-4AD1-E13CD813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id="{3AD61FD6-3669-6D14-66E3-1BA01AE5E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Eat Well and Stay Healthy!</a:t>
            </a:r>
          </a:p>
        </p:txBody>
      </p:sp>
      <p:sp>
        <p:nvSpPr>
          <p:cNvPr id="15363" name="Rectangle 18">
            <a:extLst>
              <a:ext uri="{FF2B5EF4-FFF2-40B4-BE49-F238E27FC236}">
                <a16:creationId xmlns:a16="http://schemas.microsoft.com/office/drawing/2014/main" id="{3E67C7A2-5CD5-3480-9A20-F26D36E9B9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Encourage children to use the MyPyramid Worksheet, for a week, and to eat their favorite foods in each group to meet their daily requirements.</a:t>
            </a:r>
          </a:p>
          <a:p>
            <a:r>
              <a:rPr lang="en-US" altLang="en-US" sz="1800"/>
              <a:t>Download the worksheet here: </a:t>
            </a:r>
            <a:r>
              <a:rPr lang="en-US" altLang="en-US" sz="1800">
                <a:hlinkClick r:id="rId3"/>
              </a:rPr>
              <a:t>MyPyramid Worksheet</a:t>
            </a:r>
            <a:r>
              <a:rPr lang="en-US" altLang="en-US" sz="1800"/>
              <a:t>.</a:t>
            </a:r>
          </a:p>
          <a:p>
            <a:r>
              <a:rPr lang="en-US" altLang="en-US" sz="1800"/>
              <a:t>Discuss their findings at the end of the week.</a:t>
            </a:r>
          </a:p>
          <a:p>
            <a:r>
              <a:rPr lang="en-US" altLang="en-US" sz="1800"/>
              <a:t>How might each child eat more healthfully? </a:t>
            </a:r>
          </a:p>
        </p:txBody>
      </p:sp>
      <p:pic>
        <p:nvPicPr>
          <p:cNvPr id="15364" name="Picture 20">
            <a:extLst>
              <a:ext uri="{FF2B5EF4-FFF2-40B4-BE49-F238E27FC236}">
                <a16:creationId xmlns:a16="http://schemas.microsoft.com/office/drawing/2014/main" id="{E5DE96BC-6EEB-CBE8-69A1-4BECC244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544B885-151A-D7FA-01D3-9EE4E108B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Conclusion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B5249D59-291A-57A8-6CF2-01AE4EC79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Summarize the health benefits of each food group.</a:t>
            </a:r>
          </a:p>
          <a:p>
            <a:r>
              <a:rPr lang="en-US" altLang="en-US" sz="1800"/>
              <a:t>Research on any new finding about food and health.</a:t>
            </a:r>
          </a:p>
          <a:p>
            <a:r>
              <a:rPr lang="en-US" altLang="en-US" sz="1800"/>
              <a:t>Continue keeping a food diary. </a:t>
            </a:r>
          </a:p>
          <a:p>
            <a:r>
              <a:rPr lang="en-US" altLang="en-US" sz="1800"/>
              <a:t>Strive for 60 minutes or more of physical activity every day.</a:t>
            </a:r>
          </a:p>
          <a:p>
            <a:endParaRPr lang="en-US" altLang="en-US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23D7F488-8F77-9E1D-B3E5-6EF0A5AE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>
            <a:extLst>
              <a:ext uri="{FF2B5EF4-FFF2-40B4-BE49-F238E27FC236}">
                <a16:creationId xmlns:a16="http://schemas.microsoft.com/office/drawing/2014/main" id="{6E510901-D345-0649-64AA-E40EB1B0D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This powerpoint was kindly donated to</a:t>
            </a:r>
          </a:p>
          <a:p>
            <a:pPr eaLnBrk="1" hangingPunct="1"/>
            <a:r>
              <a:rPr lang="en-GB" altLang="en-US">
                <a:hlinkClick r:id="rId3"/>
              </a:rPr>
              <a:t>www.worldofteaching.com</a:t>
            </a:r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>
                <a:hlinkClick r:id="rId3"/>
              </a:rPr>
              <a:t>http://www.worldofteaching.com</a:t>
            </a:r>
            <a:endParaRPr lang="en-GB" altLang="en-US"/>
          </a:p>
          <a:p>
            <a:pPr eaLnBrk="1" hangingPunct="1"/>
            <a:r>
              <a:rPr lang="en-GB" altLang="en-US"/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CB527E7-311F-DF95-461D-18DDE3EA0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Eating Right Every Day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2A4020A2-9779-9E96-3D9C-3AC9E558E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We will be learning about the relationship between good nutrition and health.</a:t>
            </a:r>
          </a:p>
        </p:txBody>
      </p:sp>
      <p:pic>
        <p:nvPicPr>
          <p:cNvPr id="4100" name="Picture 10">
            <a:extLst>
              <a:ext uri="{FF2B5EF4-FFF2-40B4-BE49-F238E27FC236}">
                <a16:creationId xmlns:a16="http://schemas.microsoft.com/office/drawing/2014/main" id="{5E3FADE8-E0E5-5D12-A3DD-E9393E135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1025"/>
            <a:ext cx="34290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8" descr="foodpyramid_1">
            <a:extLst>
              <a:ext uri="{FF2B5EF4-FFF2-40B4-BE49-F238E27FC236}">
                <a16:creationId xmlns:a16="http://schemas.microsoft.com/office/drawing/2014/main" id="{02676D59-EA9E-B5C6-9A9D-57920B99C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4605338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95">
            <a:extLst>
              <a:ext uri="{FF2B5EF4-FFF2-40B4-BE49-F238E27FC236}">
                <a16:creationId xmlns:a16="http://schemas.microsoft.com/office/drawing/2014/main" id="{2A16C2E7-0589-8893-7CD5-06F0BD519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3733800" cy="1143000"/>
          </a:xfrm>
        </p:spPr>
        <p:txBody>
          <a:bodyPr/>
          <a:lstStyle/>
          <a:p>
            <a:pPr algn="l"/>
            <a:r>
              <a:rPr lang="en-US" altLang="en-US"/>
              <a:t>The Food Pyramid</a:t>
            </a:r>
            <a:br>
              <a:rPr lang="en-US" altLang="en-US"/>
            </a:br>
            <a:r>
              <a:rPr lang="en-US" altLang="en-US" sz="1400"/>
              <a:t>Steps to a healthier you</a:t>
            </a:r>
          </a:p>
        </p:txBody>
      </p:sp>
      <p:sp>
        <p:nvSpPr>
          <p:cNvPr id="5124" name="Text Box 100">
            <a:extLst>
              <a:ext uri="{FF2B5EF4-FFF2-40B4-BE49-F238E27FC236}">
                <a16:creationId xmlns:a16="http://schemas.microsoft.com/office/drawing/2014/main" id="{AA67C229-DFAC-D65D-4E8B-7C2867141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410200"/>
            <a:ext cx="914400" cy="228600"/>
          </a:xfrm>
          <a:prstGeom prst="rect">
            <a:avLst/>
          </a:prstGeom>
          <a:solidFill>
            <a:srgbClr val="EB97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Trebuchet MS" panose="020B0603020202020204" pitchFamily="34" charset="0"/>
              </a:rPr>
              <a:t>GRAINS</a:t>
            </a:r>
          </a:p>
        </p:txBody>
      </p:sp>
      <p:sp>
        <p:nvSpPr>
          <p:cNvPr id="5125" name="Text Box 101">
            <a:extLst>
              <a:ext uri="{FF2B5EF4-FFF2-40B4-BE49-F238E27FC236}">
                <a16:creationId xmlns:a16="http://schemas.microsoft.com/office/drawing/2014/main" id="{91E588BD-0038-2F73-56F1-70183895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10200"/>
            <a:ext cx="914400" cy="228600"/>
          </a:xfrm>
          <a:prstGeom prst="rect">
            <a:avLst/>
          </a:prstGeom>
          <a:solidFill>
            <a:srgbClr val="33A6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Trebuchet MS" panose="020B0603020202020204" pitchFamily="34" charset="0"/>
              </a:rPr>
              <a:t>VEGETABLES</a:t>
            </a:r>
          </a:p>
        </p:txBody>
      </p:sp>
      <p:sp>
        <p:nvSpPr>
          <p:cNvPr id="5126" name="Text Box 102">
            <a:extLst>
              <a:ext uri="{FF2B5EF4-FFF2-40B4-BE49-F238E27FC236}">
                <a16:creationId xmlns:a16="http://schemas.microsoft.com/office/drawing/2014/main" id="{70223502-5209-235F-99E1-D61309B8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410200"/>
            <a:ext cx="914400" cy="228600"/>
          </a:xfrm>
          <a:prstGeom prst="rect">
            <a:avLst/>
          </a:prstGeom>
          <a:solidFill>
            <a:srgbClr val="B727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Trebuchet MS" panose="020B0603020202020204" pitchFamily="34" charset="0"/>
              </a:rPr>
              <a:t>FRUITS</a:t>
            </a:r>
          </a:p>
        </p:txBody>
      </p:sp>
      <p:sp>
        <p:nvSpPr>
          <p:cNvPr id="5127" name="Text Box 103">
            <a:extLst>
              <a:ext uri="{FF2B5EF4-FFF2-40B4-BE49-F238E27FC236}">
                <a16:creationId xmlns:a16="http://schemas.microsoft.com/office/drawing/2014/main" id="{D8528C86-E7FA-822A-CDC8-C5E77D7CC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410200"/>
            <a:ext cx="914400" cy="228600"/>
          </a:xfrm>
          <a:prstGeom prst="rect">
            <a:avLst/>
          </a:prstGeom>
          <a:solidFill>
            <a:srgbClr val="F9D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Trebuchet MS" panose="020B0603020202020204" pitchFamily="34" charset="0"/>
              </a:rPr>
              <a:t>OILS</a:t>
            </a:r>
          </a:p>
        </p:txBody>
      </p:sp>
      <p:sp>
        <p:nvSpPr>
          <p:cNvPr id="5128" name="Text Box 104">
            <a:extLst>
              <a:ext uri="{FF2B5EF4-FFF2-40B4-BE49-F238E27FC236}">
                <a16:creationId xmlns:a16="http://schemas.microsoft.com/office/drawing/2014/main" id="{FB626F46-4F0F-28F0-40B4-658E373A6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10200"/>
            <a:ext cx="914400" cy="228600"/>
          </a:xfrm>
          <a:prstGeom prst="rect">
            <a:avLst/>
          </a:prstGeom>
          <a:solidFill>
            <a:srgbClr val="60C3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Trebuchet MS" panose="020B0603020202020204" pitchFamily="34" charset="0"/>
              </a:rPr>
              <a:t>MILK</a:t>
            </a:r>
          </a:p>
        </p:txBody>
      </p:sp>
      <p:sp>
        <p:nvSpPr>
          <p:cNvPr id="5129" name="Text Box 105">
            <a:extLst>
              <a:ext uri="{FF2B5EF4-FFF2-40B4-BE49-F238E27FC236}">
                <a16:creationId xmlns:a16="http://schemas.microsoft.com/office/drawing/2014/main" id="{CFA1C766-F412-5917-0979-B2EDF2885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410200"/>
            <a:ext cx="914400" cy="228600"/>
          </a:xfrm>
          <a:prstGeom prst="rect">
            <a:avLst/>
          </a:prstGeom>
          <a:solidFill>
            <a:srgbClr val="7968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Trebuchet MS" panose="020B0603020202020204" pitchFamily="34" charset="0"/>
              </a:rPr>
              <a:t>MEAT &amp; BEANS</a:t>
            </a: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1C4FBF-057F-DD61-8F6C-E6A9BA2A9413}"/>
              </a:ext>
            </a:extLst>
          </p:cNvPr>
          <p:cNvGraphicFramePr/>
          <p:nvPr/>
        </p:nvGraphicFramePr>
        <p:xfrm>
          <a:off x="1295400" y="1143000"/>
          <a:ext cx="6324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7" descr="foodpyramid_bread">
            <a:extLst>
              <a:ext uri="{FF2B5EF4-FFF2-40B4-BE49-F238E27FC236}">
                <a16:creationId xmlns:a16="http://schemas.microsoft.com/office/drawing/2014/main" id="{64BE70DA-21BD-183F-7609-E8CBBA66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4E78992C-D5C7-4C1F-E3AE-FD6FCAC1A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Grains</a:t>
            </a:r>
            <a:br>
              <a:rPr lang="en-US" altLang="en-US" sz="2800"/>
            </a:br>
            <a:r>
              <a:rPr lang="en-US" altLang="en-US" sz="1800"/>
              <a:t>Make half of your grains whole</a:t>
            </a:r>
          </a:p>
        </p:txBody>
      </p:sp>
      <p:sp>
        <p:nvSpPr>
          <p:cNvPr id="7172" name="Rectangle 21">
            <a:extLst>
              <a:ext uri="{FF2B5EF4-FFF2-40B4-BE49-F238E27FC236}">
                <a16:creationId xmlns:a16="http://schemas.microsoft.com/office/drawing/2014/main" id="{FFF2A872-EE47-B68F-0EBF-4DD8E269D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Some examples of grains are: oatmeal, wheat, rye, and barley</a:t>
            </a:r>
          </a:p>
          <a:p>
            <a:r>
              <a:rPr lang="en-US" altLang="en-US" sz="1800"/>
              <a:t>Whole grain wheat bread is better for you than white bread</a:t>
            </a:r>
          </a:p>
          <a:p>
            <a:r>
              <a:rPr lang="en-US" altLang="en-US" sz="1800"/>
              <a:t>Cereals are grains, like Cheerios, Mini-Wheats, and Bran Flakes</a:t>
            </a:r>
          </a:p>
          <a:p>
            <a:r>
              <a:rPr lang="en-US" altLang="en-US" sz="1800"/>
              <a:t>Children should have  6 servings of grains a day</a:t>
            </a: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foodpyramid_veggies">
            <a:extLst>
              <a:ext uri="{FF2B5EF4-FFF2-40B4-BE49-F238E27FC236}">
                <a16:creationId xmlns:a16="http://schemas.microsoft.com/office/drawing/2014/main" id="{BCE8263E-BB07-14B1-9D1A-626D505C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ADCFA971-44CD-7AB7-3617-9A9D2A9D4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Vegetables</a:t>
            </a:r>
            <a:br>
              <a:rPr lang="en-US" altLang="en-US" sz="2800"/>
            </a:br>
            <a:r>
              <a:rPr lang="en-US" altLang="en-US" sz="1800"/>
              <a:t>Vary your veggies</a:t>
            </a:r>
          </a:p>
        </p:txBody>
      </p:sp>
      <p:sp>
        <p:nvSpPr>
          <p:cNvPr id="8196" name="Rectangle 10">
            <a:extLst>
              <a:ext uri="{FF2B5EF4-FFF2-40B4-BE49-F238E27FC236}">
                <a16:creationId xmlns:a16="http://schemas.microsoft.com/office/drawing/2014/main" id="{3D479BDC-BBB7-6E70-357F-55B0136D8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Vegetables include carrots, broccoli, beans, peppers, lettuce, and tomatoes</a:t>
            </a:r>
          </a:p>
          <a:p>
            <a:r>
              <a:rPr lang="en-US" altLang="en-US" sz="1800"/>
              <a:t>You need green, orange, and red – vary your colors for the best balance of vitamins and nutrients</a:t>
            </a:r>
          </a:p>
          <a:p>
            <a:r>
              <a:rPr lang="en-US" altLang="en-US" sz="1800"/>
              <a:t>Children need 2½ cups of vegetables a day</a:t>
            </a:r>
          </a:p>
          <a:p>
            <a:endParaRPr lang="en-US" altLang="en-US"/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foodpyramid_fruit">
            <a:extLst>
              <a:ext uri="{FF2B5EF4-FFF2-40B4-BE49-F238E27FC236}">
                <a16:creationId xmlns:a16="http://schemas.microsoft.com/office/drawing/2014/main" id="{A74B09DF-6B34-42A7-8207-9F2F2B84A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6">
            <a:extLst>
              <a:ext uri="{FF2B5EF4-FFF2-40B4-BE49-F238E27FC236}">
                <a16:creationId xmlns:a16="http://schemas.microsoft.com/office/drawing/2014/main" id="{4530F454-505B-BA0C-FD5B-356CB5E12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Fruits</a:t>
            </a:r>
            <a:br>
              <a:rPr lang="en-US" altLang="en-US"/>
            </a:br>
            <a:r>
              <a:rPr lang="en-US" altLang="en-US" sz="1800"/>
              <a:t>Focus on fruits</a:t>
            </a:r>
          </a:p>
        </p:txBody>
      </p:sp>
      <p:sp>
        <p:nvSpPr>
          <p:cNvPr id="9220" name="Rectangle 17">
            <a:extLst>
              <a:ext uri="{FF2B5EF4-FFF2-40B4-BE49-F238E27FC236}">
                <a16:creationId xmlns:a16="http://schemas.microsoft.com/office/drawing/2014/main" id="{2C8B0BF6-69AA-6292-172D-42C790D25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Fruits contain a wide variety of vitamins</a:t>
            </a:r>
          </a:p>
          <a:p>
            <a:r>
              <a:rPr lang="en-US" altLang="en-US" sz="1800"/>
              <a:t>Fruits like pineapples, apples, oranges, peaches, apricots, and pears are readily available</a:t>
            </a:r>
          </a:p>
          <a:p>
            <a:r>
              <a:rPr lang="en-US" altLang="en-US" sz="1800"/>
              <a:t>Fresh is best, but canned or frozen are fine out of season</a:t>
            </a:r>
          </a:p>
          <a:p>
            <a:r>
              <a:rPr lang="en-US" altLang="en-US" sz="1800"/>
              <a:t>Children need 1½ cups of fruit every day</a:t>
            </a:r>
          </a:p>
        </p:txBody>
      </p:sp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" descr="foodpyramid_oil">
            <a:extLst>
              <a:ext uri="{FF2B5EF4-FFF2-40B4-BE49-F238E27FC236}">
                <a16:creationId xmlns:a16="http://schemas.microsoft.com/office/drawing/2014/main" id="{1A55CC0D-FD65-FF07-6702-F2FC3B29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>
            <a:extLst>
              <a:ext uri="{FF2B5EF4-FFF2-40B4-BE49-F238E27FC236}">
                <a16:creationId xmlns:a16="http://schemas.microsoft.com/office/drawing/2014/main" id="{7E95999D-D032-6A1C-D9E2-3874EB072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Oils</a:t>
            </a:r>
            <a:br>
              <a:rPr lang="en-US" altLang="en-US"/>
            </a:br>
            <a:r>
              <a:rPr lang="en-US" altLang="en-US" sz="1800"/>
              <a:t>Know your fats</a:t>
            </a:r>
          </a:p>
        </p:txBody>
      </p:sp>
      <p:sp>
        <p:nvSpPr>
          <p:cNvPr id="10244" name="Rectangle 11">
            <a:extLst>
              <a:ext uri="{FF2B5EF4-FFF2-40B4-BE49-F238E27FC236}">
                <a16:creationId xmlns:a16="http://schemas.microsoft.com/office/drawing/2014/main" id="{3B65F17C-74C8-9B57-20C3-2E800624B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Oils and fats include fried food, butter or margarine, salad dressings, and milkfat in milk and cheese</a:t>
            </a:r>
          </a:p>
          <a:p>
            <a:r>
              <a:rPr lang="en-US" altLang="en-US" sz="1800"/>
              <a:t>You should limit your fat intake, as it is linked to blood vessel disease and heart attacks, and builds up in your body over time</a:t>
            </a:r>
          </a:p>
          <a:p>
            <a:r>
              <a:rPr lang="en-US" altLang="en-US" sz="1800"/>
              <a:t>Children need no more than 3 servings a day</a:t>
            </a:r>
          </a:p>
          <a:p>
            <a:endParaRPr lang="en-US" altLang="en-US" sz="1800"/>
          </a:p>
        </p:txBody>
      </p:sp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foodpyramid_milk">
            <a:extLst>
              <a:ext uri="{FF2B5EF4-FFF2-40B4-BE49-F238E27FC236}">
                <a16:creationId xmlns:a16="http://schemas.microsoft.com/office/drawing/2014/main" id="{0A17FE85-EED0-C0B6-1135-2D75BC6EE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D13F992C-6B02-E03D-2A0F-B87FAE928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Milk</a:t>
            </a:r>
            <a:br>
              <a:rPr lang="en-US" altLang="en-US" sz="2800"/>
            </a:br>
            <a:r>
              <a:rPr lang="en-US" altLang="en-US" sz="1800"/>
              <a:t>Get your calcium rich foods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FA8592A2-11B2-7AEB-8FE5-CD8BE1823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/>
              <a:t>Calcium rich foods include milk and cheeses</a:t>
            </a:r>
          </a:p>
          <a:p>
            <a:r>
              <a:rPr lang="en-US" altLang="en-US" sz="1800"/>
              <a:t>Calcium builds strong bones and teeth, and helps your muscles become stronger</a:t>
            </a:r>
          </a:p>
          <a:p>
            <a:r>
              <a:rPr lang="en-US" altLang="en-US" sz="1800"/>
              <a:t>Children need 3 cups of milk or cheese a day</a:t>
            </a:r>
          </a:p>
        </p:txBody>
      </p:sp>
    </p:spTree>
  </p:cSld>
  <p:clrMapOvr>
    <a:masterClrMapping/>
  </p:clrMapOvr>
  <p:transition spd="med">
    <p:dissolve/>
  </p:transition>
</p:sld>
</file>

<file path=ppt/theme/theme1.xml><?xml version="1.0" encoding="utf-8"?>
<a:theme xmlns:a="http://schemas.openxmlformats.org/drawingml/2006/main" name="Food pyramid presentation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pyramid presentation</Template>
  <TotalTime>809</TotalTime>
  <Words>600</Words>
  <Application>Microsoft Office PowerPoint</Application>
  <PresentationFormat>On-screen Show (4:3)</PresentationFormat>
  <Paragraphs>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Wingdings</vt:lpstr>
      <vt:lpstr>Calibri</vt:lpstr>
      <vt:lpstr>Trebuchet MS</vt:lpstr>
      <vt:lpstr>Food pyramid presentation</vt:lpstr>
      <vt:lpstr>the </vt:lpstr>
      <vt:lpstr>Eating Right Every Day</vt:lpstr>
      <vt:lpstr>The Food Pyramid Steps to a healthier you</vt:lpstr>
      <vt:lpstr>PowerPoint Presentation</vt:lpstr>
      <vt:lpstr>Grains Make half of your grains whole</vt:lpstr>
      <vt:lpstr>Vegetables Vary your veggies</vt:lpstr>
      <vt:lpstr>Fruits Focus on fruits</vt:lpstr>
      <vt:lpstr>Oils Know your fats</vt:lpstr>
      <vt:lpstr>Milk Get your calcium rich foods</vt:lpstr>
      <vt:lpstr>Meat and Beans Go lean on protein</vt:lpstr>
      <vt:lpstr>Discretionary Calories Extras for luxury foods</vt:lpstr>
      <vt:lpstr>Physical Activity Strive for 60 minutes or more per day</vt:lpstr>
      <vt:lpstr>Eat Well and Stay Healthy!</vt:lpstr>
      <vt:lpstr>Conclusion</vt:lpstr>
      <vt:lpstr>PowerPoint Presentation</vt:lpstr>
    </vt:vector>
  </TitlesOfParts>
  <Company>Ector County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Ector County ISD Employee</dc:creator>
  <cp:lastModifiedBy>Nayan GRIFFITHS</cp:lastModifiedBy>
  <cp:revision>43</cp:revision>
  <dcterms:created xsi:type="dcterms:W3CDTF">2009-02-21T15:18:51Z</dcterms:created>
  <dcterms:modified xsi:type="dcterms:W3CDTF">2023-03-14T11:22:26Z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