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6" r:id="rId2"/>
    <p:sldId id="266" r:id="rId3"/>
    <p:sldId id="265" r:id="rId4"/>
    <p:sldId id="257" r:id="rId5"/>
    <p:sldId id="269" r:id="rId6"/>
    <p:sldId id="258" r:id="rId7"/>
    <p:sldId id="275" r:id="rId8"/>
    <p:sldId id="270" r:id="rId9"/>
    <p:sldId id="271" r:id="rId10"/>
    <p:sldId id="272" r:id="rId11"/>
    <p:sldId id="273" r:id="rId12"/>
    <p:sldId id="260" r:id="rId13"/>
    <p:sldId id="261" r:id="rId14"/>
    <p:sldId id="267" r:id="rId15"/>
    <p:sldId id="268" r:id="rId16"/>
    <p:sldId id="274" r:id="rId17"/>
    <p:sldId id="263" r:id="rId18"/>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3" autoAdjust="0"/>
    <p:restoredTop sz="87681" autoAdjust="0"/>
  </p:normalViewPr>
  <p:slideViewPr>
    <p:cSldViewPr>
      <p:cViewPr varScale="1">
        <p:scale>
          <a:sx n="135" d="100"/>
          <a:sy n="135" d="100"/>
        </p:scale>
        <p:origin x="780"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85F50-C10B-4629-BDDB-7817E0FCAE8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C9C250F-80ED-48B0-9A64-347BEA54EF4E}">
      <dgm:prSet/>
      <dgm:spPr/>
      <dgm:t>
        <a:bodyPr/>
        <a:lstStyle/>
        <a:p>
          <a:pPr rtl="0"/>
          <a:r>
            <a:rPr lang="en-US" dirty="0" smtClean="0">
              <a:latin typeface="Arial Unicode MS" pitchFamily="34" charset="-128"/>
              <a:ea typeface="Arial Unicode MS" pitchFamily="34" charset="-128"/>
              <a:cs typeface="Arial Unicode MS" pitchFamily="34" charset="-128"/>
            </a:rPr>
            <a:t>Forest canopies are home to unique flora and fauna not found in other layers of forests. </a:t>
          </a:r>
          <a:endParaRPr lang="en-US" b="0" i="0" baseline="0" dirty="0">
            <a:latin typeface="Arial Unicode MS" pitchFamily="34" charset="-128"/>
            <a:ea typeface="Arial Unicode MS" pitchFamily="34" charset="-128"/>
            <a:cs typeface="Arial Unicode MS" pitchFamily="34" charset="-128"/>
          </a:endParaRPr>
        </a:p>
      </dgm:t>
    </dgm:pt>
    <dgm:pt modelId="{D7AF9600-CE72-4246-AA0B-9935B630E339}" type="parTrans" cxnId="{171D2E2C-7D2F-4C19-AD01-1720147FD172}">
      <dgm:prSet/>
      <dgm:spPr/>
      <dgm:t>
        <a:bodyPr/>
        <a:lstStyle/>
        <a:p>
          <a:endParaRPr lang="en-US"/>
        </a:p>
      </dgm:t>
    </dgm:pt>
    <dgm:pt modelId="{BD4AA15B-B5E3-4387-BE50-AC8006C69160}" type="sibTrans" cxnId="{171D2E2C-7D2F-4C19-AD01-1720147FD172}">
      <dgm:prSet/>
      <dgm:spPr/>
      <dgm:t>
        <a:bodyPr/>
        <a:lstStyle/>
        <a:p>
          <a:endParaRPr lang="en-US"/>
        </a:p>
      </dgm:t>
    </dgm:pt>
    <dgm:pt modelId="{161062E1-1155-4DA2-AFE0-57DEC128C177}" type="pres">
      <dgm:prSet presAssocID="{EA885F50-C10B-4629-BDDB-7817E0FCAE83}" presName="Name0" presStyleCnt="0">
        <dgm:presLayoutVars>
          <dgm:dir/>
          <dgm:animLvl val="lvl"/>
          <dgm:resizeHandles val="exact"/>
        </dgm:presLayoutVars>
      </dgm:prSet>
      <dgm:spPr/>
      <dgm:t>
        <a:bodyPr/>
        <a:lstStyle/>
        <a:p>
          <a:endParaRPr lang="en-GB"/>
        </a:p>
      </dgm:t>
    </dgm:pt>
    <dgm:pt modelId="{1C183982-E863-4128-8BEB-42E7A5458270}" type="pres">
      <dgm:prSet presAssocID="{CC9C250F-80ED-48B0-9A64-347BEA54EF4E}" presName="linNode" presStyleCnt="0"/>
      <dgm:spPr/>
    </dgm:pt>
    <dgm:pt modelId="{A58C1D5B-0C31-46B3-A05F-F180C076E6B2}" type="pres">
      <dgm:prSet presAssocID="{CC9C250F-80ED-48B0-9A64-347BEA54EF4E}" presName="parentText" presStyleLbl="node1" presStyleIdx="0" presStyleCnt="1" custScaleX="236111" custLinFactNeighborX="-34722">
        <dgm:presLayoutVars>
          <dgm:chMax val="1"/>
          <dgm:bulletEnabled val="1"/>
        </dgm:presLayoutVars>
      </dgm:prSet>
      <dgm:spPr/>
      <dgm:t>
        <a:bodyPr/>
        <a:lstStyle/>
        <a:p>
          <a:endParaRPr lang="en-GB"/>
        </a:p>
      </dgm:t>
    </dgm:pt>
  </dgm:ptLst>
  <dgm:cxnLst>
    <dgm:cxn modelId="{171D2E2C-7D2F-4C19-AD01-1720147FD172}" srcId="{EA885F50-C10B-4629-BDDB-7817E0FCAE83}" destId="{CC9C250F-80ED-48B0-9A64-347BEA54EF4E}" srcOrd="0" destOrd="0" parTransId="{D7AF9600-CE72-4246-AA0B-9935B630E339}" sibTransId="{BD4AA15B-B5E3-4387-BE50-AC8006C69160}"/>
    <dgm:cxn modelId="{E8A1A6AB-BE49-433C-952D-AAC7854319A0}" type="presOf" srcId="{CC9C250F-80ED-48B0-9A64-347BEA54EF4E}" destId="{A58C1D5B-0C31-46B3-A05F-F180C076E6B2}" srcOrd="0" destOrd="0" presId="urn:microsoft.com/office/officeart/2005/8/layout/vList5"/>
    <dgm:cxn modelId="{93A45E39-F024-4BAB-A9EF-6FA4D1ABA20D}" type="presOf" srcId="{EA885F50-C10B-4629-BDDB-7817E0FCAE83}" destId="{161062E1-1155-4DA2-AFE0-57DEC128C177}" srcOrd="0" destOrd="0" presId="urn:microsoft.com/office/officeart/2005/8/layout/vList5"/>
    <dgm:cxn modelId="{23224E3B-76CE-4E1B-A7FC-A790EA291E36}" type="presParOf" srcId="{161062E1-1155-4DA2-AFE0-57DEC128C177}" destId="{1C183982-E863-4128-8BEB-42E7A5458270}" srcOrd="0" destOrd="0" presId="urn:microsoft.com/office/officeart/2005/8/layout/vList5"/>
    <dgm:cxn modelId="{77DE71A5-89A3-4774-BCF3-154D3F8F8EBE}" type="presParOf" srcId="{1C183982-E863-4128-8BEB-42E7A5458270}" destId="{A58C1D5B-0C31-46B3-A05F-F180C076E6B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098055-8E93-4CBE-89DC-935FD9CB9C3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5B58479-7F5E-402F-8DF2-1BCC8BE4C48D}">
      <dgm:prSet/>
      <dgm:spPr/>
      <dgm:t>
        <a:bodyPr/>
        <a:lstStyle/>
        <a:p>
          <a:pPr rtl="0"/>
          <a:r>
            <a:rPr lang="en-US" dirty="0" smtClean="0">
              <a:latin typeface="Arial Unicode MS" pitchFamily="34" charset="-128"/>
              <a:ea typeface="Arial Unicode MS" pitchFamily="34" charset="-128"/>
              <a:cs typeface="Arial Unicode MS" pitchFamily="34" charset="-128"/>
            </a:rPr>
            <a:t>Forest canopies are home to unique flora and fauna not found in other layers of forests. </a:t>
          </a:r>
          <a:endParaRPr lang="en-US" b="0" i="0" baseline="0" dirty="0">
            <a:latin typeface="Arial Unicode MS" pitchFamily="34" charset="-128"/>
            <a:ea typeface="Arial Unicode MS" pitchFamily="34" charset="-128"/>
            <a:cs typeface="Arial Unicode MS" pitchFamily="34" charset="-128"/>
          </a:endParaRPr>
        </a:p>
      </dgm:t>
    </dgm:pt>
    <dgm:pt modelId="{575E764B-A5EB-4908-9794-21EDB2A9CBBF}" type="parTrans" cxnId="{C915E03D-2AB9-4B56-B26B-330CFBD011E3}">
      <dgm:prSet/>
      <dgm:spPr/>
      <dgm:t>
        <a:bodyPr/>
        <a:lstStyle/>
        <a:p>
          <a:endParaRPr lang="en-US"/>
        </a:p>
      </dgm:t>
    </dgm:pt>
    <dgm:pt modelId="{C079F7E5-4FE7-4C1B-B3B3-3801A4947BB9}" type="sibTrans" cxnId="{C915E03D-2AB9-4B56-B26B-330CFBD011E3}">
      <dgm:prSet/>
      <dgm:spPr/>
      <dgm:t>
        <a:bodyPr/>
        <a:lstStyle/>
        <a:p>
          <a:endParaRPr lang="en-US"/>
        </a:p>
      </dgm:t>
    </dgm:pt>
    <dgm:pt modelId="{7F233BC4-DEA3-4467-9502-CCE34CCD7A47}" type="pres">
      <dgm:prSet presAssocID="{40098055-8E93-4CBE-89DC-935FD9CB9C34}" presName="Name0" presStyleCnt="0">
        <dgm:presLayoutVars>
          <dgm:dir/>
          <dgm:animLvl val="lvl"/>
          <dgm:resizeHandles val="exact"/>
        </dgm:presLayoutVars>
      </dgm:prSet>
      <dgm:spPr/>
      <dgm:t>
        <a:bodyPr/>
        <a:lstStyle/>
        <a:p>
          <a:endParaRPr lang="en-GB"/>
        </a:p>
      </dgm:t>
    </dgm:pt>
    <dgm:pt modelId="{CA30F923-F20D-4B1E-BFC2-8409F447ADA7}" type="pres">
      <dgm:prSet presAssocID="{05B58479-7F5E-402F-8DF2-1BCC8BE4C48D}" presName="linNode" presStyleCnt="0"/>
      <dgm:spPr/>
    </dgm:pt>
    <dgm:pt modelId="{2C05ECA2-79DE-453A-BA42-E700FDDBA229}" type="pres">
      <dgm:prSet presAssocID="{05B58479-7F5E-402F-8DF2-1BCC8BE4C48D}" presName="parentText" presStyleLbl="node1" presStyleIdx="0" presStyleCnt="1" custScaleX="263889" custLinFactNeighborX="-55555">
        <dgm:presLayoutVars>
          <dgm:chMax val="1"/>
          <dgm:bulletEnabled val="1"/>
        </dgm:presLayoutVars>
      </dgm:prSet>
      <dgm:spPr/>
      <dgm:t>
        <a:bodyPr/>
        <a:lstStyle/>
        <a:p>
          <a:endParaRPr lang="en-GB"/>
        </a:p>
      </dgm:t>
    </dgm:pt>
  </dgm:ptLst>
  <dgm:cxnLst>
    <dgm:cxn modelId="{8786AC03-C9EC-47A4-B33C-AF9AB49988A7}" type="presOf" srcId="{05B58479-7F5E-402F-8DF2-1BCC8BE4C48D}" destId="{2C05ECA2-79DE-453A-BA42-E700FDDBA229}" srcOrd="0" destOrd="0" presId="urn:microsoft.com/office/officeart/2005/8/layout/vList5"/>
    <dgm:cxn modelId="{C915E03D-2AB9-4B56-B26B-330CFBD011E3}" srcId="{40098055-8E93-4CBE-89DC-935FD9CB9C34}" destId="{05B58479-7F5E-402F-8DF2-1BCC8BE4C48D}" srcOrd="0" destOrd="0" parTransId="{575E764B-A5EB-4908-9794-21EDB2A9CBBF}" sibTransId="{C079F7E5-4FE7-4C1B-B3B3-3801A4947BB9}"/>
    <dgm:cxn modelId="{FD9C5B08-79C3-48AB-B6D6-BD90E49BB4E4}" type="presOf" srcId="{40098055-8E93-4CBE-89DC-935FD9CB9C34}" destId="{7F233BC4-DEA3-4467-9502-CCE34CCD7A47}" srcOrd="0" destOrd="0" presId="urn:microsoft.com/office/officeart/2005/8/layout/vList5"/>
    <dgm:cxn modelId="{B7B00DE1-F455-4781-9001-E683CA884D87}" type="presParOf" srcId="{7F233BC4-DEA3-4467-9502-CCE34CCD7A47}" destId="{CA30F923-F20D-4B1E-BFC2-8409F447ADA7}" srcOrd="0" destOrd="0" presId="urn:microsoft.com/office/officeart/2005/8/layout/vList5"/>
    <dgm:cxn modelId="{6C7DC585-2542-4D98-A6F2-F384C2014FD4}" type="presParOf" srcId="{CA30F923-F20D-4B1E-BFC2-8409F447ADA7}" destId="{2C05ECA2-79DE-453A-BA42-E700FDDBA229}"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46F4D4-321E-495E-A4CA-B95F6D63533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F250CE2-F7E7-4555-AA1E-229AFD41FE6D}">
      <dgm:prSet/>
      <dgm:spPr/>
      <dgm:t>
        <a:bodyPr/>
        <a:lstStyle/>
        <a:p>
          <a:pPr rtl="0"/>
          <a:r>
            <a:rPr lang="en-US" dirty="0" smtClean="0">
              <a:latin typeface="Arial Unicode MS" pitchFamily="34" charset="-128"/>
              <a:ea typeface="Arial Unicode MS" pitchFamily="34" charset="-128"/>
              <a:cs typeface="Arial Unicode MS" pitchFamily="34" charset="-128"/>
            </a:rPr>
            <a:t>Many rainforest animals have evolved to live solely in the canopy, and never touch the ground.</a:t>
          </a:r>
          <a:endParaRPr lang="en-US" dirty="0">
            <a:latin typeface="Arial Unicode MS" pitchFamily="34" charset="-128"/>
            <a:ea typeface="Arial Unicode MS" pitchFamily="34" charset="-128"/>
            <a:cs typeface="Arial Unicode MS" pitchFamily="34" charset="-128"/>
          </a:endParaRPr>
        </a:p>
      </dgm:t>
    </dgm:pt>
    <dgm:pt modelId="{30E9E90E-1F65-4C5B-9BB9-470D0152D600}" type="parTrans" cxnId="{BCC1E74E-E877-4D3D-B041-643037BBA1D4}">
      <dgm:prSet/>
      <dgm:spPr/>
      <dgm:t>
        <a:bodyPr/>
        <a:lstStyle/>
        <a:p>
          <a:endParaRPr lang="en-US"/>
        </a:p>
      </dgm:t>
    </dgm:pt>
    <dgm:pt modelId="{FFBF1620-2A95-47C8-803A-BEDA5D62AB4A}" type="sibTrans" cxnId="{BCC1E74E-E877-4D3D-B041-643037BBA1D4}">
      <dgm:prSet/>
      <dgm:spPr/>
      <dgm:t>
        <a:bodyPr/>
        <a:lstStyle/>
        <a:p>
          <a:endParaRPr lang="en-US"/>
        </a:p>
      </dgm:t>
    </dgm:pt>
    <dgm:pt modelId="{BA949DA6-AEDA-48F4-AB24-5809F3346563}" type="pres">
      <dgm:prSet presAssocID="{8546F4D4-321E-495E-A4CA-B95F6D635334}" presName="Name0" presStyleCnt="0">
        <dgm:presLayoutVars>
          <dgm:dir/>
          <dgm:animLvl val="lvl"/>
          <dgm:resizeHandles val="exact"/>
        </dgm:presLayoutVars>
      </dgm:prSet>
      <dgm:spPr/>
      <dgm:t>
        <a:bodyPr/>
        <a:lstStyle/>
        <a:p>
          <a:endParaRPr lang="en-GB"/>
        </a:p>
      </dgm:t>
    </dgm:pt>
    <dgm:pt modelId="{B16ECA8E-3CC7-4795-BA07-56ED2FCD6AB4}" type="pres">
      <dgm:prSet presAssocID="{9F250CE2-F7E7-4555-AA1E-229AFD41FE6D}" presName="linNode" presStyleCnt="0"/>
      <dgm:spPr/>
    </dgm:pt>
    <dgm:pt modelId="{590A67FE-27C9-408D-91AC-273F66066C88}" type="pres">
      <dgm:prSet presAssocID="{9F250CE2-F7E7-4555-AA1E-229AFD41FE6D}" presName="parentText" presStyleLbl="node1" presStyleIdx="0" presStyleCnt="1" custScaleX="277778" custLinFactNeighborX="-69444">
        <dgm:presLayoutVars>
          <dgm:chMax val="1"/>
          <dgm:bulletEnabled val="1"/>
        </dgm:presLayoutVars>
      </dgm:prSet>
      <dgm:spPr/>
      <dgm:t>
        <a:bodyPr/>
        <a:lstStyle/>
        <a:p>
          <a:endParaRPr lang="en-GB"/>
        </a:p>
      </dgm:t>
    </dgm:pt>
  </dgm:ptLst>
  <dgm:cxnLst>
    <dgm:cxn modelId="{0E929999-B7E6-426A-A93B-2240065B2250}" type="presOf" srcId="{8546F4D4-321E-495E-A4CA-B95F6D635334}" destId="{BA949DA6-AEDA-48F4-AB24-5809F3346563}" srcOrd="0" destOrd="0" presId="urn:microsoft.com/office/officeart/2005/8/layout/vList5"/>
    <dgm:cxn modelId="{BCC1E74E-E877-4D3D-B041-643037BBA1D4}" srcId="{8546F4D4-321E-495E-A4CA-B95F6D635334}" destId="{9F250CE2-F7E7-4555-AA1E-229AFD41FE6D}" srcOrd="0" destOrd="0" parTransId="{30E9E90E-1F65-4C5B-9BB9-470D0152D600}" sibTransId="{FFBF1620-2A95-47C8-803A-BEDA5D62AB4A}"/>
    <dgm:cxn modelId="{D19E9056-7492-49AD-AE82-F6511E247D43}" type="presOf" srcId="{9F250CE2-F7E7-4555-AA1E-229AFD41FE6D}" destId="{590A67FE-27C9-408D-91AC-273F66066C88}" srcOrd="0" destOrd="0" presId="urn:microsoft.com/office/officeart/2005/8/layout/vList5"/>
    <dgm:cxn modelId="{8031DF33-F913-4B6B-B36A-134BB320F9B2}" type="presParOf" srcId="{BA949DA6-AEDA-48F4-AB24-5809F3346563}" destId="{B16ECA8E-3CC7-4795-BA07-56ED2FCD6AB4}" srcOrd="0" destOrd="0" presId="urn:microsoft.com/office/officeart/2005/8/layout/vList5"/>
    <dgm:cxn modelId="{322987A0-B31B-4615-97D4-18696FC6944A}" type="presParOf" srcId="{B16ECA8E-3CC7-4795-BA07-56ED2FCD6AB4}" destId="{590A67FE-27C9-408D-91AC-273F66066C88}" srcOrd="0"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Study of Canopia structure of trees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EE3E10-E6FE-4C81-B0F7-1892D54487C8}" type="datetimeFigureOut">
              <a:rPr lang="en-US" smtClean="0"/>
              <a:t>11/11/2016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Study of Canopia structure of trees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0EB575-D24E-476D-9ADE-B695FD2CBD69}" type="slidenum">
              <a:rPr lang="en-US" smtClean="0"/>
              <a:t>‹#›</a:t>
            </a:fld>
            <a:endParaRPr lang="en-US"/>
          </a:p>
        </p:txBody>
      </p:sp>
    </p:spTree>
    <p:extLst>
      <p:ext uri="{BB962C8B-B14F-4D97-AF65-F5344CB8AC3E}">
        <p14:creationId xmlns:p14="http://schemas.microsoft.com/office/powerpoint/2010/main" val="193350928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r>
              <a:rPr lang="en-US" smtClean="0"/>
              <a:t>Study of Canopia structure of trees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11/11/2016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r>
              <a:rPr lang="en-US" smtClean="0"/>
              <a:t>Study of Canopia structure of trees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2819943937"/>
      </p:ext>
    </p:extLst>
  </p:cSld>
  <p:clrMap bg1="lt1" tx1="dk1" bg2="lt2" tx2="dk2" accent1="accent1" accent2="accent2" accent3="accent3" accent4="accent4" accent5="accent5" accent6="accent6" hlink="hlink" folHlink="folHlink"/>
  <p:hf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5" name="Footer Placeholder 4"/>
          <p:cNvSpPr>
            <a:spLocks noGrp="1"/>
          </p:cNvSpPr>
          <p:nvPr>
            <p:ph type="ftr" sz="quarter" idx="10"/>
          </p:nvPr>
        </p:nvSpPr>
        <p:spPr/>
        <p:txBody>
          <a:bodyPr/>
          <a:lstStyle/>
          <a:p>
            <a:r>
              <a:rPr lang="en-US" smtClean="0"/>
              <a:t>Study of Canopia structure of trees</a:t>
            </a:r>
            <a:endParaRPr lang="en-US"/>
          </a:p>
        </p:txBody>
      </p:sp>
      <p:sp>
        <p:nvSpPr>
          <p:cNvPr id="6" name="Header Placeholder 5"/>
          <p:cNvSpPr>
            <a:spLocks noGrp="1"/>
          </p:cNvSpPr>
          <p:nvPr>
            <p:ph type="hdr" sz="quarter" idx="11"/>
          </p:nvPr>
        </p:nvSpPr>
        <p:spPr/>
        <p:txBody>
          <a:bodyPr/>
          <a:lstStyle/>
          <a:p>
            <a:r>
              <a:rPr lang="en-US" smtClean="0"/>
              <a:t>Study of Canopia structure of trees</a:t>
            </a:r>
            <a:endParaRPr lang="en-US"/>
          </a:p>
        </p:txBody>
      </p:sp>
      <p:sp>
        <p:nvSpPr>
          <p:cNvPr id="7" name="Slide Number Placeholder 6"/>
          <p:cNvSpPr>
            <a:spLocks noGrp="1"/>
          </p:cNvSpPr>
          <p:nvPr>
            <p:ph type="sldNum" sz="quarter" idx="12"/>
          </p:nvPr>
        </p:nvSpPr>
        <p:spPr/>
        <p:txBody>
          <a:bodyPr/>
          <a:lstStyle/>
          <a:p>
            <a:fld id="{CA5D3BF3-D352-46FC-8343-31F56E6730EA}" type="slidenum">
              <a:rPr lang="en-US" smtClean="0"/>
              <a:pPr/>
              <a:t>1</a:t>
            </a:fld>
            <a:endParaRPr lang="en-US"/>
          </a:p>
        </p:txBody>
      </p:sp>
    </p:spTree>
    <p:extLst>
      <p:ext uri="{BB962C8B-B14F-4D97-AF65-F5344CB8AC3E}">
        <p14:creationId xmlns:p14="http://schemas.microsoft.com/office/powerpoint/2010/main" val="356171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Study of Canopia structure of trees</a:t>
            </a:r>
            <a:endParaRPr lang="en-US"/>
          </a:p>
        </p:txBody>
      </p:sp>
      <p:sp>
        <p:nvSpPr>
          <p:cNvPr id="5" name="Footer Placeholder 4"/>
          <p:cNvSpPr>
            <a:spLocks noGrp="1"/>
          </p:cNvSpPr>
          <p:nvPr>
            <p:ph type="ftr" sz="quarter" idx="11"/>
          </p:nvPr>
        </p:nvSpPr>
        <p:spPr/>
        <p:txBody>
          <a:bodyPr/>
          <a:lstStyle/>
          <a:p>
            <a:r>
              <a:rPr lang="en-US" smtClean="0"/>
              <a:t>Study of Canopia structure of trees</a:t>
            </a:r>
            <a:endParaRPr lang="en-US"/>
          </a:p>
        </p:txBody>
      </p:sp>
      <p:sp>
        <p:nvSpPr>
          <p:cNvPr id="6" name="Slide Number Placeholder 5"/>
          <p:cNvSpPr>
            <a:spLocks noGrp="1"/>
          </p:cNvSpPr>
          <p:nvPr>
            <p:ph type="sldNum" sz="quarter" idx="12"/>
          </p:nvPr>
        </p:nvSpPr>
        <p:spPr/>
        <p:txBody>
          <a:bodyPr/>
          <a:lstStyle/>
          <a:p>
            <a:fld id="{CA5D3BF3-D352-46FC-8343-31F56E6730EA}" type="slidenum">
              <a:rPr lang="en-US" smtClean="0"/>
              <a:pPr/>
              <a:t>3</a:t>
            </a:fld>
            <a:endParaRPr lang="en-US"/>
          </a:p>
        </p:txBody>
      </p:sp>
    </p:spTree>
    <p:extLst>
      <p:ext uri="{BB962C8B-B14F-4D97-AF65-F5344CB8AC3E}">
        <p14:creationId xmlns:p14="http://schemas.microsoft.com/office/powerpoint/2010/main" val="169689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5" name="Footer Placeholder 4"/>
          <p:cNvSpPr>
            <a:spLocks noGrp="1"/>
          </p:cNvSpPr>
          <p:nvPr>
            <p:ph type="ftr" sz="quarter" idx="10"/>
          </p:nvPr>
        </p:nvSpPr>
        <p:spPr/>
        <p:txBody>
          <a:bodyPr/>
          <a:lstStyle/>
          <a:p>
            <a:r>
              <a:rPr lang="en-US" smtClean="0"/>
              <a:t>Study of Canopia structure of trees</a:t>
            </a:r>
            <a:endParaRPr lang="en-US"/>
          </a:p>
        </p:txBody>
      </p:sp>
      <p:sp>
        <p:nvSpPr>
          <p:cNvPr id="6" name="Header Placeholder 5"/>
          <p:cNvSpPr>
            <a:spLocks noGrp="1"/>
          </p:cNvSpPr>
          <p:nvPr>
            <p:ph type="hdr" sz="quarter" idx="11"/>
          </p:nvPr>
        </p:nvSpPr>
        <p:spPr/>
        <p:txBody>
          <a:bodyPr/>
          <a:lstStyle/>
          <a:p>
            <a:r>
              <a:rPr lang="en-US" smtClean="0"/>
              <a:t>Study of Canopia structure of trees</a:t>
            </a:r>
            <a:endParaRPr lang="en-US"/>
          </a:p>
        </p:txBody>
      </p:sp>
      <p:sp>
        <p:nvSpPr>
          <p:cNvPr id="7" name="Slide Number Placeholder 6"/>
          <p:cNvSpPr>
            <a:spLocks noGrp="1"/>
          </p:cNvSpPr>
          <p:nvPr>
            <p:ph type="sldNum" sz="quarter" idx="12"/>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279078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5" name="Footer Placeholder 4"/>
          <p:cNvSpPr>
            <a:spLocks noGrp="1"/>
          </p:cNvSpPr>
          <p:nvPr>
            <p:ph type="ftr" sz="quarter" idx="10"/>
          </p:nvPr>
        </p:nvSpPr>
        <p:spPr/>
        <p:txBody>
          <a:bodyPr/>
          <a:lstStyle/>
          <a:p>
            <a:r>
              <a:rPr lang="en-US" smtClean="0"/>
              <a:t>Study of Canopia structure of trees</a:t>
            </a:r>
            <a:endParaRPr lang="en-US"/>
          </a:p>
        </p:txBody>
      </p:sp>
      <p:sp>
        <p:nvSpPr>
          <p:cNvPr id="6" name="Header Placeholder 5"/>
          <p:cNvSpPr>
            <a:spLocks noGrp="1"/>
          </p:cNvSpPr>
          <p:nvPr>
            <p:ph type="hdr" sz="quarter" idx="11"/>
          </p:nvPr>
        </p:nvSpPr>
        <p:spPr/>
        <p:txBody>
          <a:bodyPr/>
          <a:lstStyle/>
          <a:p>
            <a:r>
              <a:rPr lang="en-US" smtClean="0"/>
              <a:t>Study of Canopia structure of trees</a:t>
            </a:r>
            <a:endParaRPr lang="en-US"/>
          </a:p>
        </p:txBody>
      </p:sp>
      <p:sp>
        <p:nvSpPr>
          <p:cNvPr id="7" name="Slide Number Placeholder 6"/>
          <p:cNvSpPr>
            <a:spLocks noGrp="1"/>
          </p:cNvSpPr>
          <p:nvPr>
            <p:ph type="sldNum" sz="quarter" idx="12"/>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2337749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5" name="Footer Placeholder 4"/>
          <p:cNvSpPr>
            <a:spLocks noGrp="1"/>
          </p:cNvSpPr>
          <p:nvPr>
            <p:ph type="ftr" sz="quarter" idx="10"/>
          </p:nvPr>
        </p:nvSpPr>
        <p:spPr/>
        <p:txBody>
          <a:bodyPr/>
          <a:lstStyle/>
          <a:p>
            <a:r>
              <a:rPr lang="en-US" smtClean="0"/>
              <a:t>Study of Canopia structure of trees</a:t>
            </a:r>
            <a:endParaRPr lang="en-US"/>
          </a:p>
        </p:txBody>
      </p:sp>
      <p:sp>
        <p:nvSpPr>
          <p:cNvPr id="6" name="Header Placeholder 5"/>
          <p:cNvSpPr>
            <a:spLocks noGrp="1"/>
          </p:cNvSpPr>
          <p:nvPr>
            <p:ph type="hdr" sz="quarter" idx="11"/>
          </p:nvPr>
        </p:nvSpPr>
        <p:spPr/>
        <p:txBody>
          <a:bodyPr/>
          <a:lstStyle/>
          <a:p>
            <a:r>
              <a:rPr lang="en-US" smtClean="0"/>
              <a:t>Study of Canopia structure of trees</a:t>
            </a:r>
            <a:endParaRPr lang="en-US"/>
          </a:p>
        </p:txBody>
      </p:sp>
      <p:sp>
        <p:nvSpPr>
          <p:cNvPr id="7" name="Slide Number Placeholder 6"/>
          <p:cNvSpPr>
            <a:spLocks noGrp="1"/>
          </p:cNvSpPr>
          <p:nvPr>
            <p:ph type="sldNum" sz="quarter" idx="12"/>
          </p:nvPr>
        </p:nvSpPr>
        <p:spPr/>
        <p:txBody>
          <a:bodyPr/>
          <a:lstStyle/>
          <a:p>
            <a:fld id="{CA5D3BF3-D352-46FC-8343-31F56E6730EA}" type="slidenum">
              <a:rPr lang="en-US" smtClean="0"/>
              <a:pPr/>
              <a:t>12</a:t>
            </a:fld>
            <a:endParaRPr lang="en-US"/>
          </a:p>
        </p:txBody>
      </p:sp>
    </p:spTree>
    <p:extLst>
      <p:ext uri="{BB962C8B-B14F-4D97-AF65-F5344CB8AC3E}">
        <p14:creationId xmlns:p14="http://schemas.microsoft.com/office/powerpoint/2010/main" val="337218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5" name="Footer Placeholder 4"/>
          <p:cNvSpPr>
            <a:spLocks noGrp="1"/>
          </p:cNvSpPr>
          <p:nvPr>
            <p:ph type="ftr" sz="quarter" idx="10"/>
          </p:nvPr>
        </p:nvSpPr>
        <p:spPr/>
        <p:txBody>
          <a:bodyPr/>
          <a:lstStyle/>
          <a:p>
            <a:r>
              <a:rPr lang="en-US" smtClean="0"/>
              <a:t>Study of Canopia structure of trees</a:t>
            </a:r>
            <a:endParaRPr lang="en-US"/>
          </a:p>
        </p:txBody>
      </p:sp>
      <p:sp>
        <p:nvSpPr>
          <p:cNvPr id="6" name="Header Placeholder 5"/>
          <p:cNvSpPr>
            <a:spLocks noGrp="1"/>
          </p:cNvSpPr>
          <p:nvPr>
            <p:ph type="hdr" sz="quarter" idx="11"/>
          </p:nvPr>
        </p:nvSpPr>
        <p:spPr/>
        <p:txBody>
          <a:bodyPr/>
          <a:lstStyle/>
          <a:p>
            <a:r>
              <a:rPr lang="en-US" smtClean="0"/>
              <a:t>Study of Canopia structure of trees</a:t>
            </a:r>
            <a:endParaRPr lang="en-US"/>
          </a:p>
        </p:txBody>
      </p:sp>
      <p:sp>
        <p:nvSpPr>
          <p:cNvPr id="7" name="Slide Number Placeholder 6"/>
          <p:cNvSpPr>
            <a:spLocks noGrp="1"/>
          </p:cNvSpPr>
          <p:nvPr>
            <p:ph type="sldNum" sz="quarter" idx="12"/>
          </p:nvPr>
        </p:nvSpPr>
        <p:spPr/>
        <p:txBody>
          <a:bodyPr/>
          <a:lstStyle/>
          <a:p>
            <a:fld id="{CA5D3BF3-D352-46FC-8343-31F56E6730EA}" type="slidenum">
              <a:rPr lang="en-US" smtClean="0"/>
              <a:pPr/>
              <a:t>13</a:t>
            </a:fld>
            <a:endParaRPr lang="en-US"/>
          </a:p>
        </p:txBody>
      </p:sp>
    </p:spTree>
    <p:extLst>
      <p:ext uri="{BB962C8B-B14F-4D97-AF65-F5344CB8AC3E}">
        <p14:creationId xmlns:p14="http://schemas.microsoft.com/office/powerpoint/2010/main" val="85434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5" name="Footer Placeholder 4"/>
          <p:cNvSpPr>
            <a:spLocks noGrp="1"/>
          </p:cNvSpPr>
          <p:nvPr>
            <p:ph type="ftr" sz="quarter" idx="10"/>
          </p:nvPr>
        </p:nvSpPr>
        <p:spPr/>
        <p:txBody>
          <a:bodyPr/>
          <a:lstStyle/>
          <a:p>
            <a:r>
              <a:rPr lang="en-US" smtClean="0"/>
              <a:t>Study of Canopia structure of trees</a:t>
            </a:r>
            <a:endParaRPr lang="en-US"/>
          </a:p>
        </p:txBody>
      </p:sp>
      <p:sp>
        <p:nvSpPr>
          <p:cNvPr id="6" name="Header Placeholder 5"/>
          <p:cNvSpPr>
            <a:spLocks noGrp="1"/>
          </p:cNvSpPr>
          <p:nvPr>
            <p:ph type="hdr" sz="quarter" idx="11"/>
          </p:nvPr>
        </p:nvSpPr>
        <p:spPr/>
        <p:txBody>
          <a:bodyPr/>
          <a:lstStyle/>
          <a:p>
            <a:r>
              <a:rPr lang="en-US" smtClean="0"/>
              <a:t>Study of Canopia structure of trees</a:t>
            </a:r>
            <a:endParaRPr lang="en-US"/>
          </a:p>
        </p:txBody>
      </p:sp>
      <p:sp>
        <p:nvSpPr>
          <p:cNvPr id="7" name="Slide Number Placeholder 6"/>
          <p:cNvSpPr>
            <a:spLocks noGrp="1"/>
          </p:cNvSpPr>
          <p:nvPr>
            <p:ph type="sldNum" sz="quarter" idx="12"/>
          </p:nvPr>
        </p:nvSpPr>
        <p:spPr/>
        <p:txBody>
          <a:bodyPr/>
          <a:lstStyle/>
          <a:p>
            <a:fld id="{CA5D3BF3-D352-46FC-8343-31F56E6730EA}" type="slidenum">
              <a:rPr lang="en-US" smtClean="0"/>
              <a:pPr/>
              <a:t>17</a:t>
            </a:fld>
            <a:endParaRPr lang="en-US"/>
          </a:p>
        </p:txBody>
      </p:sp>
    </p:spTree>
    <p:extLst>
      <p:ext uri="{BB962C8B-B14F-4D97-AF65-F5344CB8AC3E}">
        <p14:creationId xmlns:p14="http://schemas.microsoft.com/office/powerpoint/2010/main" val="428538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extLst/>
          </a:lstStyle>
          <a:p>
            <a:pPr algn="ctr"/>
            <a:r>
              <a:rPr lang="en-US" smtClean="0">
                <a:solidFill>
                  <a:srgbClr val="FFFFFF"/>
                </a:solidFill>
              </a:rPr>
              <a:t>11/9/2016</a:t>
            </a:r>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extLst/>
          </a:lstStyle>
          <a:p>
            <a:pPr algn="r"/>
            <a:r>
              <a:rPr lang="en-US" smtClean="0">
                <a:solidFill>
                  <a:schemeClr val="tx2"/>
                </a:solidFill>
              </a:rPr>
              <a:t>Deepak Memorial Se. Sec. School, Makronia, Sagar</a:t>
            </a: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a:defRPr cap="all" baseline="0"/>
            </a:lvl1pPr>
            <a:extLst/>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3" name="Rectangle 2"/>
          <p:cNvSpPr>
            <a:spLocks noGrp="1"/>
          </p:cNvSpPr>
          <p:nvPr>
            <p:ph type="dt" sz="half" idx="10"/>
          </p:nvPr>
        </p:nvSpPr>
        <p:spPr/>
        <p:txBody>
          <a:bodyPr/>
          <a:lstStyle>
            <a:extLst/>
          </a:lstStyle>
          <a:p>
            <a:r>
              <a:rPr lang="en-US" smtClean="0"/>
              <a:t>11/9/2016</a:t>
            </a:r>
            <a:endParaRPr lang="en-US"/>
          </a:p>
        </p:txBody>
      </p:sp>
      <p:sp>
        <p:nvSpPr>
          <p:cNvPr id="4" name="Rectangle 3"/>
          <p:cNvSpPr>
            <a:spLocks noGrp="1"/>
          </p:cNvSpPr>
          <p:nvPr>
            <p:ph type="ftr" sz="quarter" idx="11"/>
          </p:nvPr>
        </p:nvSpPr>
        <p:spPr/>
        <p:txBody>
          <a:bodyPr/>
          <a:lstStyle>
            <a:extLst/>
          </a:lstStyle>
          <a:p>
            <a:r>
              <a:rPr lang="en-US" smtClean="0"/>
              <a:t>Deepak Memorial Se. Sec. School, Makronia, Sagar</a:t>
            </a:r>
            <a:endParaRPr lang="en-US"/>
          </a:p>
        </p:txBody>
      </p:sp>
      <p:sp>
        <p:nvSpPr>
          <p:cNvPr id="5" name="Rectangle 4"/>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hasCustomPrompt="1"/>
          </p:nvPr>
        </p:nvSpPr>
        <p:spPr>
          <a:xfrm>
            <a:off x="1371600" y="1200150"/>
            <a:ext cx="7620000" cy="742950"/>
          </a:xfrm>
        </p:spPr>
        <p:txBody>
          <a:bodyPr/>
          <a:lstStyle>
            <a:lvl1pPr algn="l">
              <a:buNone/>
              <a:defRPr sz="4400" b="0" cap="none">
                <a:solidFill>
                  <a:srgbClr val="FFFFFF"/>
                </a:solidFill>
              </a:defRPr>
            </a:lvl1pPr>
            <a:extLst/>
          </a:lstStyle>
          <a:p>
            <a:r>
              <a:rPr lang="en-US" dirty="0" smtClean="0"/>
              <a:t>Click to edit master title style</a:t>
            </a:r>
            <a:endParaRPr lang="en-US" dirty="0"/>
          </a:p>
        </p:txBody>
      </p:sp>
      <p:sp>
        <p:nvSpPr>
          <p:cNvPr id="12" name="Date Placeholder 11"/>
          <p:cNvSpPr>
            <a:spLocks noGrp="1"/>
          </p:cNvSpPr>
          <p:nvPr>
            <p:ph type="dt" sz="half" idx="10"/>
          </p:nvPr>
        </p:nvSpPr>
        <p:spPr/>
        <p:txBody>
          <a:bodyPr/>
          <a:lstStyle>
            <a:extLst/>
          </a:lstStyle>
          <a:p>
            <a:r>
              <a:rPr lang="en-US" smtClean="0"/>
              <a:t>11/9/2016</a:t>
            </a:r>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extLst/>
          </a:lstStyle>
          <a:p>
            <a:r>
              <a:rPr lang="en-US" smtClean="0"/>
              <a:t>Deepak Memorial Se. Sec. School, Makronia, Sagar</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extLst/>
          </a:lstStyle>
          <a:p>
            <a:r>
              <a:rPr lang="en-US" smtClean="0"/>
              <a:t>11/9/2016</a:t>
            </a:r>
            <a:endParaRPr lang="en-U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extLst/>
          </a:lstStyle>
          <a:p>
            <a:r>
              <a:rPr lang="en-US" smtClean="0"/>
              <a:t>Deepak Memorial Se. Sec. School, Makronia, Sagar</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a:defRPr/>
            </a:lvl1pPr>
            <a:extLst/>
          </a:lstStyle>
          <a:p>
            <a:r>
              <a:rPr lang="en-US" smtClean="0"/>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extLst/>
          </a:lstStyle>
          <a:p>
            <a:r>
              <a:rPr lang="en-US" smtClean="0"/>
              <a:t>11/9/2016</a:t>
            </a:r>
            <a:endParaRPr lang="en-U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extLst/>
          </a:lstStyle>
          <a:p>
            <a:r>
              <a:rPr lang="en-US" smtClean="0"/>
              <a:t>Deepak Memorial Se. Sec. School, Makronia, Sagar</a:t>
            </a:r>
            <a:endParaRPr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r>
              <a:rPr lang="en-US" smtClean="0"/>
              <a:t>11/9/2016</a:t>
            </a:r>
            <a:endParaRPr lang="en-US"/>
          </a:p>
        </p:txBody>
      </p:sp>
      <p:sp>
        <p:nvSpPr>
          <p:cNvPr id="4" name="Footer Placeholder 3"/>
          <p:cNvSpPr>
            <a:spLocks noGrp="1"/>
          </p:cNvSpPr>
          <p:nvPr>
            <p:ph type="ftr" sz="quarter" idx="11"/>
          </p:nvPr>
        </p:nvSpPr>
        <p:spPr/>
        <p:txBody>
          <a:bodyPr/>
          <a:lstStyle>
            <a:extLst/>
          </a:lstStyle>
          <a:p>
            <a:r>
              <a:rPr lang="en-US" smtClean="0"/>
              <a:t>Deepak Memorial Se. Sec. School, Makronia, Sagar</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11/9/2016</a:t>
            </a:r>
            <a:endParaRPr lang="en-US"/>
          </a:p>
        </p:txBody>
      </p:sp>
      <p:sp>
        <p:nvSpPr>
          <p:cNvPr id="3" name="Footer Placeholder 2"/>
          <p:cNvSpPr>
            <a:spLocks noGrp="1"/>
          </p:cNvSpPr>
          <p:nvPr>
            <p:ph type="ftr" sz="quarter" idx="11"/>
          </p:nvPr>
        </p:nvSpPr>
        <p:spPr/>
        <p:txBody>
          <a:bodyPr/>
          <a:lstStyle>
            <a:extLst/>
          </a:lstStyle>
          <a:p>
            <a:r>
              <a:rPr lang="en-US" smtClean="0"/>
              <a:t>Deepak Memorial Se. Sec. School, Makronia, Sagar</a:t>
            </a:r>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a:buNone/>
              <a:defRPr sz="4200" b="0"/>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r>
              <a:rPr lang="en-US" smtClean="0"/>
              <a:t>11/9/2016</a:t>
            </a:r>
            <a:endParaRPr lang="en-US"/>
          </a:p>
        </p:txBody>
      </p:sp>
      <p:sp>
        <p:nvSpPr>
          <p:cNvPr id="6" name="Footer Placeholder 5"/>
          <p:cNvSpPr>
            <a:spLocks noGrp="1"/>
          </p:cNvSpPr>
          <p:nvPr>
            <p:ph type="ftr" sz="quarter" idx="11"/>
          </p:nvPr>
        </p:nvSpPr>
        <p:spPr/>
        <p:txBody>
          <a:bodyPr/>
          <a:lstStyle>
            <a:extLst/>
          </a:lstStyle>
          <a:p>
            <a:r>
              <a:rPr lang="en-US" smtClean="0"/>
              <a:t>Deepak Memorial Se. Sec. School, Makronia, Sagar</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extLst/>
          </a:lstStyle>
          <a:p>
            <a:r>
              <a:rPr lang="en-US" smtClean="0"/>
              <a:t>Click icon to add picture</a:t>
            </a:r>
            <a:endParaRPr lang="en-US"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smtClean="0"/>
              <a:t>Click to edit Master title style</a:t>
            </a:r>
            <a:endParaRPr lang="en-US"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Date Placeholder 11"/>
          <p:cNvSpPr>
            <a:spLocks noGrp="1"/>
          </p:cNvSpPr>
          <p:nvPr>
            <p:ph type="dt" sz="half" idx="10"/>
          </p:nvPr>
        </p:nvSpPr>
        <p:spPr>
          <a:xfrm>
            <a:off x="6248400" y="4686300"/>
            <a:ext cx="2667000" cy="273844"/>
          </a:xfrm>
        </p:spPr>
        <p:txBody>
          <a:bodyPr rtlCol="0"/>
          <a:lstStyle>
            <a:extLst/>
          </a:lstStyle>
          <a:p>
            <a:r>
              <a:rPr lang="en-US" smtClean="0"/>
              <a:t>11/9/2016</a:t>
            </a:r>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p:spPr>
        <p:txBody>
          <a:bodyPr rtlCol="0"/>
          <a:lstStyle>
            <a:extLst/>
          </a:lstStyle>
          <a:p>
            <a:r>
              <a:rPr lang="en-US" smtClean="0"/>
              <a:t>Deepak Memorial Se. Sec. School, Makronia, Sagar</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a:defRPr sz="1400">
                <a:solidFill>
                  <a:schemeClr val="tx2"/>
                </a:solidFill>
              </a:defRPr>
            </a:lvl1pPr>
            <a:extLst/>
          </a:lstStyle>
          <a:p>
            <a:r>
              <a:rPr lang="en-US" smtClean="0"/>
              <a:t>11/9/2016</a:t>
            </a:r>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a:defRPr sz="1400">
                <a:solidFill>
                  <a:schemeClr val="tx2"/>
                </a:solidFill>
              </a:defRPr>
            </a:lvl1pPr>
            <a:extLst/>
          </a:lstStyle>
          <a:p>
            <a:pPr algn="r"/>
            <a:r>
              <a:rPr lang="en-US" sz="1400" smtClean="0">
                <a:solidFill>
                  <a:schemeClr val="tx2"/>
                </a:solidFill>
              </a:rPr>
              <a:t>Deepak Memorial Se. Sec. School, Makronia, Sagar</a:t>
            </a:r>
            <a:endParaRPr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a:defRPr sz="1400" b="1">
                <a:solidFill>
                  <a:srgbClr val="FFFFFF"/>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295400" y="0"/>
            <a:ext cx="6477000" cy="2038350"/>
          </a:xfrm>
        </p:spPr>
        <p:txBody>
          <a:bodyPr/>
          <a:lstStyle>
            <a:extLst/>
          </a:lstStyle>
          <a:p>
            <a:pPr algn="ctr"/>
            <a:r>
              <a:rPr lang="en-US" dirty="0" smtClean="0"/>
              <a:t>Study of </a:t>
            </a:r>
            <a:r>
              <a:rPr lang="en-US" dirty="0" err="1" smtClean="0"/>
              <a:t>Canopia</a:t>
            </a:r>
            <a:r>
              <a:rPr lang="en-US" dirty="0" smtClean="0"/>
              <a:t> structure of trees</a:t>
            </a:r>
            <a:endParaRPr lang="en-US" dirty="0"/>
          </a:p>
        </p:txBody>
      </p:sp>
      <p:sp>
        <p:nvSpPr>
          <p:cNvPr id="5" name="Rectangle 4"/>
          <p:cNvSpPr>
            <a:spLocks noGrp="1"/>
          </p:cNvSpPr>
          <p:nvPr>
            <p:ph type="subTitle" idx="1"/>
          </p:nvPr>
        </p:nvSpPr>
        <p:spPr/>
        <p:txBody>
          <a:bodyPr>
            <a:normAutofit lnSpcReduction="10000"/>
          </a:bodyPr>
          <a:lstStyle>
            <a:extLst/>
          </a:lstStyle>
          <a:p>
            <a:r>
              <a:rPr lang="en-US" dirty="0" smtClean="0"/>
              <a:t>Presented By </a:t>
            </a:r>
            <a:r>
              <a:rPr lang="en-US" dirty="0" err="1" smtClean="0"/>
              <a:t>Anshul</a:t>
            </a:r>
            <a:r>
              <a:rPr lang="en-US" dirty="0" smtClean="0"/>
              <a:t> </a:t>
            </a:r>
            <a:r>
              <a:rPr lang="en-US" dirty="0" err="1" smtClean="0"/>
              <a:t>Pandey</a:t>
            </a:r>
            <a:endParaRPr lang="en-US" dirty="0"/>
          </a:p>
        </p:txBody>
      </p:sp>
      <p:sp>
        <p:nvSpPr>
          <p:cNvPr id="8" name="Footer Placeholder 7"/>
          <p:cNvSpPr>
            <a:spLocks noGrp="1"/>
          </p:cNvSpPr>
          <p:nvPr>
            <p:ph type="ftr" sz="quarter" idx="11"/>
          </p:nvPr>
        </p:nvSpPr>
        <p:spPr>
          <a:xfrm>
            <a:off x="1600200" y="209550"/>
            <a:ext cx="5867400" cy="273844"/>
          </a:xfrm>
        </p:spPr>
        <p:txBody>
          <a:bodyPr/>
          <a:lstStyle/>
          <a:p>
            <a:pPr algn="ctr"/>
            <a:r>
              <a:rPr lang="en-US" dirty="0" smtClean="0">
                <a:solidFill>
                  <a:schemeClr val="tx2"/>
                </a:solidFill>
              </a:rPr>
              <a:t>Deepak Memorial Se. Sec. School, </a:t>
            </a:r>
            <a:r>
              <a:rPr lang="en-US" dirty="0" err="1" smtClean="0">
                <a:solidFill>
                  <a:schemeClr val="tx2"/>
                </a:solidFill>
              </a:rPr>
              <a:t>Makronia</a:t>
            </a:r>
            <a:r>
              <a:rPr lang="en-US" dirty="0" smtClean="0">
                <a:solidFill>
                  <a:schemeClr val="tx2"/>
                </a:solidFill>
              </a:rPr>
              <a:t>, </a:t>
            </a:r>
            <a:r>
              <a:rPr lang="en-US" dirty="0" err="1" smtClean="0">
                <a:solidFill>
                  <a:schemeClr val="tx2"/>
                </a:solidFill>
              </a:rPr>
              <a:t>Sagar</a:t>
            </a:r>
            <a:endParaRPr lang="en-US" dirty="0">
              <a:solidFill>
                <a:schemeClr val="tx2"/>
              </a:solidFill>
            </a:endParaRPr>
          </a:p>
        </p:txBody>
      </p:sp>
      <p:pic>
        <p:nvPicPr>
          <p:cNvPr id="1026" name="Picture 2" descr="E:\anshul\maxresdefault.jpg"/>
          <p:cNvPicPr>
            <a:picLocks noChangeAspect="1" noChangeArrowheads="1"/>
          </p:cNvPicPr>
          <p:nvPr/>
        </p:nvPicPr>
        <p:blipFill>
          <a:blip r:embed="rId3" cstate="print"/>
          <a:srcRect/>
          <a:stretch>
            <a:fillRect/>
          </a:stretch>
        </p:blipFill>
        <p:spPr bwMode="auto">
          <a:xfrm>
            <a:off x="2743200" y="2114550"/>
            <a:ext cx="365760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base"/>
            <a:r>
              <a:rPr lang="en-US" b="1" dirty="0" smtClean="0">
                <a:latin typeface="Arial Unicode MS" pitchFamily="34" charset="-128"/>
                <a:ea typeface="Arial Unicode MS" pitchFamily="34" charset="-128"/>
                <a:cs typeface="Arial Unicode MS" pitchFamily="34" charset="-128"/>
              </a:rPr>
              <a:t>Types of Canopy Trees</a:t>
            </a:r>
            <a:endParaRPr lang="en-US" b="1" dirty="0">
              <a:latin typeface="Arial Unicode MS" pitchFamily="34" charset="-128"/>
              <a:ea typeface="Arial Unicode MS" pitchFamily="34" charset="-128"/>
              <a:cs typeface="Arial Unicode MS" pitchFamily="34" charset="-128"/>
            </a:endParaRPr>
          </a:p>
        </p:txBody>
      </p:sp>
      <p:sp>
        <p:nvSpPr>
          <p:cNvPr id="4" name="Content Placeholder 3"/>
          <p:cNvSpPr>
            <a:spLocks noGrp="1"/>
          </p:cNvSpPr>
          <p:nvPr>
            <p:ph sz="quarter" idx="14"/>
          </p:nvPr>
        </p:nvSpPr>
        <p:spPr>
          <a:xfrm>
            <a:off x="2971800" y="1504950"/>
            <a:ext cx="5759301" cy="3268625"/>
          </a:xfrm>
        </p:spPr>
        <p:txBody>
          <a:bodyPr>
            <a:normAutofit/>
          </a:bodyPr>
          <a:lstStyle/>
          <a:p>
            <a:pPr fontAlgn="base">
              <a:buNone/>
            </a:pPr>
            <a:r>
              <a:rPr lang="en-US" sz="1200" b="1" dirty="0" smtClean="0">
                <a:latin typeface="Arial Unicode MS" pitchFamily="34" charset="-128"/>
                <a:ea typeface="Arial Unicode MS" pitchFamily="34" charset="-128"/>
                <a:cs typeface="Arial Unicode MS" pitchFamily="34" charset="-128"/>
              </a:rPr>
              <a:t>Evergreens</a:t>
            </a:r>
          </a:p>
          <a:p>
            <a:pPr fontAlgn="base">
              <a:buNone/>
            </a:pPr>
            <a:r>
              <a:rPr lang="en-US" sz="1200" dirty="0" smtClean="0">
                <a:latin typeface="Arial Unicode MS" pitchFamily="34" charset="-128"/>
                <a:ea typeface="Arial Unicode MS" pitchFamily="34" charset="-128"/>
                <a:cs typeface="Arial Unicode MS" pitchFamily="34" charset="-128"/>
              </a:rPr>
              <a:t>Pine trees (Pines spp.) are needled evergreens often grown for their canopies. Foxtail pine(P. balfouriana) grows to 50 feet tall and 25 feet wide in California's USDA zones 5 through 8. Big-cone pine (P. coulter) reaches 80 feet tall with a spread of 25 to 30 feet in California and Baja California USDA plant hardiness zones 8 through 9.</a:t>
            </a:r>
          </a:p>
          <a:p>
            <a:pPr fontAlgn="base">
              <a:buNone/>
            </a:pPr>
            <a:r>
              <a:rPr lang="en-US" sz="1200" dirty="0" smtClean="0">
                <a:latin typeface="Arial Unicode MS" pitchFamily="34" charset="-128"/>
                <a:ea typeface="Arial Unicode MS" pitchFamily="34" charset="-128"/>
                <a:cs typeface="Arial Unicode MS" pitchFamily="34" charset="-128"/>
              </a:rPr>
              <a:t>Holly trees (Ilex spp.) can reach heights of 70 feet, such as Ilex aguifolium, which grows in USDA plant hardiness zones 7 through 9 where it tolerates pollution and thrives in coastal conditions. Evergreen canopy trees create maintenance issues, with pine cones or prickly holly leaves, but cleanup is generally less than the clean =up from deciduous trees.</a:t>
            </a:r>
            <a:endParaRPr lang="en-US" sz="1200" dirty="0">
              <a:latin typeface="Arial Unicode MS" pitchFamily="34" charset="-128"/>
              <a:ea typeface="Arial Unicode MS" pitchFamily="34" charset="-128"/>
              <a:cs typeface="Arial Unicode MS" pitchFamily="34" charset="-128"/>
            </a:endParaRPr>
          </a:p>
        </p:txBody>
      </p:sp>
      <p:sp>
        <p:nvSpPr>
          <p:cNvPr id="5" name="Footer Placeholder 4"/>
          <p:cNvSpPr>
            <a:spLocks noGrp="1"/>
          </p:cNvSpPr>
          <p:nvPr>
            <p:ph type="ftr" sz="quarter" idx="17"/>
          </p:nvPr>
        </p:nvSpPr>
        <p:spPr/>
        <p:txBody>
          <a:bodyPr/>
          <a:lstStyle/>
          <a:p>
            <a:r>
              <a:rPr lang="en-US" smtClean="0"/>
              <a:t>Deepak Memorial Se. Sec. School, Makronia, Sagar</a:t>
            </a:r>
            <a:endParaRPr lang="en-US"/>
          </a:p>
        </p:txBody>
      </p:sp>
      <p:pic>
        <p:nvPicPr>
          <p:cNvPr id="6" name="Rounded Rectangle 4"/>
          <p:cNvPicPr>
            <a:picLocks noChangeAspect="1" noChangeArrowheads="1"/>
          </p:cNvPicPr>
          <p:nvPr/>
        </p:nvPicPr>
        <p:blipFill>
          <a:blip r:embed="rId2"/>
          <a:stretch>
            <a:fillRect/>
          </a:stretch>
        </p:blipFill>
        <p:spPr bwMode="auto">
          <a:xfrm>
            <a:off x="341554" y="1581150"/>
            <a:ext cx="2630245" cy="2514600"/>
          </a:xfrm>
          <a:prstGeom prst="roundRect">
            <a:avLst>
              <a:gd name="adj" fmla="val 4815"/>
            </a:avLst>
          </a:prstGeom>
          <a:noFill/>
          <a:ln w="38100" cap="flat" cmpd="sng" algn="ctr">
            <a:solidFill>
              <a:schemeClr val="tx1"/>
            </a:solidFill>
            <a:prstDash val="solid"/>
            <a:miter lim="800000"/>
            <a:headEnd type="none" w="med" len="med"/>
            <a:tailEnd type="none" w="med" len="me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base"/>
            <a:r>
              <a:rPr lang="en-US" b="1" dirty="0" smtClean="0">
                <a:latin typeface="Arial Unicode MS" pitchFamily="34" charset="-128"/>
                <a:ea typeface="Arial Unicode MS" pitchFamily="34" charset="-128"/>
                <a:cs typeface="Arial Unicode MS" pitchFamily="34" charset="-128"/>
              </a:rPr>
              <a:t>Types of Canopy Trees</a:t>
            </a:r>
            <a:endParaRPr lang="en-US" b="1" dirty="0">
              <a:latin typeface="Arial Unicode MS" pitchFamily="34" charset="-128"/>
              <a:ea typeface="Arial Unicode MS" pitchFamily="34" charset="-128"/>
              <a:cs typeface="Arial Unicode MS" pitchFamily="34" charset="-128"/>
            </a:endParaRPr>
          </a:p>
        </p:txBody>
      </p:sp>
      <p:sp>
        <p:nvSpPr>
          <p:cNvPr id="4" name="Content Placeholder 3"/>
          <p:cNvSpPr>
            <a:spLocks noGrp="1"/>
          </p:cNvSpPr>
          <p:nvPr>
            <p:ph sz="quarter" idx="14"/>
          </p:nvPr>
        </p:nvSpPr>
        <p:spPr>
          <a:xfrm>
            <a:off x="2971800" y="1352549"/>
            <a:ext cx="5759301" cy="3268625"/>
          </a:xfrm>
        </p:spPr>
        <p:txBody>
          <a:bodyPr>
            <a:normAutofit/>
          </a:bodyPr>
          <a:lstStyle/>
          <a:p>
            <a:pPr fontAlgn="base">
              <a:buNone/>
            </a:pPr>
            <a:r>
              <a:rPr lang="en-US" sz="1200" b="1" dirty="0" smtClean="0">
                <a:latin typeface="Arial Unicode MS" pitchFamily="34" charset="-128"/>
                <a:ea typeface="Arial Unicode MS" pitchFamily="34" charset="-128"/>
                <a:cs typeface="Arial Unicode MS" pitchFamily="34" charset="-128"/>
              </a:rPr>
              <a:t>Flowering Fruit Trees</a:t>
            </a:r>
          </a:p>
          <a:p>
            <a:pPr fontAlgn="base">
              <a:buNone/>
            </a:pPr>
            <a:r>
              <a:rPr lang="en-US" sz="1200" dirty="0" smtClean="0">
                <a:latin typeface="Arial Unicode MS" pitchFamily="34" charset="-128"/>
                <a:ea typeface="Arial Unicode MS" pitchFamily="34" charset="-128"/>
                <a:cs typeface="Arial Unicode MS" pitchFamily="34" charset="-128"/>
              </a:rPr>
              <a:t>Many fruit trees develop significant canopies, providing shade and blossoming branches. Flowering crabapple (Mauls spp.) blooms in spring with white or pink blossoms followed by clusters of small ovoid fruit. Leaves of crabapple are green, which can tolerate partial shade, or purple, which colors best in full sun. Grow crabapples as canopy trees in USDA plant hardiness zones 5 through 8.</a:t>
            </a:r>
          </a:p>
          <a:p>
            <a:pPr fontAlgn="base">
              <a:buNone/>
            </a:pPr>
            <a:r>
              <a:rPr lang="en-US" sz="1200" dirty="0" smtClean="0">
                <a:latin typeface="Arial Unicode MS" pitchFamily="34" charset="-128"/>
                <a:ea typeface="Arial Unicode MS" pitchFamily="34" charset="-128"/>
                <a:cs typeface="Arial Unicode MS" pitchFamily="34" charset="-128"/>
              </a:rPr>
              <a:t>Ornamental cherries, peaches and plums (Prunes spp.) are grown as evergreens or deciduous trees for shade and spring blossoms. Carolina laurel cherry (P. Carolinian) is a 25-foot evergreen tree that grows in USDA plant hardiness zones 7 through 10a. Glossy green leaves make a backdrop for 1-inch spikes of white flowers from mid-winter until spring.</a:t>
            </a:r>
            <a:endParaRPr lang="en-US" sz="1200" dirty="0">
              <a:latin typeface="Arial Unicode MS" pitchFamily="34" charset="-128"/>
              <a:ea typeface="Arial Unicode MS" pitchFamily="34" charset="-128"/>
              <a:cs typeface="Arial Unicode MS" pitchFamily="34" charset="-128"/>
            </a:endParaRPr>
          </a:p>
        </p:txBody>
      </p:sp>
      <p:sp>
        <p:nvSpPr>
          <p:cNvPr id="5" name="Footer Placeholder 4"/>
          <p:cNvSpPr>
            <a:spLocks noGrp="1"/>
          </p:cNvSpPr>
          <p:nvPr>
            <p:ph type="ftr" sz="quarter" idx="17"/>
          </p:nvPr>
        </p:nvSpPr>
        <p:spPr/>
        <p:txBody>
          <a:bodyPr/>
          <a:lstStyle/>
          <a:p>
            <a:r>
              <a:rPr lang="en-US" smtClean="0"/>
              <a:t>Deepak Memorial Se. Sec. School, Makronia, Sagar</a:t>
            </a:r>
            <a:endParaRPr lang="en-US"/>
          </a:p>
        </p:txBody>
      </p:sp>
      <p:pic>
        <p:nvPicPr>
          <p:cNvPr id="6" name="Rounded Rectangle 4"/>
          <p:cNvPicPr>
            <a:picLocks noChangeAspect="1" noChangeArrowheads="1"/>
          </p:cNvPicPr>
          <p:nvPr/>
        </p:nvPicPr>
        <p:blipFill>
          <a:blip r:embed="rId2"/>
          <a:stretch>
            <a:fillRect/>
          </a:stretch>
        </p:blipFill>
        <p:spPr bwMode="auto">
          <a:xfrm>
            <a:off x="304800" y="1428750"/>
            <a:ext cx="2563212" cy="2286000"/>
          </a:xfrm>
          <a:prstGeom prst="roundRect">
            <a:avLst>
              <a:gd name="adj" fmla="val 4815"/>
            </a:avLst>
          </a:prstGeom>
          <a:noFill/>
          <a:ln w="38100" cap="flat" cmpd="sng" algn="ctr">
            <a:solidFill>
              <a:schemeClr val="tx1"/>
            </a:solidFill>
            <a:prstDash val="solid"/>
            <a:miter lim="800000"/>
            <a:headEnd type="none" w="med" len="med"/>
            <a:tailEnd type="none" w="med" len="me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
            <a:ext cx="8077200" cy="1047750"/>
          </a:xfrm>
        </p:spPr>
        <p:txBody>
          <a:bodyPr anchor="b">
            <a:normAutofit/>
          </a:bodyPr>
          <a:lstStyle>
            <a:extLst/>
          </a:lstStyle>
          <a:p>
            <a:pPr algn="ctr"/>
            <a:r>
              <a:rPr lang="en-US" dirty="0" smtClean="0">
                <a:latin typeface="Arial Unicode MS" pitchFamily="34" charset="-128"/>
                <a:ea typeface="Arial Unicode MS" pitchFamily="34" charset="-128"/>
                <a:cs typeface="Arial Unicode MS" pitchFamily="34" charset="-128"/>
              </a:rPr>
              <a:t>Canopy layer of Forests</a:t>
            </a:r>
            <a:endParaRPr lang="en-US" dirty="0">
              <a:latin typeface="Arial Unicode MS" pitchFamily="34" charset="-128"/>
              <a:ea typeface="Arial Unicode MS" pitchFamily="34" charset="-128"/>
              <a:cs typeface="Arial Unicode MS" pitchFamily="34" charset="-128"/>
            </a:endParaRPr>
          </a:p>
        </p:txBody>
      </p:sp>
      <p:sp>
        <p:nvSpPr>
          <p:cNvPr id="7" name="Footer Placeholder 6"/>
          <p:cNvSpPr>
            <a:spLocks noGrp="1"/>
          </p:cNvSpPr>
          <p:nvPr>
            <p:ph type="ftr" sz="quarter" idx="11"/>
          </p:nvPr>
        </p:nvSpPr>
        <p:spPr/>
        <p:txBody>
          <a:bodyPr/>
          <a:lstStyle/>
          <a:p>
            <a:r>
              <a:rPr lang="en-US" smtClean="0"/>
              <a:t>Deepak Memorial Se. Sec. School, Makronia, Sagar</a:t>
            </a:r>
            <a:endParaRPr lang="en-US"/>
          </a:p>
        </p:txBody>
      </p:sp>
      <p:sp>
        <p:nvSpPr>
          <p:cNvPr id="9" name="Content Placeholder 8"/>
          <p:cNvSpPr>
            <a:spLocks noGrp="1"/>
          </p:cNvSpPr>
          <p:nvPr>
            <p:ph sz="quarter" idx="13"/>
          </p:nvPr>
        </p:nvSpPr>
        <p:spPr>
          <a:xfrm>
            <a:off x="1371600" y="1428750"/>
            <a:ext cx="6400800" cy="1143000"/>
          </a:xfrm>
        </p:spPr>
        <p:txBody>
          <a:bodyPr>
            <a:normAutofit/>
          </a:bodyPr>
          <a:lstStyle/>
          <a:p>
            <a:pPr algn="ctr">
              <a:buNone/>
            </a:pPr>
            <a:r>
              <a:rPr lang="en-US" sz="1200" dirty="0" smtClean="0">
                <a:latin typeface="Arial Unicode MS" pitchFamily="34" charset="-128"/>
                <a:ea typeface="Arial Unicode MS" pitchFamily="34" charset="-128"/>
                <a:cs typeface="Arial Unicode MS" pitchFamily="34" charset="-128"/>
              </a:rPr>
              <a:t>Dominant and co-dominant canopy trees form the uneven canopy layer. Canopy trees are able to photosynthesize relatively rapidly due to abundant light, so it supports the majority of primary productivity in forests. The canopy layer provides protection from strong winds and storms, while also intercepting sunlight and precipitation, leading to a relatively sparsely vegetated understory layer.</a:t>
            </a:r>
          </a:p>
        </p:txBody>
      </p:sp>
      <p:graphicFrame>
        <p:nvGraphicFramePr>
          <p:cNvPr id="15" name="Diagram 14"/>
          <p:cNvGraphicFramePr/>
          <p:nvPr/>
        </p:nvGraphicFramePr>
        <p:xfrm>
          <a:off x="304800" y="2952750"/>
          <a:ext cx="30480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nvGraphicFramePr>
        <p:xfrm>
          <a:off x="2971800" y="2952750"/>
          <a:ext cx="3048000"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p:cNvGraphicFramePr/>
          <p:nvPr/>
        </p:nvGraphicFramePr>
        <p:xfrm>
          <a:off x="6019800" y="2952750"/>
          <a:ext cx="2895600" cy="990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Rectangle 2"/>
          <p:cNvSpPr>
            <a:spLocks noGrp="1"/>
          </p:cNvSpPr>
          <p:nvPr>
            <p:ph type="body" sz="half" idx="2"/>
          </p:nvPr>
        </p:nvSpPr>
        <p:spPr>
          <a:xfrm>
            <a:off x="1600200" y="4114800"/>
            <a:ext cx="7543800" cy="514350"/>
          </a:xfrm>
        </p:spPr>
        <p:txBody>
          <a:bodyPr>
            <a:normAutofit fontScale="92500"/>
          </a:bodyPr>
          <a:lstStyle>
            <a:extLst/>
          </a:lstStyle>
          <a:p>
            <a:r>
              <a:rPr lang="en-US" b="1" dirty="0" smtClean="0">
                <a:latin typeface="Arial Unicode MS" pitchFamily="34" charset="-128"/>
                <a:ea typeface="Arial Unicode MS" pitchFamily="34" charset="-128"/>
                <a:cs typeface="Arial Unicode MS" pitchFamily="34" charset="-128"/>
              </a:rPr>
              <a:t>Canopy walkways</a:t>
            </a:r>
            <a:r>
              <a:rPr lang="en-US" dirty="0" smtClean="0">
                <a:latin typeface="Arial Unicode MS" pitchFamily="34" charset="-128"/>
                <a:ea typeface="Arial Unicode MS" pitchFamily="34" charset="-128"/>
                <a:cs typeface="Arial Unicode MS" pitchFamily="34" charset="-128"/>
              </a:rPr>
              <a:t> - also called </a:t>
            </a:r>
            <a:r>
              <a:rPr lang="en-US" b="1" dirty="0" smtClean="0">
                <a:latin typeface="Arial Unicode MS" pitchFamily="34" charset="-128"/>
                <a:ea typeface="Arial Unicode MS" pitchFamily="34" charset="-128"/>
                <a:cs typeface="Arial Unicode MS" pitchFamily="34" charset="-128"/>
              </a:rPr>
              <a:t>canopy walks</a:t>
            </a:r>
            <a:r>
              <a:rPr lang="en-US" dirty="0" smtClean="0">
                <a:latin typeface="Arial Unicode MS" pitchFamily="34" charset="-128"/>
                <a:ea typeface="Arial Unicode MS" pitchFamily="34" charset="-128"/>
                <a:cs typeface="Arial Unicode MS" pitchFamily="34" charset="-128"/>
              </a:rPr>
              <a:t>, </a:t>
            </a:r>
            <a:r>
              <a:rPr lang="en-US" b="1" dirty="0" smtClean="0">
                <a:latin typeface="Arial Unicode MS" pitchFamily="34" charset="-128"/>
                <a:ea typeface="Arial Unicode MS" pitchFamily="34" charset="-128"/>
                <a:cs typeface="Arial Unicode MS" pitchFamily="34" charset="-128"/>
              </a:rPr>
              <a:t>treetop walks</a:t>
            </a:r>
            <a:r>
              <a:rPr lang="en-US" dirty="0" smtClean="0">
                <a:latin typeface="Arial Unicode MS" pitchFamily="34" charset="-128"/>
                <a:ea typeface="Arial Unicode MS" pitchFamily="34" charset="-128"/>
                <a:cs typeface="Arial Unicode MS" pitchFamily="34" charset="-128"/>
              </a:rPr>
              <a:t> or </a:t>
            </a:r>
            <a:r>
              <a:rPr lang="en-US" b="1" dirty="0" smtClean="0">
                <a:latin typeface="Arial Unicode MS" pitchFamily="34" charset="-128"/>
                <a:ea typeface="Arial Unicode MS" pitchFamily="34" charset="-128"/>
                <a:cs typeface="Arial Unicode MS" pitchFamily="34" charset="-128"/>
              </a:rPr>
              <a:t>treetop walkways</a:t>
            </a:r>
            <a:endParaRPr lang="en-US" dirty="0">
              <a:latin typeface="Arial Unicode MS" pitchFamily="34" charset="-128"/>
              <a:ea typeface="Arial Unicode MS" pitchFamily="34" charset="-128"/>
              <a:cs typeface="Arial Unicode MS" pitchFamily="34" charset="-128"/>
            </a:endParaRPr>
          </a:p>
        </p:txBody>
      </p:sp>
      <p:sp>
        <p:nvSpPr>
          <p:cNvPr id="4" name="Rectangle 3"/>
          <p:cNvSpPr>
            <a:spLocks noGrp="1"/>
          </p:cNvSpPr>
          <p:nvPr>
            <p:ph type="title"/>
          </p:nvPr>
        </p:nvSpPr>
        <p:spPr/>
        <p:txBody>
          <a:bodyPr>
            <a:normAutofit fontScale="90000"/>
          </a:bodyPr>
          <a:lstStyle>
            <a:extLst/>
          </a:lstStyle>
          <a:p>
            <a:r>
              <a:rPr lang="en-US" dirty="0" smtClean="0">
                <a:latin typeface="Arial Unicode MS" pitchFamily="34" charset="-128"/>
                <a:ea typeface="Arial Unicode MS" pitchFamily="34" charset="-128"/>
                <a:cs typeface="Arial Unicode MS" pitchFamily="34" charset="-128"/>
              </a:rPr>
              <a:t>Canopy walkway</a:t>
            </a:r>
            <a:endParaRPr lang="en-US" dirty="0">
              <a:latin typeface="Arial Unicode MS" pitchFamily="34" charset="-128"/>
              <a:ea typeface="Arial Unicode MS" pitchFamily="34" charset="-128"/>
              <a:cs typeface="Arial Unicode MS" pitchFamily="34" charset="-128"/>
            </a:endParaRPr>
          </a:p>
        </p:txBody>
      </p:sp>
      <p:pic>
        <p:nvPicPr>
          <p:cNvPr id="8" name="j0178459.jpg"/>
          <p:cNvPicPr>
            <a:picLocks noGrp="1" noChangeAspect="1"/>
          </p:cNvPicPr>
          <p:nvPr>
            <p:ph type="pic" idx="1"/>
          </p:nvPr>
        </p:nvPicPr>
        <p:blipFill>
          <a:blip r:embed="rId3"/>
          <a:stretch>
            <a:fillRect/>
          </a:stretch>
        </p:blipFill>
        <p:spPr>
          <a:xfrm>
            <a:off x="1524000" y="0"/>
            <a:ext cx="7620000" cy="3419856"/>
          </a:xfrm>
        </p:spPr>
      </p:pic>
      <p:sp>
        <p:nvSpPr>
          <p:cNvPr id="6" name="Footer Placeholder 5"/>
          <p:cNvSpPr>
            <a:spLocks noGrp="1"/>
          </p:cNvSpPr>
          <p:nvPr>
            <p:ph type="ftr" sz="quarter" idx="12"/>
          </p:nvPr>
        </p:nvSpPr>
        <p:spPr/>
        <p:txBody>
          <a:bodyPr/>
          <a:lstStyle/>
          <a:p>
            <a:r>
              <a:rPr lang="en-US" smtClean="0"/>
              <a:t>Deepak Memorial Se. Sec. School, Makronia, Sagar</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Unicode MS" pitchFamily="34" charset="-128"/>
                <a:ea typeface="Arial Unicode MS" pitchFamily="34" charset="-128"/>
                <a:cs typeface="Arial Unicode MS" pitchFamily="34" charset="-128"/>
              </a:rPr>
              <a:t>Canopy Walkways: Detailed</a:t>
            </a:r>
            <a:endParaRPr lang="en-US" dirty="0">
              <a:latin typeface="Arial Unicode MS" pitchFamily="34" charset="-128"/>
              <a:ea typeface="Arial Unicode MS" pitchFamily="34" charset="-128"/>
              <a:cs typeface="Arial Unicode MS" pitchFamily="34" charset="-128"/>
            </a:endParaRPr>
          </a:p>
        </p:txBody>
      </p:sp>
      <p:sp>
        <p:nvSpPr>
          <p:cNvPr id="4" name="Content Placeholder 3"/>
          <p:cNvSpPr>
            <a:spLocks noGrp="1"/>
          </p:cNvSpPr>
          <p:nvPr>
            <p:ph sz="quarter" idx="14"/>
          </p:nvPr>
        </p:nvSpPr>
        <p:spPr>
          <a:xfrm>
            <a:off x="609600" y="1352549"/>
            <a:ext cx="8121501" cy="3268625"/>
          </a:xfrm>
        </p:spPr>
        <p:txBody>
          <a:bodyPr>
            <a:normAutofit/>
          </a:bodyPr>
          <a:lstStyle/>
          <a:p>
            <a:pPr algn="ctr">
              <a:buNone/>
            </a:pPr>
            <a:r>
              <a:rPr lang="en-US" sz="1200" dirty="0" smtClean="0">
                <a:latin typeface="Arial Unicode MS" pitchFamily="34" charset="-128"/>
                <a:ea typeface="Arial Unicode MS" pitchFamily="34" charset="-128"/>
                <a:cs typeface="Arial Unicode MS" pitchFamily="34" charset="-128"/>
              </a:rPr>
              <a:t>Canopy walkways - also called canopy walks, treetop walks or treetop walkways - provide pedestrian access to the forest canopy.</a:t>
            </a:r>
          </a:p>
          <a:p>
            <a:pPr algn="ctr">
              <a:buNone/>
            </a:pPr>
            <a:r>
              <a:rPr lang="en-US" sz="1200" dirty="0" smtClean="0">
                <a:latin typeface="Arial Unicode MS" pitchFamily="34" charset="-128"/>
                <a:ea typeface="Arial Unicode MS" pitchFamily="34" charset="-128"/>
                <a:cs typeface="Arial Unicode MS" pitchFamily="34" charset="-128"/>
              </a:rPr>
              <a:t>Early walkways consisted of bridges between trees in the canopy of a forest; mostly linked up with platforms inside or around the trees. They were originally intended as access to the upper regions of ancient forests for scientists conducting canopy research.</a:t>
            </a:r>
          </a:p>
          <a:p>
            <a:pPr algn="ctr">
              <a:buNone/>
            </a:pPr>
            <a:r>
              <a:rPr lang="en-US" sz="1200" dirty="0" smtClean="0">
                <a:latin typeface="Arial Unicode MS" pitchFamily="34" charset="-128"/>
                <a:ea typeface="Arial Unicode MS" pitchFamily="34" charset="-128"/>
                <a:cs typeface="Arial Unicode MS" pitchFamily="34" charset="-128"/>
              </a:rPr>
              <a:t>Eventually, because they provided only limited, one-dimensional access to the trees, they were abandoned for canopy cranes.</a:t>
            </a:r>
          </a:p>
          <a:p>
            <a:pPr algn="ctr">
              <a:buNone/>
            </a:pPr>
            <a:r>
              <a:rPr lang="en-US" sz="1200" dirty="0" smtClean="0">
                <a:latin typeface="Arial Unicode MS" pitchFamily="34" charset="-128"/>
                <a:ea typeface="Arial Unicode MS" pitchFamily="34" charset="-128"/>
                <a:cs typeface="Arial Unicode MS" pitchFamily="34" charset="-128"/>
              </a:rPr>
              <a:t>Today they serve as ecotourism attractions in places such as </a:t>
            </a:r>
            <a:r>
              <a:rPr lang="en-US" sz="1200" dirty="0" err="1" smtClean="0">
                <a:latin typeface="Arial Unicode MS" pitchFamily="34" charset="-128"/>
                <a:ea typeface="Arial Unicode MS" pitchFamily="34" charset="-128"/>
                <a:cs typeface="Arial Unicode MS" pitchFamily="34" charset="-128"/>
              </a:rPr>
              <a:t>Dhlinza</a:t>
            </a:r>
            <a:r>
              <a:rPr lang="en-US" sz="1200" dirty="0" smtClean="0">
                <a:latin typeface="Arial Unicode MS" pitchFamily="34" charset="-128"/>
                <a:ea typeface="Arial Unicode MS" pitchFamily="34" charset="-128"/>
                <a:cs typeface="Arial Unicode MS" pitchFamily="34" charset="-128"/>
              </a:rPr>
              <a:t> Forest, KwaZulu-Natal, South Africa, Taman Negara National Park, Malaysia, </a:t>
            </a:r>
            <a:r>
              <a:rPr lang="en-US" sz="1200" dirty="0" err="1" smtClean="0">
                <a:latin typeface="Arial Unicode MS" pitchFamily="34" charset="-128"/>
                <a:ea typeface="Arial Unicode MS" pitchFamily="34" charset="-128"/>
                <a:cs typeface="Arial Unicode MS" pitchFamily="34" charset="-128"/>
              </a:rPr>
              <a:t>Sedim</a:t>
            </a:r>
            <a:r>
              <a:rPr lang="en-US" sz="1200" dirty="0" smtClean="0">
                <a:latin typeface="Arial Unicode MS" pitchFamily="34" charset="-128"/>
                <a:ea typeface="Arial Unicode MS" pitchFamily="34" charset="-128"/>
                <a:cs typeface="Arial Unicode MS" pitchFamily="34" charset="-128"/>
              </a:rPr>
              <a:t> River, Kulim and </a:t>
            </a:r>
            <a:r>
              <a:rPr lang="en-US" sz="1200" dirty="0" err="1" smtClean="0">
                <a:latin typeface="Arial Unicode MS" pitchFamily="34" charset="-128"/>
                <a:ea typeface="Arial Unicode MS" pitchFamily="34" charset="-128"/>
                <a:cs typeface="Arial Unicode MS" pitchFamily="34" charset="-128"/>
              </a:rPr>
              <a:t>Kakum</a:t>
            </a:r>
            <a:r>
              <a:rPr lang="en-US" sz="1200" dirty="0" smtClean="0">
                <a:latin typeface="Arial Unicode MS" pitchFamily="34" charset="-128"/>
                <a:ea typeface="Arial Unicode MS" pitchFamily="34" charset="-128"/>
                <a:cs typeface="Arial Unicode MS" pitchFamily="34" charset="-128"/>
              </a:rPr>
              <a:t> National Park, Ghana.</a:t>
            </a:r>
          </a:p>
          <a:p>
            <a:pPr algn="ctr">
              <a:buNone/>
            </a:pPr>
            <a:endParaRPr lang="en-US" sz="1200" dirty="0">
              <a:latin typeface="Arial Unicode MS" pitchFamily="34" charset="-128"/>
              <a:ea typeface="Arial Unicode MS" pitchFamily="34" charset="-128"/>
              <a:cs typeface="Arial Unicode MS" pitchFamily="34" charset="-128"/>
            </a:endParaRPr>
          </a:p>
        </p:txBody>
      </p:sp>
      <p:sp>
        <p:nvSpPr>
          <p:cNvPr id="5" name="Footer Placeholder 4"/>
          <p:cNvSpPr>
            <a:spLocks noGrp="1"/>
          </p:cNvSpPr>
          <p:nvPr>
            <p:ph type="ftr" sz="quarter" idx="17"/>
          </p:nvPr>
        </p:nvSpPr>
        <p:spPr/>
        <p:txBody>
          <a:bodyPr/>
          <a:lstStyle/>
          <a:p>
            <a:r>
              <a:rPr lang="en-US" smtClean="0"/>
              <a:t>Deepak Memorial Se. Sec. School, Makronia, Sagar</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Rainforest Structures</a:t>
            </a:r>
            <a:endParaRPr lang="en-US" dirty="0"/>
          </a:p>
        </p:txBody>
      </p:sp>
      <p:sp>
        <p:nvSpPr>
          <p:cNvPr id="4" name="Content Placeholder 3"/>
          <p:cNvSpPr>
            <a:spLocks noGrp="1"/>
          </p:cNvSpPr>
          <p:nvPr>
            <p:ph sz="quarter" idx="14"/>
          </p:nvPr>
        </p:nvSpPr>
        <p:spPr>
          <a:xfrm>
            <a:off x="457200" y="1428750"/>
            <a:ext cx="8229600" cy="1143000"/>
          </a:xfrm>
        </p:spPr>
        <p:txBody>
          <a:bodyPr>
            <a:noAutofit/>
          </a:bodyPr>
          <a:lstStyle/>
          <a:p>
            <a:pPr algn="ctr">
              <a:buNone/>
            </a:pPr>
            <a:r>
              <a:rPr lang="en-US" sz="1200" dirty="0" smtClean="0">
                <a:latin typeface="Arial Unicode MS" pitchFamily="34" charset="-128"/>
                <a:ea typeface="Arial Unicode MS" pitchFamily="34" charset="-128"/>
                <a:cs typeface="Arial Unicode MS" pitchFamily="34" charset="-128"/>
              </a:rPr>
              <a:t>In the rainforest most plant and animal life is not found on the forest floor, but in the leafy world known as the canopy. The canopy, which may be over 100 feet (30 m) above the ground, is made up of the overlapping branches and leaves of rainforest trees. Scientists estimate that 60-90 percent of life in the rainforest is found in the trees, making this the richest habitat for plant and animal life. Many well-known animals including monkeys, frogs, lizards, birds, snakes, sloths, and small cats are found in the canopy.</a:t>
            </a:r>
          </a:p>
        </p:txBody>
      </p:sp>
      <p:sp>
        <p:nvSpPr>
          <p:cNvPr id="5" name="Footer Placeholder 4"/>
          <p:cNvSpPr>
            <a:spLocks noGrp="1"/>
          </p:cNvSpPr>
          <p:nvPr>
            <p:ph type="ftr" sz="quarter" idx="17"/>
          </p:nvPr>
        </p:nvSpPr>
        <p:spPr/>
        <p:txBody>
          <a:bodyPr/>
          <a:lstStyle/>
          <a:p>
            <a:r>
              <a:rPr lang="en-US" dirty="0" smtClean="0"/>
              <a:t>Deepak Memorial Se. Sec. School, </a:t>
            </a:r>
            <a:r>
              <a:rPr lang="en-US" dirty="0" err="1" smtClean="0"/>
              <a:t>Makronia</a:t>
            </a:r>
            <a:r>
              <a:rPr lang="en-US" dirty="0" smtClean="0"/>
              <a:t>, </a:t>
            </a:r>
            <a:r>
              <a:rPr lang="en-US" dirty="0" err="1" smtClean="0"/>
              <a:t>Sagar</a:t>
            </a:r>
            <a:endParaRPr lang="en-US" dirty="0"/>
          </a:p>
        </p:txBody>
      </p:sp>
      <p:pic>
        <p:nvPicPr>
          <p:cNvPr id="6" name="j0178459.jpg"/>
          <p:cNvPicPr>
            <a:picLocks noChangeAspect="1"/>
          </p:cNvPicPr>
          <p:nvPr/>
        </p:nvPicPr>
        <p:blipFill>
          <a:blip r:embed="rId2" cstate="print"/>
          <a:stretch>
            <a:fillRect/>
          </a:stretch>
        </p:blipFill>
        <p:spPr>
          <a:xfrm>
            <a:off x="1752600" y="2495550"/>
            <a:ext cx="5562600" cy="2057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Canopy Forest Spread Worldwide</a:t>
            </a:r>
            <a:endParaRPr lang="en-US" dirty="0"/>
          </a:p>
        </p:txBody>
      </p:sp>
      <p:sp>
        <p:nvSpPr>
          <p:cNvPr id="5" name="Footer Placeholder 4"/>
          <p:cNvSpPr>
            <a:spLocks noGrp="1"/>
          </p:cNvSpPr>
          <p:nvPr>
            <p:ph type="ftr" sz="quarter" idx="17"/>
          </p:nvPr>
        </p:nvSpPr>
        <p:spPr/>
        <p:txBody>
          <a:bodyPr/>
          <a:lstStyle/>
          <a:p>
            <a:r>
              <a:rPr lang="en-US" smtClean="0"/>
              <a:t>Deepak Memorial Se. Sec. School, Makronia, Sagar</a:t>
            </a:r>
            <a:endParaRPr lang="en-US"/>
          </a:p>
        </p:txBody>
      </p:sp>
      <p:pic>
        <p:nvPicPr>
          <p:cNvPr id="2051" name="Picture 3" descr="E:\anshul\deforestation_embed.jpg"/>
          <p:cNvPicPr>
            <a:picLocks noChangeAspect="1" noChangeArrowheads="1"/>
          </p:cNvPicPr>
          <p:nvPr/>
        </p:nvPicPr>
        <p:blipFill>
          <a:blip r:embed="rId2"/>
          <a:srcRect/>
          <a:stretch>
            <a:fillRect/>
          </a:stretch>
        </p:blipFill>
        <p:spPr bwMode="auto">
          <a:xfrm>
            <a:off x="533400" y="1352550"/>
            <a:ext cx="8180817" cy="3200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n-US" dirty="0" smtClean="0"/>
              <a:t>Reference</a:t>
            </a:r>
            <a:endParaRPr lang="en-US" dirty="0"/>
          </a:p>
        </p:txBody>
      </p:sp>
      <p:sp>
        <p:nvSpPr>
          <p:cNvPr id="4" name="Rectangle 3"/>
          <p:cNvSpPr>
            <a:spLocks noGrp="1"/>
          </p:cNvSpPr>
          <p:nvPr>
            <p:ph sz="quarter" idx="14"/>
          </p:nvPr>
        </p:nvSpPr>
        <p:spPr>
          <a:xfrm>
            <a:off x="4419600" y="1657350"/>
            <a:ext cx="4495800" cy="2895600"/>
          </a:xfrm>
        </p:spPr>
        <p:txBody>
          <a:bodyPr>
            <a:normAutofit/>
          </a:bodyPr>
          <a:lstStyle>
            <a:extLst/>
          </a:lstStyle>
          <a:p>
            <a:pPr marL="274320" lvl="1"/>
            <a:r>
              <a:rPr lang="en-US" altLang="x-none" dirty="0" smtClean="0"/>
              <a:t>NCERT books</a:t>
            </a:r>
          </a:p>
          <a:p>
            <a:pPr marL="274320" lvl="1"/>
            <a:r>
              <a:rPr lang="en-US" altLang="x-none" dirty="0" smtClean="0"/>
              <a:t>Wikipedia</a:t>
            </a:r>
          </a:p>
          <a:p>
            <a:pPr marL="274320" lvl="1"/>
            <a:r>
              <a:rPr lang="en-US" dirty="0" smtClean="0"/>
              <a:t>Animal Kingdom</a:t>
            </a:r>
          </a:p>
          <a:p>
            <a:pPr marL="274320" lvl="1"/>
            <a:r>
              <a:rPr lang="en-US" dirty="0" smtClean="0"/>
              <a:t>PlantsKnowledge.com</a:t>
            </a:r>
          </a:p>
          <a:p>
            <a:pPr marL="274320" lvl="1"/>
            <a:r>
              <a:rPr lang="en-US" dirty="0" smtClean="0"/>
              <a:t>Canopy Structures by </a:t>
            </a:r>
            <a:r>
              <a:rPr lang="en-US" dirty="0" err="1" smtClean="0"/>
              <a:t>Danise</a:t>
            </a:r>
            <a:endParaRPr lang="en-US" dirty="0" smtClean="0"/>
          </a:p>
          <a:p>
            <a:pPr marL="274320" lvl="1"/>
            <a:r>
              <a:rPr lang="en-US" dirty="0" smtClean="0"/>
              <a:t>Internet</a:t>
            </a:r>
          </a:p>
        </p:txBody>
      </p:sp>
      <p:pic>
        <p:nvPicPr>
          <p:cNvPr id="5" name="Rectangle 4"/>
          <p:cNvPicPr>
            <a:picLocks noChangeAspect="1"/>
          </p:cNvPicPr>
          <p:nvPr/>
        </p:nvPicPr>
        <p:blipFill>
          <a:blip r:embed="rId3" cstate="print"/>
          <a:stretch>
            <a:fillRect/>
          </a:stretch>
        </p:blipFill>
        <p:spPr>
          <a:xfrm>
            <a:off x="533400" y="1733550"/>
            <a:ext cx="3581400" cy="20145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ooter Placeholder 6"/>
          <p:cNvSpPr>
            <a:spLocks noGrp="1"/>
          </p:cNvSpPr>
          <p:nvPr>
            <p:ph type="ftr" sz="quarter" idx="17"/>
          </p:nvPr>
        </p:nvSpPr>
        <p:spPr/>
        <p:txBody>
          <a:bodyPr/>
          <a:lstStyle/>
          <a:p>
            <a:r>
              <a:rPr lang="en-US" smtClean="0"/>
              <a:t>Deepak Memorial Se. Sec. School, Makronia, Sagar</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Certificate</a:t>
            </a:r>
            <a:endParaRPr lang="en-US" dirty="0"/>
          </a:p>
        </p:txBody>
      </p:sp>
      <p:sp>
        <p:nvSpPr>
          <p:cNvPr id="3" name="Footer Placeholder 2"/>
          <p:cNvSpPr>
            <a:spLocks noGrp="1"/>
          </p:cNvSpPr>
          <p:nvPr>
            <p:ph type="ftr" sz="quarter" idx="11"/>
          </p:nvPr>
        </p:nvSpPr>
        <p:spPr/>
        <p:txBody>
          <a:bodyPr/>
          <a:lstStyle/>
          <a:p>
            <a:r>
              <a:rPr lang="en-US" smtClean="0"/>
              <a:t>Deepak Memorial Se. Sec. School, Makronia, Sagar</a:t>
            </a:r>
            <a:endParaRPr lang="en-US"/>
          </a:p>
        </p:txBody>
      </p:sp>
      <p:sp>
        <p:nvSpPr>
          <p:cNvPr id="4" name="Content Placeholder 3"/>
          <p:cNvSpPr>
            <a:spLocks noGrp="1"/>
          </p:cNvSpPr>
          <p:nvPr>
            <p:ph sz="quarter" idx="13"/>
          </p:nvPr>
        </p:nvSpPr>
        <p:spPr>
          <a:xfrm>
            <a:off x="381000" y="1352550"/>
            <a:ext cx="8153400" cy="3276600"/>
          </a:xfrm>
        </p:spPr>
        <p:txBody>
          <a:bodyPr>
            <a:normAutofit/>
          </a:bodyPr>
          <a:lstStyle/>
          <a:p>
            <a:pPr algn="ctr">
              <a:buNone/>
            </a:pPr>
            <a:r>
              <a:rPr lang="en-US" sz="1200" dirty="0" smtClean="0">
                <a:latin typeface="Arial Unicode MS" pitchFamily="34" charset="-128"/>
                <a:ea typeface="Arial Unicode MS" pitchFamily="34" charset="-128"/>
                <a:cs typeface="Arial Unicode MS" pitchFamily="34" charset="-128"/>
              </a:rPr>
              <a:t>This is to certify that this project has been made by (your name)of class ( which class) on the topic Study of </a:t>
            </a:r>
            <a:r>
              <a:rPr lang="en-US" sz="1200" dirty="0" err="1" smtClean="0">
                <a:latin typeface="Arial Unicode MS" pitchFamily="34" charset="-128"/>
                <a:ea typeface="Arial Unicode MS" pitchFamily="34" charset="-128"/>
                <a:cs typeface="Arial Unicode MS" pitchFamily="34" charset="-128"/>
              </a:rPr>
              <a:t>Canopia</a:t>
            </a:r>
            <a:r>
              <a:rPr lang="en-US" sz="1200" dirty="0" smtClean="0">
                <a:latin typeface="Arial Unicode MS" pitchFamily="34" charset="-128"/>
                <a:ea typeface="Arial Unicode MS" pitchFamily="34" charset="-128"/>
                <a:cs typeface="Arial Unicode MS" pitchFamily="34" charset="-128"/>
              </a:rPr>
              <a:t> structure of trees under the guidance of our Biology teacher (name of teacher) and HAVE BEEN completed it successfully. </a:t>
            </a:r>
            <a:br>
              <a:rPr lang="en-US" sz="1200" dirty="0" smtClean="0">
                <a:latin typeface="Arial Unicode MS" pitchFamily="34" charset="-128"/>
                <a:ea typeface="Arial Unicode MS" pitchFamily="34" charset="-128"/>
                <a:cs typeface="Arial Unicode MS" pitchFamily="34" charset="-128"/>
              </a:rPr>
            </a:br>
            <a:endParaRPr lang="en-US" sz="1200" dirty="0" smtClean="0">
              <a:latin typeface="Arial Unicode MS" pitchFamily="34" charset="-128"/>
              <a:ea typeface="Arial Unicode MS" pitchFamily="34" charset="-128"/>
              <a:cs typeface="Arial Unicode MS" pitchFamily="34" charset="-128"/>
            </a:endParaRPr>
          </a:p>
          <a:p>
            <a:pPr algn="ctr">
              <a:buNone/>
            </a:pPr>
            <a:r>
              <a:rPr lang="en-US" sz="1200" dirty="0" smtClean="0">
                <a:latin typeface="Arial Unicode MS" pitchFamily="34" charset="-128"/>
                <a:ea typeface="Arial Unicode MS" pitchFamily="34" charset="-128"/>
                <a:cs typeface="Arial Unicode MS" pitchFamily="34" charset="-128"/>
              </a:rPr>
              <a:t>Yours </a:t>
            </a:r>
            <a:r>
              <a:rPr lang="en-US" sz="1200" dirty="0" err="1" smtClean="0">
                <a:latin typeface="Arial Unicode MS" pitchFamily="34" charset="-128"/>
                <a:ea typeface="Arial Unicode MS" pitchFamily="34" charset="-128"/>
                <a:cs typeface="Arial Unicode MS" pitchFamily="34" charset="-128"/>
              </a:rPr>
              <a:t>truely</a:t>
            </a:r>
            <a:r>
              <a:rPr lang="en-US" sz="1200" dirty="0" smtClean="0">
                <a:latin typeface="Arial Unicode MS" pitchFamily="34" charset="-128"/>
                <a:ea typeface="Arial Unicode MS" pitchFamily="34" charset="-128"/>
                <a:cs typeface="Arial Unicode MS" pitchFamily="34" charset="-128"/>
              </a:rPr>
              <a:t/>
            </a:r>
            <a:br>
              <a:rPr lang="en-US" sz="1200" dirty="0" smtClean="0">
                <a:latin typeface="Arial Unicode MS" pitchFamily="34" charset="-128"/>
                <a:ea typeface="Arial Unicode MS" pitchFamily="34" charset="-128"/>
                <a:cs typeface="Arial Unicode MS" pitchFamily="34" charset="-128"/>
              </a:rPr>
            </a:br>
            <a:r>
              <a:rPr lang="en-US" sz="1200" dirty="0" smtClean="0">
                <a:latin typeface="Arial Unicode MS" pitchFamily="34" charset="-128"/>
                <a:ea typeface="Arial Unicode MS" pitchFamily="34" charset="-128"/>
                <a:cs typeface="Arial Unicode MS" pitchFamily="34" charset="-128"/>
              </a:rPr>
              <a:t>XYZ(YOUR NAME)</a:t>
            </a:r>
            <a:endParaRPr lang="en-US" sz="12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Acknowledgement</a:t>
            </a:r>
            <a:endParaRPr lang="en-US" dirty="0"/>
          </a:p>
        </p:txBody>
      </p:sp>
      <p:sp>
        <p:nvSpPr>
          <p:cNvPr id="4" name="Footer Placeholder 3"/>
          <p:cNvSpPr>
            <a:spLocks noGrp="1"/>
          </p:cNvSpPr>
          <p:nvPr>
            <p:ph type="ftr" sz="quarter" idx="11"/>
          </p:nvPr>
        </p:nvSpPr>
        <p:spPr/>
        <p:txBody>
          <a:bodyPr/>
          <a:lstStyle/>
          <a:p>
            <a:r>
              <a:rPr lang="en-US" smtClean="0"/>
              <a:t>Deepak Memorial Se. Sec. School, Makronia, Sagar</a:t>
            </a:r>
            <a:endParaRPr lang="en-US"/>
          </a:p>
        </p:txBody>
      </p:sp>
      <p:sp>
        <p:nvSpPr>
          <p:cNvPr id="5" name="Content Placeholder 4"/>
          <p:cNvSpPr>
            <a:spLocks noGrp="1"/>
          </p:cNvSpPr>
          <p:nvPr>
            <p:ph sz="quarter" idx="13"/>
          </p:nvPr>
        </p:nvSpPr>
        <p:spPr>
          <a:xfrm>
            <a:off x="609600" y="1504950"/>
            <a:ext cx="8153400" cy="3124200"/>
          </a:xfrm>
        </p:spPr>
        <p:txBody>
          <a:bodyPr>
            <a:normAutofit/>
          </a:bodyPr>
          <a:lstStyle/>
          <a:p>
            <a:pPr algn="ctr">
              <a:buNone/>
            </a:pPr>
            <a:r>
              <a:rPr lang="en-US" sz="1200" dirty="0" smtClean="0">
                <a:latin typeface="Arial Unicode MS" pitchFamily="34" charset="-128"/>
                <a:ea typeface="Arial Unicode MS" pitchFamily="34" charset="-128"/>
                <a:cs typeface="Arial Unicode MS" pitchFamily="34" charset="-128"/>
              </a:rPr>
              <a:t>I would like to express my special thanks of gratitude to my teacher </a:t>
            </a:r>
          </a:p>
          <a:p>
            <a:pPr algn="ctr">
              <a:buNone/>
            </a:pPr>
            <a:r>
              <a:rPr lang="en-US" sz="1200" dirty="0" smtClean="0">
                <a:latin typeface="Arial Unicode MS" pitchFamily="34" charset="-128"/>
                <a:ea typeface="Arial Unicode MS" pitchFamily="34" charset="-128"/>
                <a:cs typeface="Arial Unicode MS" pitchFamily="34" charset="-128"/>
              </a:rPr>
              <a:t>(Name of the teacher)</a:t>
            </a:r>
          </a:p>
          <a:p>
            <a:pPr algn="ctr">
              <a:buNone/>
            </a:pPr>
            <a:r>
              <a:rPr lang="en-US" sz="1200" dirty="0" smtClean="0">
                <a:latin typeface="Arial Unicode MS" pitchFamily="34" charset="-128"/>
                <a:ea typeface="Arial Unicode MS" pitchFamily="34" charset="-128"/>
                <a:cs typeface="Arial Unicode MS" pitchFamily="34" charset="-128"/>
              </a:rPr>
              <a:t> as well as our principal </a:t>
            </a:r>
          </a:p>
          <a:p>
            <a:pPr algn="ctr">
              <a:buNone/>
            </a:pPr>
            <a:r>
              <a:rPr lang="en-US" sz="1200" dirty="0" smtClean="0">
                <a:latin typeface="Arial Unicode MS" pitchFamily="34" charset="-128"/>
                <a:ea typeface="Arial Unicode MS" pitchFamily="34" charset="-128"/>
                <a:cs typeface="Arial Unicode MS" pitchFamily="34" charset="-128"/>
              </a:rPr>
              <a:t>(Name of the principal)</a:t>
            </a:r>
          </a:p>
          <a:p>
            <a:pPr algn="ctr">
              <a:buNone/>
            </a:pPr>
            <a:r>
              <a:rPr lang="en-US" sz="1200" dirty="0" smtClean="0">
                <a:latin typeface="Arial Unicode MS" pitchFamily="34" charset="-128"/>
                <a:ea typeface="Arial Unicode MS" pitchFamily="34" charset="-128"/>
                <a:cs typeface="Arial Unicode MS" pitchFamily="34" charset="-128"/>
              </a:rPr>
              <a:t>who gave me the golden opportunity to do this wonderful project on the topic </a:t>
            </a:r>
          </a:p>
          <a:p>
            <a:pPr algn="ctr">
              <a:buNone/>
            </a:pPr>
            <a:r>
              <a:rPr lang="en-US" sz="1200" dirty="0" smtClean="0">
                <a:latin typeface="Arial Unicode MS" pitchFamily="34" charset="-128"/>
                <a:ea typeface="Arial Unicode MS" pitchFamily="34" charset="-128"/>
                <a:cs typeface="Arial Unicode MS" pitchFamily="34" charset="-128"/>
              </a:rPr>
              <a:t>“Study of Canopy structure of trees”</a:t>
            </a:r>
          </a:p>
          <a:p>
            <a:pPr algn="ctr">
              <a:buNone/>
            </a:pPr>
            <a:r>
              <a:rPr lang="en-US" sz="1200" dirty="0" smtClean="0">
                <a:latin typeface="Arial Unicode MS" pitchFamily="34" charset="-128"/>
                <a:ea typeface="Arial Unicode MS" pitchFamily="34" charset="-128"/>
                <a:cs typeface="Arial Unicode MS" pitchFamily="34" charset="-128"/>
              </a:rPr>
              <a:t>which also helped me in doing a lot of Research and </a:t>
            </a:r>
            <a:r>
              <a:rPr lang="en-US" sz="1200" dirty="0" err="1" smtClean="0">
                <a:latin typeface="Arial Unicode MS" pitchFamily="34" charset="-128"/>
                <a:ea typeface="Arial Unicode MS" pitchFamily="34" charset="-128"/>
                <a:cs typeface="Arial Unicode MS" pitchFamily="34" charset="-128"/>
              </a:rPr>
              <a:t>i</a:t>
            </a:r>
            <a:r>
              <a:rPr lang="en-US" sz="1200" dirty="0" smtClean="0">
                <a:latin typeface="Arial Unicode MS" pitchFamily="34" charset="-128"/>
                <a:ea typeface="Arial Unicode MS" pitchFamily="34" charset="-128"/>
                <a:cs typeface="Arial Unicode MS" pitchFamily="34" charset="-128"/>
              </a:rPr>
              <a:t> came to know about so many new things I am really thankful to them.</a:t>
            </a:r>
            <a:br>
              <a:rPr lang="en-US" sz="1200" dirty="0" smtClean="0">
                <a:latin typeface="Arial Unicode MS" pitchFamily="34" charset="-128"/>
                <a:ea typeface="Arial Unicode MS" pitchFamily="34" charset="-128"/>
                <a:cs typeface="Arial Unicode MS" pitchFamily="34" charset="-128"/>
              </a:rPr>
            </a:br>
            <a:r>
              <a:rPr lang="en-US" sz="1200" dirty="0" smtClean="0">
                <a:latin typeface="Arial Unicode MS" pitchFamily="34" charset="-128"/>
                <a:ea typeface="Arial Unicode MS" pitchFamily="34" charset="-128"/>
                <a:cs typeface="Arial Unicode MS" pitchFamily="34" charset="-128"/>
              </a:rPr>
              <a:t>Secondly I would also like to thank my parents and friends who helped me a lot in finalizing this project within the limited time frame.</a:t>
            </a:r>
            <a:endParaRPr lang="en-US" sz="12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n-US" dirty="0" smtClean="0"/>
              <a:t>Introduction</a:t>
            </a:r>
            <a:endParaRPr lang="en-US" dirty="0"/>
          </a:p>
        </p:txBody>
      </p:sp>
      <p:sp>
        <p:nvSpPr>
          <p:cNvPr id="3" name="Rectangle 2"/>
          <p:cNvSpPr>
            <a:spLocks noGrp="1"/>
          </p:cNvSpPr>
          <p:nvPr>
            <p:ph sz="quarter" idx="13"/>
          </p:nvPr>
        </p:nvSpPr>
        <p:spPr>
          <a:xfrm>
            <a:off x="609600" y="1352551"/>
            <a:ext cx="5638800" cy="3124199"/>
          </a:xfrm>
        </p:spPr>
        <p:txBody>
          <a:bodyPr anchor="ctr">
            <a:normAutofit/>
          </a:bodyPr>
          <a:lstStyle>
            <a:extLst/>
          </a:lstStyle>
          <a:p>
            <a:pPr>
              <a:buNone/>
            </a:pPr>
            <a:r>
              <a:rPr lang="en-US" sz="1200" dirty="0" smtClean="0">
                <a:latin typeface="Arial Unicode MS" pitchFamily="34" charset="-128"/>
                <a:ea typeface="Arial Unicode MS" pitchFamily="34" charset="-128"/>
                <a:cs typeface="Arial Unicode MS" pitchFamily="34" charset="-128"/>
              </a:rPr>
              <a:t>In biology, the canopy is the aboveground portion of a plant community or crop, formed by the collection of individual plant crowns.</a:t>
            </a:r>
          </a:p>
          <a:p>
            <a:pPr>
              <a:buNone/>
            </a:pPr>
            <a:r>
              <a:rPr lang="en-US" sz="1200" dirty="0" smtClean="0">
                <a:latin typeface="Arial Unicode MS" pitchFamily="34" charset="-128"/>
                <a:ea typeface="Arial Unicode MS" pitchFamily="34" charset="-128"/>
                <a:cs typeface="Arial Unicode MS" pitchFamily="34" charset="-128"/>
              </a:rPr>
              <a:t>In forest ecology, canopy also refers to the upper layer or habitat zone, formed by mature tree crowns and including other biological organisms (epiphytes, lianas, arboreal animals, etc.)</a:t>
            </a:r>
          </a:p>
          <a:p>
            <a:pPr>
              <a:buNone/>
            </a:pPr>
            <a:r>
              <a:rPr lang="en-US" sz="1200" dirty="0" smtClean="0">
                <a:latin typeface="Arial Unicode MS" pitchFamily="34" charset="-128"/>
                <a:ea typeface="Arial Unicode MS" pitchFamily="34" charset="-128"/>
                <a:cs typeface="Arial Unicode MS" pitchFamily="34" charset="-128"/>
              </a:rPr>
              <a:t>Sometimes the term canopy is used to refer to the extent of the outer layer of leaves of an individual tree or group of trees. Shade trees normally have a dense canopy that blocks light from lower growing plants.</a:t>
            </a:r>
          </a:p>
          <a:p>
            <a:pPr>
              <a:buNone/>
            </a:pPr>
            <a:endParaRPr lang="en-US" sz="1200" dirty="0">
              <a:latin typeface="Arial Unicode MS" pitchFamily="34" charset="-128"/>
              <a:ea typeface="Arial Unicode MS" pitchFamily="34" charset="-128"/>
              <a:cs typeface="Arial Unicode MS" pitchFamily="34" charset="-128"/>
            </a:endParaRPr>
          </a:p>
        </p:txBody>
      </p:sp>
      <p:pic>
        <p:nvPicPr>
          <p:cNvPr id="5" name="Rounded Rectangle 4"/>
          <p:cNvPicPr>
            <a:picLocks noChangeAspect="1" noChangeArrowheads="1"/>
          </p:cNvPicPr>
          <p:nvPr/>
        </p:nvPicPr>
        <p:blipFill>
          <a:blip r:embed="rId3" cstate="print"/>
          <a:stretch>
            <a:fillRect/>
          </a:stretch>
        </p:blipFill>
        <p:spPr bwMode="auto">
          <a:xfrm>
            <a:off x="6248400" y="1962150"/>
            <a:ext cx="2563212" cy="1689617"/>
          </a:xfrm>
          <a:prstGeom prst="roundRect">
            <a:avLst>
              <a:gd name="adj" fmla="val 4815"/>
            </a:avLst>
          </a:prstGeom>
          <a:noFill/>
          <a:ln w="38100" cap="flat" cmpd="sng" algn="ctr">
            <a:solidFill>
              <a:schemeClr val="tx1"/>
            </a:solidFill>
            <a:prstDash val="solid"/>
            <a:miter lim="800000"/>
            <a:headEnd type="none" w="med" len="med"/>
            <a:tailEnd type="none" w="med" len="med"/>
          </a:ln>
          <a:effectLst/>
        </p:spPr>
      </p:pic>
      <p:sp>
        <p:nvSpPr>
          <p:cNvPr id="12" name="Footer Placeholder 11"/>
          <p:cNvSpPr>
            <a:spLocks noGrp="1"/>
          </p:cNvSpPr>
          <p:nvPr>
            <p:ph type="ftr" sz="quarter" idx="17"/>
          </p:nvPr>
        </p:nvSpPr>
        <p:spPr/>
        <p:txBody>
          <a:bodyPr/>
          <a:lstStyle/>
          <a:p>
            <a:r>
              <a:rPr lang="en-US" smtClean="0"/>
              <a:t>Deepak Memorial Se. Sec. School, Makronia, Sagar</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Unicode MS" pitchFamily="34" charset="-128"/>
                <a:ea typeface="Arial Unicode MS" pitchFamily="34" charset="-128"/>
                <a:cs typeface="Arial Unicode MS" pitchFamily="34" charset="-128"/>
              </a:rPr>
              <a:t>What Is Canopy?</a:t>
            </a:r>
            <a:endParaRPr lang="en-US"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sz="quarter" idx="13"/>
          </p:nvPr>
        </p:nvSpPr>
        <p:spPr>
          <a:xfrm>
            <a:off x="2057400" y="1428750"/>
            <a:ext cx="5029200" cy="3124199"/>
          </a:xfrm>
        </p:spPr>
        <p:txBody>
          <a:bodyPr>
            <a:normAutofit/>
          </a:bodyPr>
          <a:lstStyle/>
          <a:p>
            <a:pPr algn="ctr">
              <a:buNone/>
            </a:pPr>
            <a:r>
              <a:rPr lang="en-US" sz="1200" dirty="0" smtClean="0">
                <a:latin typeface="Arial Unicode MS" pitchFamily="34" charset="-128"/>
                <a:ea typeface="Arial Unicode MS" pitchFamily="34" charset="-128"/>
                <a:cs typeface="Arial Unicode MS" pitchFamily="34" charset="-128"/>
              </a:rPr>
              <a:t>In the rainforest most plant and animal life is not found on the forest floor, but in the leafy world known as the canopy.</a:t>
            </a:r>
          </a:p>
          <a:p>
            <a:pPr algn="ctr">
              <a:buNone/>
            </a:pPr>
            <a:r>
              <a:rPr lang="en-US" sz="1200" dirty="0" smtClean="0">
                <a:latin typeface="Arial Unicode MS" pitchFamily="34" charset="-128"/>
                <a:ea typeface="Arial Unicode MS" pitchFamily="34" charset="-128"/>
                <a:cs typeface="Arial Unicode MS" pitchFamily="34" charset="-128"/>
              </a:rPr>
              <a:t>The conditions of the canopy are very different from the conditions of the forest floor. During the day, the canopy is drier and hotter than other parts of the forest, and the plants and animals that live there are specially adapted for life in the trees. For example, because the amount of leaves in the canopy can make it difficult to see more than a few feet, many canopy animals rely on loud calls or lyrical songs for communication. Gaps between trees mean that some canopy animals fly, glide, or jump to move about in the treetops.</a:t>
            </a:r>
          </a:p>
          <a:p>
            <a:pPr algn="ctr">
              <a:buNone/>
            </a:pPr>
            <a:endParaRPr lang="en-US" sz="1200" dirty="0">
              <a:latin typeface="Arial Unicode MS" pitchFamily="34" charset="-128"/>
              <a:ea typeface="Arial Unicode MS" pitchFamily="34" charset="-128"/>
              <a:cs typeface="Arial Unicode MS" pitchFamily="34" charset="-128"/>
            </a:endParaRPr>
          </a:p>
        </p:txBody>
      </p:sp>
      <p:sp>
        <p:nvSpPr>
          <p:cNvPr id="5" name="Footer Placeholder 4"/>
          <p:cNvSpPr>
            <a:spLocks noGrp="1"/>
          </p:cNvSpPr>
          <p:nvPr>
            <p:ph type="ftr" sz="quarter" idx="17"/>
          </p:nvPr>
        </p:nvSpPr>
        <p:spPr/>
        <p:txBody>
          <a:bodyPr/>
          <a:lstStyle/>
          <a:p>
            <a:r>
              <a:rPr lang="en-US" smtClean="0"/>
              <a:t>Deepak Memorial Se. Sec. School, Makronia, Sagar</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n-US" dirty="0" smtClean="0"/>
              <a:t>Canopy Structure</a:t>
            </a:r>
            <a:endParaRPr lang="en-US" dirty="0"/>
          </a:p>
        </p:txBody>
      </p:sp>
      <p:sp>
        <p:nvSpPr>
          <p:cNvPr id="3" name="Rectangle 2"/>
          <p:cNvSpPr>
            <a:spLocks noGrp="1"/>
          </p:cNvSpPr>
          <p:nvPr>
            <p:ph sz="quarter" idx="13"/>
          </p:nvPr>
        </p:nvSpPr>
        <p:spPr>
          <a:xfrm>
            <a:off x="2362200" y="1352550"/>
            <a:ext cx="4419600" cy="1524000"/>
          </a:xfrm>
        </p:spPr>
        <p:txBody>
          <a:bodyPr anchor="ctr">
            <a:normAutofit/>
          </a:bodyPr>
          <a:lstStyle>
            <a:extLst/>
          </a:lstStyle>
          <a:p>
            <a:pPr marL="274320" lvl="1" algn="ctr">
              <a:buNone/>
            </a:pPr>
            <a:r>
              <a:rPr lang="en-US" sz="1200" dirty="0" smtClean="0">
                <a:latin typeface="Arial Unicode MS" pitchFamily="34" charset="-128"/>
                <a:ea typeface="Arial Unicode MS" pitchFamily="34" charset="-128"/>
                <a:cs typeface="Arial Unicode MS" pitchFamily="34" charset="-128"/>
              </a:rPr>
              <a:t>Canopy structure is the organization or spatial arrangement (three-dimensional geometry) of a plant canopy. Leaf Area Index (LAI), leaf area per unit ground area, is a key measure used to understand and compare plant canopies. It is also taller than the understory layer.</a:t>
            </a:r>
          </a:p>
          <a:p>
            <a:pPr marL="274320" lvl="1">
              <a:buNone/>
            </a:pPr>
            <a:endParaRPr lang="en-US" sz="1200" dirty="0" smtClean="0">
              <a:latin typeface="Arial Unicode MS" pitchFamily="34" charset="-128"/>
              <a:ea typeface="Arial Unicode MS" pitchFamily="34" charset="-128"/>
              <a:cs typeface="Arial Unicode MS" pitchFamily="34" charset="-128"/>
            </a:endParaRPr>
          </a:p>
        </p:txBody>
      </p:sp>
      <p:pic>
        <p:nvPicPr>
          <p:cNvPr id="5" name="j0314068.jpg"/>
          <p:cNvPicPr>
            <a:picLocks noGrp="1" noChangeAspect="1"/>
          </p:cNvPicPr>
          <p:nvPr>
            <p:ph sz="quarter" idx="14"/>
          </p:nvPr>
        </p:nvPicPr>
        <p:blipFill>
          <a:blip r:embed="rId3"/>
          <a:stretch>
            <a:fillRect/>
          </a:stretch>
        </p:blipFill>
        <p:spPr>
          <a:xfrm>
            <a:off x="1752600" y="2571750"/>
            <a:ext cx="5410200" cy="2127992"/>
          </a:xfrm>
        </p:spPr>
      </p:pic>
      <p:sp>
        <p:nvSpPr>
          <p:cNvPr id="7" name="Footer Placeholder 6"/>
          <p:cNvSpPr>
            <a:spLocks noGrp="1"/>
          </p:cNvSpPr>
          <p:nvPr>
            <p:ph type="ftr" sz="quarter" idx="17"/>
          </p:nvPr>
        </p:nvSpPr>
        <p:spPr/>
        <p:txBody>
          <a:bodyPr/>
          <a:lstStyle/>
          <a:p>
            <a:r>
              <a:rPr lang="en-US" smtClean="0"/>
              <a:t>Deepak Memorial Se. Sec. School, Makronia, Sagar</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Species of Canopy Trees</a:t>
            </a:r>
            <a:endParaRPr lang="en-US" dirty="0"/>
          </a:p>
        </p:txBody>
      </p:sp>
      <p:sp>
        <p:nvSpPr>
          <p:cNvPr id="4" name="Content Placeholder 3"/>
          <p:cNvSpPr>
            <a:spLocks noGrp="1"/>
          </p:cNvSpPr>
          <p:nvPr>
            <p:ph sz="quarter" idx="14"/>
          </p:nvPr>
        </p:nvSpPr>
        <p:spPr>
          <a:xfrm>
            <a:off x="533400" y="1428750"/>
            <a:ext cx="8121501" cy="3048000"/>
          </a:xfrm>
        </p:spPr>
        <p:txBody>
          <a:bodyPr>
            <a:normAutofit/>
          </a:bodyPr>
          <a:lstStyle/>
          <a:p>
            <a:pPr algn="ctr">
              <a:buNone/>
            </a:pPr>
            <a:r>
              <a:rPr lang="en-US" sz="1200" dirty="0" smtClean="0">
                <a:latin typeface="Arial Unicode MS" pitchFamily="34" charset="-128"/>
                <a:ea typeface="Arial Unicode MS" pitchFamily="34" charset="-128"/>
                <a:cs typeface="Arial Unicode MS" pitchFamily="34" charset="-128"/>
              </a:rPr>
              <a:t>Since as many as 70-90 percent of canopy tree species depend on animals for pollination and seed dispersal, numerous species are equipped with special mechanisms to ensure the proper species will take and deposit pollen in the proper plant species and disperse seeds in a suitable place.</a:t>
            </a:r>
          </a:p>
          <a:p>
            <a:pPr algn="ctr">
              <a:buNone/>
            </a:pPr>
            <a:r>
              <a:rPr lang="en-US" sz="1200" dirty="0" smtClean="0">
                <a:latin typeface="Arial Unicode MS" pitchFamily="34" charset="-128"/>
                <a:ea typeface="Arial Unicode MS" pitchFamily="34" charset="-128"/>
                <a:cs typeface="Arial Unicode MS" pitchFamily="34" charset="-128"/>
              </a:rPr>
              <a:t>Plants pollinated by certain animals often have certain characteristics. For example, flowers pollinated by birds have brightly colored, cup-shaped flowers, while flowers pollinated by bats are often white nocturnal blooms with copious amounts of nectar.</a:t>
            </a:r>
          </a:p>
          <a:p>
            <a:pPr algn="ctr">
              <a:buNone/>
            </a:pPr>
            <a:r>
              <a:rPr lang="en-US" sz="1200" dirty="0" smtClean="0">
                <a:latin typeface="Arial Unicode MS" pitchFamily="34" charset="-128"/>
                <a:ea typeface="Arial Unicode MS" pitchFamily="34" charset="-128"/>
                <a:cs typeface="Arial Unicode MS" pitchFamily="34" charset="-128"/>
              </a:rPr>
              <a:t>Flowers pollinated by flies often have a rotting or mildew-like smell just as "bee-flowers" have a sweet odor.</a:t>
            </a:r>
          </a:p>
          <a:p>
            <a:pPr algn="ctr">
              <a:buNone/>
            </a:pPr>
            <a:r>
              <a:rPr lang="en-US" sz="1200" dirty="0" smtClean="0">
                <a:latin typeface="Arial Unicode MS" pitchFamily="34" charset="-128"/>
                <a:ea typeface="Arial Unicode MS" pitchFamily="34" charset="-128"/>
                <a:cs typeface="Arial Unicode MS" pitchFamily="34" charset="-128"/>
              </a:rPr>
              <a:t>Butterfly flowers have a mild odor and are red or orange, since butterflies are one of few insects with good color vision. These flowers are most common in light-gap and forest-edge plants species, so butterflies tend to be most abundant in these areas.</a:t>
            </a:r>
            <a:endParaRPr lang="en-US" sz="1200" dirty="0">
              <a:latin typeface="Arial Unicode MS" pitchFamily="34" charset="-128"/>
              <a:ea typeface="Arial Unicode MS" pitchFamily="34" charset="-128"/>
              <a:cs typeface="Arial Unicode MS" pitchFamily="34" charset="-128"/>
            </a:endParaRPr>
          </a:p>
        </p:txBody>
      </p:sp>
      <p:sp>
        <p:nvSpPr>
          <p:cNvPr id="5" name="Footer Placeholder 4"/>
          <p:cNvSpPr>
            <a:spLocks noGrp="1"/>
          </p:cNvSpPr>
          <p:nvPr>
            <p:ph type="ftr" sz="quarter" idx="17"/>
          </p:nvPr>
        </p:nvSpPr>
        <p:spPr>
          <a:xfrm>
            <a:off x="1219200" y="4705350"/>
            <a:ext cx="5421083" cy="273844"/>
          </a:xfrm>
        </p:spPr>
        <p:txBody>
          <a:bodyPr/>
          <a:lstStyle/>
          <a:p>
            <a:r>
              <a:rPr lang="en-US" dirty="0" smtClean="0"/>
              <a:t>Deepak Memorial Se. Sec. School, </a:t>
            </a:r>
            <a:r>
              <a:rPr lang="en-US" dirty="0" err="1" smtClean="0"/>
              <a:t>Makronia</a:t>
            </a:r>
            <a:r>
              <a:rPr lang="en-US" dirty="0" smtClean="0"/>
              <a:t>, </a:t>
            </a:r>
            <a:r>
              <a:rPr lang="en-US" dirty="0" err="1" smtClean="0"/>
              <a:t>Sagar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base"/>
            <a:r>
              <a:rPr lang="en-US" b="1" dirty="0" smtClean="0">
                <a:latin typeface="Arial Unicode MS" pitchFamily="34" charset="-128"/>
                <a:ea typeface="Arial Unicode MS" pitchFamily="34" charset="-128"/>
                <a:cs typeface="Arial Unicode MS" pitchFamily="34" charset="-128"/>
              </a:rPr>
              <a:t>Types of Canopy Trees</a:t>
            </a:r>
            <a:endParaRPr lang="en-US" b="1" dirty="0">
              <a:latin typeface="Arial Unicode MS" pitchFamily="34" charset="-128"/>
              <a:ea typeface="Arial Unicode MS" pitchFamily="34" charset="-128"/>
              <a:cs typeface="Arial Unicode MS" pitchFamily="34" charset="-128"/>
            </a:endParaRPr>
          </a:p>
        </p:txBody>
      </p:sp>
      <p:sp>
        <p:nvSpPr>
          <p:cNvPr id="4" name="Content Placeholder 3"/>
          <p:cNvSpPr>
            <a:spLocks noGrp="1"/>
          </p:cNvSpPr>
          <p:nvPr>
            <p:ph sz="quarter" idx="14"/>
          </p:nvPr>
        </p:nvSpPr>
        <p:spPr>
          <a:xfrm>
            <a:off x="2971800" y="1352549"/>
            <a:ext cx="5759301" cy="3268625"/>
          </a:xfrm>
        </p:spPr>
        <p:txBody>
          <a:bodyPr>
            <a:normAutofit/>
          </a:bodyPr>
          <a:lstStyle/>
          <a:p>
            <a:pPr fontAlgn="base">
              <a:buNone/>
            </a:pPr>
            <a:r>
              <a:rPr lang="en-US" sz="1200" b="1" dirty="0" smtClean="0">
                <a:latin typeface="Arial Unicode MS" pitchFamily="34" charset="-128"/>
                <a:ea typeface="Arial Unicode MS" pitchFamily="34" charset="-128"/>
                <a:cs typeface="Arial Unicode MS" pitchFamily="34" charset="-128"/>
              </a:rPr>
              <a:t>Large Deciduous Shade Trees</a:t>
            </a:r>
          </a:p>
          <a:p>
            <a:pPr fontAlgn="base">
              <a:buNone/>
            </a:pPr>
            <a:r>
              <a:rPr lang="en-US" sz="1200" dirty="0" smtClean="0">
                <a:latin typeface="Arial Unicode MS" pitchFamily="34" charset="-128"/>
                <a:ea typeface="Arial Unicode MS" pitchFamily="34" charset="-128"/>
                <a:cs typeface="Arial Unicode MS" pitchFamily="34" charset="-128"/>
              </a:rPr>
              <a:t>Wide-spreading, tall deciduous trees are capable of shading a large area. Tall shade trees not only shade a yard, a patio, or a deck, but they also create an ecosystem for understory plants, such as dogwood trees (</a:t>
            </a:r>
            <a:r>
              <a:rPr lang="en-US" sz="1200" dirty="0" err="1" smtClean="0">
                <a:latin typeface="Arial Unicode MS" pitchFamily="34" charset="-128"/>
                <a:ea typeface="Arial Unicode MS" pitchFamily="34" charset="-128"/>
                <a:cs typeface="Arial Unicode MS" pitchFamily="34" charset="-128"/>
              </a:rPr>
              <a:t>Cornus</a:t>
            </a:r>
            <a:r>
              <a:rPr lang="en-US" sz="1200" dirty="0" smtClean="0">
                <a:latin typeface="Arial Unicode MS" pitchFamily="34" charset="-128"/>
                <a:ea typeface="Arial Unicode MS" pitchFamily="34" charset="-128"/>
                <a:cs typeface="Arial Unicode MS" pitchFamily="34" charset="-128"/>
              </a:rPr>
              <a:t> spp.), azaleas (Rhododendrons spp.) and other plants that grow in shade or partial shade.</a:t>
            </a:r>
          </a:p>
          <a:p>
            <a:pPr fontAlgn="base">
              <a:buNone/>
            </a:pPr>
            <a:r>
              <a:rPr lang="en-US" sz="1200" dirty="0" smtClean="0">
                <a:latin typeface="Arial Unicode MS" pitchFamily="34" charset="-128"/>
                <a:ea typeface="Arial Unicode MS" pitchFamily="34" charset="-128"/>
                <a:cs typeface="Arial Unicode MS" pitchFamily="34" charset="-128"/>
              </a:rPr>
              <a:t>Oaks (</a:t>
            </a:r>
            <a:r>
              <a:rPr lang="en-US" sz="1200" dirty="0" err="1" smtClean="0">
                <a:latin typeface="Arial Unicode MS" pitchFamily="34" charset="-128"/>
                <a:ea typeface="Arial Unicode MS" pitchFamily="34" charset="-128"/>
                <a:cs typeface="Arial Unicode MS" pitchFamily="34" charset="-128"/>
              </a:rPr>
              <a:t>Quercus</a:t>
            </a:r>
            <a:r>
              <a:rPr lang="en-US" sz="1200" dirty="0" smtClean="0">
                <a:latin typeface="Arial Unicode MS" pitchFamily="34" charset="-128"/>
                <a:ea typeface="Arial Unicode MS" pitchFamily="34" charset="-128"/>
                <a:cs typeface="Arial Unicode MS" pitchFamily="34" charset="-128"/>
              </a:rPr>
              <a:t> spp.), maples (Acer spp.), elms (</a:t>
            </a:r>
            <a:r>
              <a:rPr lang="en-US" sz="1200" dirty="0" err="1" smtClean="0">
                <a:latin typeface="Arial Unicode MS" pitchFamily="34" charset="-128"/>
                <a:ea typeface="Arial Unicode MS" pitchFamily="34" charset="-128"/>
                <a:cs typeface="Arial Unicode MS" pitchFamily="34" charset="-128"/>
              </a:rPr>
              <a:t>Ulmus</a:t>
            </a:r>
            <a:r>
              <a:rPr lang="en-US" sz="1200" dirty="0" smtClean="0">
                <a:latin typeface="Arial Unicode MS" pitchFamily="34" charset="-128"/>
                <a:ea typeface="Arial Unicode MS" pitchFamily="34" charset="-128"/>
                <a:cs typeface="Arial Unicode MS" pitchFamily="34" charset="-128"/>
              </a:rPr>
              <a:t> spp.) and ash trees (</a:t>
            </a:r>
            <a:r>
              <a:rPr lang="en-US" sz="1200" dirty="0" err="1" smtClean="0">
                <a:latin typeface="Arial Unicode MS" pitchFamily="34" charset="-128"/>
                <a:ea typeface="Arial Unicode MS" pitchFamily="34" charset="-128"/>
                <a:cs typeface="Arial Unicode MS" pitchFamily="34" charset="-128"/>
              </a:rPr>
              <a:t>Fraxinus</a:t>
            </a:r>
            <a:r>
              <a:rPr lang="en-US" sz="1200" dirty="0" smtClean="0">
                <a:latin typeface="Arial Unicode MS" pitchFamily="34" charset="-128"/>
                <a:ea typeface="Arial Unicode MS" pitchFamily="34" charset="-128"/>
                <a:cs typeface="Arial Unicode MS" pitchFamily="34" charset="-128"/>
              </a:rPr>
              <a:t> spp.) are among tall-growing deciduous species that impact the environment and local ecosystem. Considerations to take into account before planting large deciduous trees include lawn maintenance from leaf drop in autumn and sticks and limbs on the yard following storms. While leaf drop creates an annual lawn maintenance issue, leaf drop is an advantage, as it allows warming from the winter sun.</a:t>
            </a:r>
          </a:p>
          <a:p>
            <a:pPr>
              <a:buNone/>
            </a:pPr>
            <a:endParaRPr lang="en-US" sz="1200" dirty="0">
              <a:latin typeface="Arial Unicode MS" pitchFamily="34" charset="-128"/>
              <a:ea typeface="Arial Unicode MS" pitchFamily="34" charset="-128"/>
              <a:cs typeface="Arial Unicode MS" pitchFamily="34" charset="-128"/>
            </a:endParaRPr>
          </a:p>
        </p:txBody>
      </p:sp>
      <p:sp>
        <p:nvSpPr>
          <p:cNvPr id="5" name="Footer Placeholder 4"/>
          <p:cNvSpPr>
            <a:spLocks noGrp="1"/>
          </p:cNvSpPr>
          <p:nvPr>
            <p:ph type="ftr" sz="quarter" idx="17"/>
          </p:nvPr>
        </p:nvSpPr>
        <p:spPr/>
        <p:txBody>
          <a:bodyPr/>
          <a:lstStyle/>
          <a:p>
            <a:r>
              <a:rPr lang="en-US" smtClean="0"/>
              <a:t>Deepak Memorial Se. Sec. School, Makronia, Sagar</a:t>
            </a:r>
            <a:endParaRPr lang="en-US"/>
          </a:p>
        </p:txBody>
      </p:sp>
      <p:pic>
        <p:nvPicPr>
          <p:cNvPr id="6" name="Rounded Rectangle 4"/>
          <p:cNvPicPr>
            <a:picLocks noChangeAspect="1" noChangeArrowheads="1"/>
          </p:cNvPicPr>
          <p:nvPr/>
        </p:nvPicPr>
        <p:blipFill>
          <a:blip r:embed="rId2"/>
          <a:stretch>
            <a:fillRect/>
          </a:stretch>
        </p:blipFill>
        <p:spPr bwMode="auto">
          <a:xfrm>
            <a:off x="304800" y="1428751"/>
            <a:ext cx="2563212" cy="2667000"/>
          </a:xfrm>
          <a:prstGeom prst="roundRect">
            <a:avLst>
              <a:gd name="adj" fmla="val 4815"/>
            </a:avLst>
          </a:prstGeom>
          <a:noFill/>
          <a:ln w="38100" cap="flat" cmpd="sng" algn="ctr">
            <a:solidFill>
              <a:schemeClr val="tx1"/>
            </a:solidFill>
            <a:prstDash val="solid"/>
            <a:miter lim="800000"/>
            <a:headEnd type="none" w="med" len="med"/>
            <a:tailEnd type="none" w="med" len="me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base"/>
            <a:r>
              <a:rPr lang="en-US" b="1" dirty="0" smtClean="0">
                <a:latin typeface="Arial Unicode MS" pitchFamily="34" charset="-128"/>
                <a:ea typeface="Arial Unicode MS" pitchFamily="34" charset="-128"/>
                <a:cs typeface="Arial Unicode MS" pitchFamily="34" charset="-128"/>
              </a:rPr>
              <a:t>Types of Canopy Trees</a:t>
            </a:r>
            <a:endParaRPr lang="en-US" b="1" dirty="0">
              <a:latin typeface="Arial Unicode MS" pitchFamily="34" charset="-128"/>
              <a:ea typeface="Arial Unicode MS" pitchFamily="34" charset="-128"/>
              <a:cs typeface="Arial Unicode MS" pitchFamily="34" charset="-128"/>
            </a:endParaRPr>
          </a:p>
        </p:txBody>
      </p:sp>
      <p:sp>
        <p:nvSpPr>
          <p:cNvPr id="4" name="Content Placeholder 3"/>
          <p:cNvSpPr>
            <a:spLocks noGrp="1"/>
          </p:cNvSpPr>
          <p:nvPr>
            <p:ph sz="quarter" idx="14"/>
          </p:nvPr>
        </p:nvSpPr>
        <p:spPr>
          <a:xfrm>
            <a:off x="2971800" y="1352549"/>
            <a:ext cx="5759301" cy="3268625"/>
          </a:xfrm>
        </p:spPr>
        <p:txBody>
          <a:bodyPr>
            <a:normAutofit/>
          </a:bodyPr>
          <a:lstStyle/>
          <a:p>
            <a:pPr fontAlgn="base">
              <a:buNone/>
            </a:pPr>
            <a:r>
              <a:rPr lang="en-US" sz="1200" b="1" dirty="0" smtClean="0">
                <a:latin typeface="Arial Unicode MS" pitchFamily="34" charset="-128"/>
                <a:ea typeface="Arial Unicode MS" pitchFamily="34" charset="-128"/>
                <a:cs typeface="Arial Unicode MS" pitchFamily="34" charset="-128"/>
              </a:rPr>
              <a:t>Small Deciduous Shade Trees</a:t>
            </a:r>
          </a:p>
          <a:p>
            <a:pPr fontAlgn="base">
              <a:buNone/>
            </a:pPr>
            <a:r>
              <a:rPr lang="en-US" sz="1200" dirty="0" smtClean="0">
                <a:latin typeface="Arial Unicode MS" pitchFamily="34" charset="-128"/>
                <a:ea typeface="Arial Unicode MS" pitchFamily="34" charset="-128"/>
                <a:cs typeface="Arial Unicode MS" pitchFamily="34" charset="-128"/>
              </a:rPr>
              <a:t>Small deciduous trees often have ornamental value that goes beyond the shade provided by the tree canopy. The late-winter-blooming Acacia </a:t>
            </a:r>
            <a:r>
              <a:rPr lang="en-US" sz="1200" dirty="0" err="1" smtClean="0">
                <a:latin typeface="Arial Unicode MS" pitchFamily="34" charset="-128"/>
                <a:ea typeface="Arial Unicode MS" pitchFamily="34" charset="-128"/>
                <a:cs typeface="Arial Unicode MS" pitchFamily="34" charset="-128"/>
              </a:rPr>
              <a:t>smallii</a:t>
            </a:r>
            <a:r>
              <a:rPr lang="en-US" sz="1200" dirty="0" smtClean="0">
                <a:latin typeface="Arial Unicode MS" pitchFamily="34" charset="-128"/>
                <a:ea typeface="Arial Unicode MS" pitchFamily="34" charset="-128"/>
                <a:cs typeface="Arial Unicode MS" pitchFamily="34" charset="-128"/>
              </a:rPr>
              <a:t> grows in U.S. Department of Agriculture plant hardiness zones 8 through 10, blooming with clusters of puffy yellow, fragrant flowers. Japanese maple (Acer palmate) is a wide-spreading tree with green or red foliage, and golden chain tree (Laburnum spp.) grows to a height of 25 feet with an equal spread. </a:t>
            </a:r>
          </a:p>
          <a:p>
            <a:pPr fontAlgn="base">
              <a:buNone/>
            </a:pPr>
            <a:r>
              <a:rPr lang="en-US" sz="1200" dirty="0" smtClean="0">
                <a:latin typeface="Arial Unicode MS" pitchFamily="34" charset="-128"/>
                <a:ea typeface="Arial Unicode MS" pitchFamily="34" charset="-128"/>
                <a:cs typeface="Arial Unicode MS" pitchFamily="34" charset="-128"/>
              </a:rPr>
              <a:t>Both Acer palmate and Laburnum grow in United State Department of Agriculture plant hardiness zones 6 through 8. Crape myrtles (Lagerstroemia spp.) cast filtered shade, but are planted primarily for their ornamental features of bark and summer-blooming flower clusters in shades of purple, red, pink, lavender and white where they grow in USDA plant hardiness zones 7 through 10.</a:t>
            </a:r>
          </a:p>
          <a:p>
            <a:pPr>
              <a:buNone/>
            </a:pPr>
            <a:endParaRPr lang="en-US" sz="1200" dirty="0">
              <a:latin typeface="Arial Unicode MS" pitchFamily="34" charset="-128"/>
              <a:ea typeface="Arial Unicode MS" pitchFamily="34" charset="-128"/>
              <a:cs typeface="Arial Unicode MS" pitchFamily="34" charset="-128"/>
            </a:endParaRPr>
          </a:p>
        </p:txBody>
      </p:sp>
      <p:sp>
        <p:nvSpPr>
          <p:cNvPr id="5" name="Footer Placeholder 4"/>
          <p:cNvSpPr>
            <a:spLocks noGrp="1"/>
          </p:cNvSpPr>
          <p:nvPr>
            <p:ph type="ftr" sz="quarter" idx="17"/>
          </p:nvPr>
        </p:nvSpPr>
        <p:spPr/>
        <p:txBody>
          <a:bodyPr/>
          <a:lstStyle/>
          <a:p>
            <a:r>
              <a:rPr lang="en-US" smtClean="0"/>
              <a:t>Deepak Memorial Se. Sec. School, Makronia, Sagar</a:t>
            </a:r>
            <a:endParaRPr lang="en-US"/>
          </a:p>
        </p:txBody>
      </p:sp>
      <p:pic>
        <p:nvPicPr>
          <p:cNvPr id="6" name="Rounded Rectangle 4"/>
          <p:cNvPicPr>
            <a:picLocks noChangeAspect="1" noChangeArrowheads="1"/>
          </p:cNvPicPr>
          <p:nvPr/>
        </p:nvPicPr>
        <p:blipFill>
          <a:blip r:embed="rId2"/>
          <a:stretch>
            <a:fillRect/>
          </a:stretch>
        </p:blipFill>
        <p:spPr bwMode="auto">
          <a:xfrm>
            <a:off x="584158" y="1428750"/>
            <a:ext cx="2235242" cy="2362200"/>
          </a:xfrm>
          <a:prstGeom prst="roundRect">
            <a:avLst>
              <a:gd name="adj" fmla="val 4815"/>
            </a:avLst>
          </a:prstGeom>
          <a:noFill/>
          <a:ln w="38100" cap="flat" cmpd="sng" algn="ctr">
            <a:solidFill>
              <a:schemeClr val="tx1"/>
            </a:solidFill>
            <a:prstDash val="solid"/>
            <a:miter lim="800000"/>
            <a:headEnd type="none" w="med" len="med"/>
            <a:tailEnd type="none" w="med" len="me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1610</Words>
  <Application>Microsoft Office PowerPoint</Application>
  <PresentationFormat>On-screen Show (16:9)</PresentationFormat>
  <Paragraphs>103</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 Unicode MS</vt:lpstr>
      <vt:lpstr>Calibri</vt:lpstr>
      <vt:lpstr>Tw Cen MT</vt:lpstr>
      <vt:lpstr>Wingdings</vt:lpstr>
      <vt:lpstr>Wingdings 2</vt:lpstr>
      <vt:lpstr>WidescreenPresentation</vt:lpstr>
      <vt:lpstr>Study of Canopia structure of trees</vt:lpstr>
      <vt:lpstr>Certificate</vt:lpstr>
      <vt:lpstr>Acknowledgement</vt:lpstr>
      <vt:lpstr>Introduction</vt:lpstr>
      <vt:lpstr>What Is Canopy?</vt:lpstr>
      <vt:lpstr>Canopy Structure</vt:lpstr>
      <vt:lpstr>Species of Canopy Trees</vt:lpstr>
      <vt:lpstr>Types of Canopy Trees</vt:lpstr>
      <vt:lpstr>Types of Canopy Trees</vt:lpstr>
      <vt:lpstr>Types of Canopy Trees</vt:lpstr>
      <vt:lpstr>Types of Canopy Trees</vt:lpstr>
      <vt:lpstr>Canopy layer of Forests</vt:lpstr>
      <vt:lpstr>Canopy walkway</vt:lpstr>
      <vt:lpstr>Canopy Walkways: Detailed</vt:lpstr>
      <vt:lpstr>Rainforest Structures</vt:lpstr>
      <vt:lpstr>Canopy Forest Spread Worldwide</vt:lpstr>
      <vt:lpstr>Reference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2016-11-09T06:45:49Z</dcterms:created>
  <dcterms:modified xsi:type="dcterms:W3CDTF">2016-11-11T22:25:01Z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