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4" r:id="rId4"/>
    <p:sldId id="265" r:id="rId5"/>
    <p:sldId id="258" r:id="rId6"/>
    <p:sldId id="259" r:id="rId7"/>
    <p:sldId id="260" r:id="rId8"/>
    <p:sldId id="261" r:id="rId9"/>
    <p:sldId id="262" r:id="rId10"/>
    <p:sldId id="263" r:id="rId11"/>
    <p:sldId id="26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50"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30CA76-43FC-4FBD-B3A5-358F3529372F}" type="doc">
      <dgm:prSet loTypeId="urn:microsoft.com/office/officeart/2005/8/layout/vList2" loCatId="list" qsTypeId="urn:microsoft.com/office/officeart/2005/8/quickstyle/3d7" qsCatId="3D" csTypeId="urn:microsoft.com/office/officeart/2005/8/colors/accent1_2" csCatId="accent1" phldr="1"/>
      <dgm:spPr/>
      <dgm:t>
        <a:bodyPr/>
        <a:lstStyle/>
        <a:p>
          <a:endParaRPr lang="en-US"/>
        </a:p>
      </dgm:t>
    </dgm:pt>
    <dgm:pt modelId="{AEF674A5-05D7-4C8C-9B34-760711105B3B}">
      <dgm:prSet custT="1"/>
      <dgm:spPr/>
      <dgm:t>
        <a:bodyPr/>
        <a:lstStyle/>
        <a:p>
          <a:pPr rtl="0"/>
          <a:r>
            <a:rPr lang="en-US" sz="4400" b="1" dirty="0" smtClean="0">
              <a:effectLst>
                <a:outerShdw blurRad="38100" dist="38100" dir="2700000" algn="tl">
                  <a:srgbClr val="000000">
                    <a:alpha val="43137"/>
                  </a:srgbClr>
                </a:outerShdw>
              </a:effectLst>
            </a:rPr>
            <a:t>WHAT ARE DRUGS?</a:t>
          </a:r>
          <a:endParaRPr lang="en-US" sz="2800" dirty="0"/>
        </a:p>
      </dgm:t>
    </dgm:pt>
    <dgm:pt modelId="{AC946EFD-4653-440E-852B-B3A40BFFAABC}" type="parTrans" cxnId="{84D73B04-A87F-4D96-A840-0803AD45FFE3}">
      <dgm:prSet/>
      <dgm:spPr/>
      <dgm:t>
        <a:bodyPr/>
        <a:lstStyle/>
        <a:p>
          <a:endParaRPr lang="en-US"/>
        </a:p>
      </dgm:t>
    </dgm:pt>
    <dgm:pt modelId="{12C5431B-7F40-4255-92A3-A1116C80A04A}" type="sibTrans" cxnId="{84D73B04-A87F-4D96-A840-0803AD45FFE3}">
      <dgm:prSet/>
      <dgm:spPr/>
      <dgm:t>
        <a:bodyPr/>
        <a:lstStyle/>
        <a:p>
          <a:endParaRPr lang="en-US"/>
        </a:p>
      </dgm:t>
    </dgm:pt>
    <dgm:pt modelId="{711D7709-BDBA-4618-8435-27FD57E68099}" type="pres">
      <dgm:prSet presAssocID="{9030CA76-43FC-4FBD-B3A5-358F3529372F}" presName="linear" presStyleCnt="0">
        <dgm:presLayoutVars>
          <dgm:animLvl val="lvl"/>
          <dgm:resizeHandles val="exact"/>
        </dgm:presLayoutVars>
      </dgm:prSet>
      <dgm:spPr/>
      <dgm:t>
        <a:bodyPr/>
        <a:lstStyle/>
        <a:p>
          <a:endParaRPr lang="en-US"/>
        </a:p>
      </dgm:t>
    </dgm:pt>
    <dgm:pt modelId="{8CC48F99-DCEC-43E6-9D8C-ABF8F8426A33}" type="pres">
      <dgm:prSet presAssocID="{AEF674A5-05D7-4C8C-9B34-760711105B3B}" presName="parentText" presStyleLbl="node1" presStyleIdx="0" presStyleCnt="1">
        <dgm:presLayoutVars>
          <dgm:chMax val="0"/>
          <dgm:bulletEnabled val="1"/>
        </dgm:presLayoutVars>
      </dgm:prSet>
      <dgm:spPr/>
      <dgm:t>
        <a:bodyPr/>
        <a:lstStyle/>
        <a:p>
          <a:endParaRPr lang="en-US"/>
        </a:p>
      </dgm:t>
    </dgm:pt>
  </dgm:ptLst>
  <dgm:cxnLst>
    <dgm:cxn modelId="{591B0273-5ACF-4BAF-B3FC-2B22C9647E88}" type="presOf" srcId="{AEF674A5-05D7-4C8C-9B34-760711105B3B}" destId="{8CC48F99-DCEC-43E6-9D8C-ABF8F8426A33}" srcOrd="0" destOrd="0" presId="urn:microsoft.com/office/officeart/2005/8/layout/vList2"/>
    <dgm:cxn modelId="{8E47AC1E-AC4F-4C27-80F1-4A6B0D6A8B68}" type="presOf" srcId="{9030CA76-43FC-4FBD-B3A5-358F3529372F}" destId="{711D7709-BDBA-4618-8435-27FD57E68099}" srcOrd="0" destOrd="0" presId="urn:microsoft.com/office/officeart/2005/8/layout/vList2"/>
    <dgm:cxn modelId="{84D73B04-A87F-4D96-A840-0803AD45FFE3}" srcId="{9030CA76-43FC-4FBD-B3A5-358F3529372F}" destId="{AEF674A5-05D7-4C8C-9B34-760711105B3B}" srcOrd="0" destOrd="0" parTransId="{AC946EFD-4653-440E-852B-B3A40BFFAABC}" sibTransId="{12C5431B-7F40-4255-92A3-A1116C80A04A}"/>
    <dgm:cxn modelId="{E2EC3C4D-3E39-4AA0-B711-6AD57C3A3F65}" type="presParOf" srcId="{711D7709-BDBA-4618-8435-27FD57E68099}" destId="{8CC48F99-DCEC-43E6-9D8C-ABF8F8426A3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42E237A-E5A8-4F44-8342-2A4D2122B3FB}" type="doc">
      <dgm:prSet loTypeId="urn:microsoft.com/office/officeart/2005/8/layout/vList2" loCatId="list" qsTypeId="urn:microsoft.com/office/officeart/2005/8/quickstyle/3d7" qsCatId="3D" csTypeId="urn:microsoft.com/office/officeart/2005/8/colors/accent2_2" csCatId="accent2" phldr="1"/>
      <dgm:spPr/>
      <dgm:t>
        <a:bodyPr/>
        <a:lstStyle/>
        <a:p>
          <a:endParaRPr lang="en-US"/>
        </a:p>
      </dgm:t>
    </dgm:pt>
    <dgm:pt modelId="{A14CF617-14D2-49B5-81EC-409C4D1AEE1B}">
      <dgm:prSet/>
      <dgm:spPr/>
      <dgm:t>
        <a:bodyPr/>
        <a:lstStyle/>
        <a:p>
          <a:pPr rtl="0"/>
          <a:r>
            <a:rPr lang="en-US" b="1" dirty="0" smtClean="0">
              <a:effectLst>
                <a:outerShdw blurRad="38100" dist="38100" dir="2700000" algn="tl">
                  <a:srgbClr val="000000">
                    <a:alpha val="43137"/>
                  </a:srgbClr>
                </a:outerShdw>
              </a:effectLst>
            </a:rPr>
            <a:t>	HELP YOURSELF</a:t>
          </a:r>
          <a:endParaRPr lang="en-US" b="1" dirty="0">
            <a:effectLst>
              <a:outerShdw blurRad="38100" dist="38100" dir="2700000" algn="tl">
                <a:srgbClr val="000000">
                  <a:alpha val="43137"/>
                </a:srgbClr>
              </a:outerShdw>
            </a:effectLst>
          </a:endParaRPr>
        </a:p>
      </dgm:t>
    </dgm:pt>
    <dgm:pt modelId="{8FD4B91A-771C-4090-ABFE-F7A5CC438E11}" type="parTrans" cxnId="{64145717-807C-40E2-B9B6-4BB706BB0512}">
      <dgm:prSet/>
      <dgm:spPr/>
      <dgm:t>
        <a:bodyPr/>
        <a:lstStyle/>
        <a:p>
          <a:endParaRPr lang="en-US"/>
        </a:p>
      </dgm:t>
    </dgm:pt>
    <dgm:pt modelId="{83C5B2B4-0C62-490D-B07B-AAD49015DA82}" type="sibTrans" cxnId="{64145717-807C-40E2-B9B6-4BB706BB0512}">
      <dgm:prSet/>
      <dgm:spPr/>
      <dgm:t>
        <a:bodyPr/>
        <a:lstStyle/>
        <a:p>
          <a:endParaRPr lang="en-US"/>
        </a:p>
      </dgm:t>
    </dgm:pt>
    <dgm:pt modelId="{B473B80C-22D0-47BC-9537-E8893D9577CD}" type="pres">
      <dgm:prSet presAssocID="{742E237A-E5A8-4F44-8342-2A4D2122B3FB}" presName="linear" presStyleCnt="0">
        <dgm:presLayoutVars>
          <dgm:animLvl val="lvl"/>
          <dgm:resizeHandles val="exact"/>
        </dgm:presLayoutVars>
      </dgm:prSet>
      <dgm:spPr/>
      <dgm:t>
        <a:bodyPr/>
        <a:lstStyle/>
        <a:p>
          <a:endParaRPr lang="en-US"/>
        </a:p>
      </dgm:t>
    </dgm:pt>
    <dgm:pt modelId="{2FA64A70-10DC-4912-8EC7-FACBA12B54FC}" type="pres">
      <dgm:prSet presAssocID="{A14CF617-14D2-49B5-81EC-409C4D1AEE1B}" presName="parentText" presStyleLbl="node1" presStyleIdx="0" presStyleCnt="1">
        <dgm:presLayoutVars>
          <dgm:chMax val="0"/>
          <dgm:bulletEnabled val="1"/>
        </dgm:presLayoutVars>
      </dgm:prSet>
      <dgm:spPr/>
      <dgm:t>
        <a:bodyPr/>
        <a:lstStyle/>
        <a:p>
          <a:endParaRPr lang="en-US"/>
        </a:p>
      </dgm:t>
    </dgm:pt>
  </dgm:ptLst>
  <dgm:cxnLst>
    <dgm:cxn modelId="{64145717-807C-40E2-B9B6-4BB706BB0512}" srcId="{742E237A-E5A8-4F44-8342-2A4D2122B3FB}" destId="{A14CF617-14D2-49B5-81EC-409C4D1AEE1B}" srcOrd="0" destOrd="0" parTransId="{8FD4B91A-771C-4090-ABFE-F7A5CC438E11}" sibTransId="{83C5B2B4-0C62-490D-B07B-AAD49015DA82}"/>
    <dgm:cxn modelId="{E5D9FA50-B415-4D2F-AAEE-D8289250CF15}" type="presOf" srcId="{742E237A-E5A8-4F44-8342-2A4D2122B3FB}" destId="{B473B80C-22D0-47BC-9537-E8893D9577CD}" srcOrd="0" destOrd="0" presId="urn:microsoft.com/office/officeart/2005/8/layout/vList2"/>
    <dgm:cxn modelId="{1674D6DD-1B4B-4B24-9312-4A73F5FEFF0D}" type="presOf" srcId="{A14CF617-14D2-49B5-81EC-409C4D1AEE1B}" destId="{2FA64A70-10DC-4912-8EC7-FACBA12B54FC}" srcOrd="0" destOrd="0" presId="urn:microsoft.com/office/officeart/2005/8/layout/vList2"/>
    <dgm:cxn modelId="{B69BA7C9-CFCF-4256-9A21-20DDE075955D}" type="presParOf" srcId="{B473B80C-22D0-47BC-9537-E8893D9577CD}" destId="{2FA64A70-10DC-4912-8EC7-FACBA12B54FC}"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2F63479-4B65-42DA-AC15-38F7E845BB40}"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en-US"/>
        </a:p>
      </dgm:t>
    </dgm:pt>
    <dgm:pt modelId="{71228848-FC55-4BBD-946E-6E113997636A}">
      <dgm:prSet/>
      <dgm:spPr/>
      <dgm:t>
        <a:bodyPr/>
        <a:lstStyle/>
        <a:p>
          <a:pPr rtl="0"/>
          <a:r>
            <a:rPr lang="en-US" b="1" dirty="0" smtClean="0"/>
            <a:t>How to Help Yourself</a:t>
          </a:r>
          <a:endParaRPr lang="en-US" dirty="0"/>
        </a:p>
      </dgm:t>
    </dgm:pt>
    <dgm:pt modelId="{B9B89CDA-21D9-412C-94DD-972E0F92D145}" type="parTrans" cxnId="{5EAD841C-699B-475B-8AAA-2BB4A597C696}">
      <dgm:prSet/>
      <dgm:spPr/>
      <dgm:t>
        <a:bodyPr/>
        <a:lstStyle/>
        <a:p>
          <a:endParaRPr lang="en-US"/>
        </a:p>
      </dgm:t>
    </dgm:pt>
    <dgm:pt modelId="{8AC60309-769F-4122-A83B-98CC60A38D60}" type="sibTrans" cxnId="{5EAD841C-699B-475B-8AAA-2BB4A597C696}">
      <dgm:prSet/>
      <dgm:spPr/>
      <dgm:t>
        <a:bodyPr/>
        <a:lstStyle/>
        <a:p>
          <a:endParaRPr lang="en-US"/>
        </a:p>
      </dgm:t>
    </dgm:pt>
    <dgm:pt modelId="{3AFFA0E4-79C9-4F62-A660-F4C244437C87}">
      <dgm:prSet/>
      <dgm:spPr/>
      <dgm:t>
        <a:bodyPr/>
        <a:lstStyle/>
        <a:p>
          <a:pPr rtl="0"/>
          <a:r>
            <a:rPr lang="en-US" sz="2300" smtClean="0"/>
            <a:t>Get educated</a:t>
          </a:r>
          <a:endParaRPr lang="en-US" sz="2300"/>
        </a:p>
      </dgm:t>
    </dgm:pt>
    <dgm:pt modelId="{664D07D4-6F74-42F9-83D1-0BF6DA741C3F}" type="parTrans" cxnId="{D0BCFCE1-E41C-4FC7-9794-0E2042ABEA53}">
      <dgm:prSet/>
      <dgm:spPr/>
      <dgm:t>
        <a:bodyPr/>
        <a:lstStyle/>
        <a:p>
          <a:endParaRPr lang="en-US"/>
        </a:p>
      </dgm:t>
    </dgm:pt>
    <dgm:pt modelId="{21015CA1-54EC-47BA-8768-FE6A2EA87F50}" type="sibTrans" cxnId="{D0BCFCE1-E41C-4FC7-9794-0E2042ABEA53}">
      <dgm:prSet/>
      <dgm:spPr/>
      <dgm:t>
        <a:bodyPr/>
        <a:lstStyle/>
        <a:p>
          <a:endParaRPr lang="en-US"/>
        </a:p>
      </dgm:t>
    </dgm:pt>
    <dgm:pt modelId="{4B4C784E-5E58-4167-82CE-039633846DF5}">
      <dgm:prSet/>
      <dgm:spPr/>
      <dgm:t>
        <a:bodyPr/>
        <a:lstStyle/>
        <a:p>
          <a:pPr rtl="0"/>
          <a:r>
            <a:rPr lang="en-US" sz="2300" smtClean="0"/>
            <a:t>Know your facts</a:t>
          </a:r>
          <a:endParaRPr lang="en-US" sz="2300"/>
        </a:p>
      </dgm:t>
    </dgm:pt>
    <dgm:pt modelId="{9759D89D-6D92-4072-B1BF-B6B85137A934}" type="parTrans" cxnId="{204C29BA-333F-441C-AB17-DD830AFE6F18}">
      <dgm:prSet/>
      <dgm:spPr/>
      <dgm:t>
        <a:bodyPr/>
        <a:lstStyle/>
        <a:p>
          <a:endParaRPr lang="en-US"/>
        </a:p>
      </dgm:t>
    </dgm:pt>
    <dgm:pt modelId="{1B4D9548-F6F6-4A3B-A8AC-DF62F9F6A2C0}" type="sibTrans" cxnId="{204C29BA-333F-441C-AB17-DD830AFE6F18}">
      <dgm:prSet/>
      <dgm:spPr/>
      <dgm:t>
        <a:bodyPr/>
        <a:lstStyle/>
        <a:p>
          <a:endParaRPr lang="en-US"/>
        </a:p>
      </dgm:t>
    </dgm:pt>
    <dgm:pt modelId="{296A41BD-83A2-49B1-956F-A5170EB90890}">
      <dgm:prSet/>
      <dgm:spPr/>
      <dgm:t>
        <a:bodyPr/>
        <a:lstStyle/>
        <a:p>
          <a:pPr rtl="0"/>
          <a:r>
            <a:rPr lang="en-US" sz="2300" dirty="0" smtClean="0"/>
            <a:t>Take advantage of activities and events that do not involve alcohol or drugs</a:t>
          </a:r>
          <a:endParaRPr lang="en-US" sz="2300" dirty="0"/>
        </a:p>
      </dgm:t>
    </dgm:pt>
    <dgm:pt modelId="{3AA57C83-94BF-41B2-8B1B-D653951F20F9}" type="parTrans" cxnId="{E11D6EE5-8A0E-45CB-B0A3-FE850B8D5B46}">
      <dgm:prSet/>
      <dgm:spPr/>
      <dgm:t>
        <a:bodyPr/>
        <a:lstStyle/>
        <a:p>
          <a:endParaRPr lang="en-US"/>
        </a:p>
      </dgm:t>
    </dgm:pt>
    <dgm:pt modelId="{C9B4F4D0-E685-40AC-BA44-E2C2C568D994}" type="sibTrans" cxnId="{E11D6EE5-8A0E-45CB-B0A3-FE850B8D5B46}">
      <dgm:prSet/>
      <dgm:spPr/>
      <dgm:t>
        <a:bodyPr/>
        <a:lstStyle/>
        <a:p>
          <a:endParaRPr lang="en-US"/>
        </a:p>
      </dgm:t>
    </dgm:pt>
    <dgm:pt modelId="{BFC15B62-ACF1-4F3C-BDAF-FCA18DE954DB}">
      <dgm:prSet/>
      <dgm:spPr/>
      <dgm:t>
        <a:bodyPr/>
        <a:lstStyle/>
        <a:p>
          <a:pPr rtl="0"/>
          <a:r>
            <a:rPr lang="en-US" sz="2300" dirty="0" smtClean="0"/>
            <a:t>Choose to stay in control</a:t>
          </a:r>
          <a:endParaRPr lang="en-US" sz="2300" dirty="0"/>
        </a:p>
      </dgm:t>
    </dgm:pt>
    <dgm:pt modelId="{1640D8A9-2046-4A58-BE1A-D4910C102FCF}" type="parTrans" cxnId="{B6BE21D6-62A8-46CA-AAD5-FB034186A1E3}">
      <dgm:prSet/>
      <dgm:spPr/>
      <dgm:t>
        <a:bodyPr/>
        <a:lstStyle/>
        <a:p>
          <a:endParaRPr lang="en-US"/>
        </a:p>
      </dgm:t>
    </dgm:pt>
    <dgm:pt modelId="{EACC0C00-0ADC-4418-895D-ED34EF9ECEC9}" type="sibTrans" cxnId="{B6BE21D6-62A8-46CA-AAD5-FB034186A1E3}">
      <dgm:prSet/>
      <dgm:spPr/>
      <dgm:t>
        <a:bodyPr/>
        <a:lstStyle/>
        <a:p>
          <a:endParaRPr lang="en-US"/>
        </a:p>
      </dgm:t>
    </dgm:pt>
    <dgm:pt modelId="{59592D1F-FB1D-4EE9-AFB1-C1D4490479FC}">
      <dgm:prSet/>
      <dgm:spPr/>
      <dgm:t>
        <a:bodyPr/>
        <a:lstStyle/>
        <a:p>
          <a:pPr rtl="0"/>
          <a:r>
            <a:rPr lang="en-US" sz="2300" dirty="0" smtClean="0"/>
            <a:t>Address possible underlying problems (such as a variety of anxiety concerns, depression, self esteem issues, trauma, family and relationship concerns)</a:t>
          </a:r>
          <a:endParaRPr lang="en-US" sz="2300" dirty="0"/>
        </a:p>
      </dgm:t>
    </dgm:pt>
    <dgm:pt modelId="{4BCB0503-5C45-466C-97A6-769262A558C8}" type="parTrans" cxnId="{08F883B7-9F87-4751-BDAB-AA8C2FB54D1F}">
      <dgm:prSet/>
      <dgm:spPr/>
      <dgm:t>
        <a:bodyPr/>
        <a:lstStyle/>
        <a:p>
          <a:endParaRPr lang="en-US"/>
        </a:p>
      </dgm:t>
    </dgm:pt>
    <dgm:pt modelId="{14406EC2-6FF7-4D89-9124-32E991991255}" type="sibTrans" cxnId="{08F883B7-9F87-4751-BDAB-AA8C2FB54D1F}">
      <dgm:prSet/>
      <dgm:spPr/>
      <dgm:t>
        <a:bodyPr/>
        <a:lstStyle/>
        <a:p>
          <a:endParaRPr lang="en-US"/>
        </a:p>
      </dgm:t>
    </dgm:pt>
    <dgm:pt modelId="{581BC4AB-B81D-473B-A64E-1CC944CF704E}">
      <dgm:prSet custT="1"/>
      <dgm:spPr/>
      <dgm:t>
        <a:bodyPr/>
        <a:lstStyle/>
        <a:p>
          <a:pPr rtl="0"/>
          <a:r>
            <a:rPr lang="en-US" sz="2400" b="1" dirty="0" smtClean="0"/>
            <a:t>Get help at the counseling office in:                                                               	Nicol Hall 2</a:t>
          </a:r>
          <a:r>
            <a:rPr lang="en-US" sz="2400" b="1" baseline="30000" dirty="0" smtClean="0"/>
            <a:t>nd</a:t>
          </a:r>
          <a:r>
            <a:rPr lang="en-US" sz="2400" b="1" dirty="0" smtClean="0"/>
            <a:t> floor room 4-1 (Beirut Campus)                                     	Student Center, ground floor (Byblos Campus)</a:t>
          </a:r>
          <a:endParaRPr lang="en-US" sz="2400" dirty="0"/>
        </a:p>
      </dgm:t>
    </dgm:pt>
    <dgm:pt modelId="{2F0AAFCC-CC2E-4423-BED4-800F586CEC61}" type="parTrans" cxnId="{49862EE6-48B7-45DB-ACEB-F9108416E145}">
      <dgm:prSet/>
      <dgm:spPr/>
      <dgm:t>
        <a:bodyPr/>
        <a:lstStyle/>
        <a:p>
          <a:endParaRPr lang="en-US"/>
        </a:p>
      </dgm:t>
    </dgm:pt>
    <dgm:pt modelId="{CC3BC7B0-97A8-400A-91F3-0DDA971D8B21}" type="sibTrans" cxnId="{49862EE6-48B7-45DB-ACEB-F9108416E145}">
      <dgm:prSet/>
      <dgm:spPr/>
      <dgm:t>
        <a:bodyPr/>
        <a:lstStyle/>
        <a:p>
          <a:endParaRPr lang="en-US"/>
        </a:p>
      </dgm:t>
    </dgm:pt>
    <dgm:pt modelId="{2B382EF8-90B0-4940-9068-29993A524C49}" type="pres">
      <dgm:prSet presAssocID="{52F63479-4B65-42DA-AC15-38F7E845BB40}" presName="linear" presStyleCnt="0">
        <dgm:presLayoutVars>
          <dgm:animLvl val="lvl"/>
          <dgm:resizeHandles val="exact"/>
        </dgm:presLayoutVars>
      </dgm:prSet>
      <dgm:spPr/>
      <dgm:t>
        <a:bodyPr/>
        <a:lstStyle/>
        <a:p>
          <a:endParaRPr lang="en-US"/>
        </a:p>
      </dgm:t>
    </dgm:pt>
    <dgm:pt modelId="{8DA34C3B-5E20-4274-BF2F-8D963DE20247}" type="pres">
      <dgm:prSet presAssocID="{71228848-FC55-4BBD-946E-6E113997636A}" presName="parentText" presStyleLbl="node1" presStyleIdx="0" presStyleCnt="1" custScaleY="42889">
        <dgm:presLayoutVars>
          <dgm:chMax val="0"/>
          <dgm:bulletEnabled val="1"/>
        </dgm:presLayoutVars>
      </dgm:prSet>
      <dgm:spPr/>
      <dgm:t>
        <a:bodyPr/>
        <a:lstStyle/>
        <a:p>
          <a:endParaRPr lang="en-US"/>
        </a:p>
      </dgm:t>
    </dgm:pt>
    <dgm:pt modelId="{C31CE9FB-EED0-48B6-AEFF-C2EE7DAF601E}" type="pres">
      <dgm:prSet presAssocID="{71228848-FC55-4BBD-946E-6E113997636A}" presName="childText" presStyleLbl="revTx" presStyleIdx="0" presStyleCnt="1" custScaleY="120660">
        <dgm:presLayoutVars>
          <dgm:bulletEnabled val="1"/>
        </dgm:presLayoutVars>
      </dgm:prSet>
      <dgm:spPr/>
      <dgm:t>
        <a:bodyPr/>
        <a:lstStyle/>
        <a:p>
          <a:endParaRPr lang="en-US"/>
        </a:p>
      </dgm:t>
    </dgm:pt>
  </dgm:ptLst>
  <dgm:cxnLst>
    <dgm:cxn modelId="{B6BE21D6-62A8-46CA-AAD5-FB034186A1E3}" srcId="{71228848-FC55-4BBD-946E-6E113997636A}" destId="{BFC15B62-ACF1-4F3C-BDAF-FCA18DE954DB}" srcOrd="3" destOrd="0" parTransId="{1640D8A9-2046-4A58-BE1A-D4910C102FCF}" sibTransId="{EACC0C00-0ADC-4418-895D-ED34EF9ECEC9}"/>
    <dgm:cxn modelId="{08F883B7-9F87-4751-BDAB-AA8C2FB54D1F}" srcId="{71228848-FC55-4BBD-946E-6E113997636A}" destId="{59592D1F-FB1D-4EE9-AFB1-C1D4490479FC}" srcOrd="4" destOrd="0" parTransId="{4BCB0503-5C45-466C-97A6-769262A558C8}" sibTransId="{14406EC2-6FF7-4D89-9124-32E991991255}"/>
    <dgm:cxn modelId="{E11D6EE5-8A0E-45CB-B0A3-FE850B8D5B46}" srcId="{71228848-FC55-4BBD-946E-6E113997636A}" destId="{296A41BD-83A2-49B1-956F-A5170EB90890}" srcOrd="2" destOrd="0" parTransId="{3AA57C83-94BF-41B2-8B1B-D653951F20F9}" sibTransId="{C9B4F4D0-E685-40AC-BA44-E2C2C568D994}"/>
    <dgm:cxn modelId="{1E2743B8-52CA-407B-B6DA-FBDC374C5D2A}" type="presOf" srcId="{4B4C784E-5E58-4167-82CE-039633846DF5}" destId="{C31CE9FB-EED0-48B6-AEFF-C2EE7DAF601E}" srcOrd="0" destOrd="1" presId="urn:microsoft.com/office/officeart/2005/8/layout/vList2"/>
    <dgm:cxn modelId="{5EAD841C-699B-475B-8AAA-2BB4A597C696}" srcId="{52F63479-4B65-42DA-AC15-38F7E845BB40}" destId="{71228848-FC55-4BBD-946E-6E113997636A}" srcOrd="0" destOrd="0" parTransId="{B9B89CDA-21D9-412C-94DD-972E0F92D145}" sibTransId="{8AC60309-769F-4122-A83B-98CC60A38D60}"/>
    <dgm:cxn modelId="{248F5AFA-8207-440A-96C2-B31B98A92DED}" type="presOf" srcId="{581BC4AB-B81D-473B-A64E-1CC944CF704E}" destId="{C31CE9FB-EED0-48B6-AEFF-C2EE7DAF601E}" srcOrd="0" destOrd="5" presId="urn:microsoft.com/office/officeart/2005/8/layout/vList2"/>
    <dgm:cxn modelId="{809B8FE7-054A-4270-8AFE-879639E8B05C}" type="presOf" srcId="{59592D1F-FB1D-4EE9-AFB1-C1D4490479FC}" destId="{C31CE9FB-EED0-48B6-AEFF-C2EE7DAF601E}" srcOrd="0" destOrd="4" presId="urn:microsoft.com/office/officeart/2005/8/layout/vList2"/>
    <dgm:cxn modelId="{F250D5B2-303C-4F3D-9838-69D235DE7DF1}" type="presOf" srcId="{BFC15B62-ACF1-4F3C-BDAF-FCA18DE954DB}" destId="{C31CE9FB-EED0-48B6-AEFF-C2EE7DAF601E}" srcOrd="0" destOrd="3" presId="urn:microsoft.com/office/officeart/2005/8/layout/vList2"/>
    <dgm:cxn modelId="{9ED2D163-29EA-4D12-B4E2-6EBEFB9C19BE}" type="presOf" srcId="{296A41BD-83A2-49B1-956F-A5170EB90890}" destId="{C31CE9FB-EED0-48B6-AEFF-C2EE7DAF601E}" srcOrd="0" destOrd="2" presId="urn:microsoft.com/office/officeart/2005/8/layout/vList2"/>
    <dgm:cxn modelId="{8067A430-9185-4C24-9195-488CF6D532DE}" type="presOf" srcId="{71228848-FC55-4BBD-946E-6E113997636A}" destId="{8DA34C3B-5E20-4274-BF2F-8D963DE20247}" srcOrd="0" destOrd="0" presId="urn:microsoft.com/office/officeart/2005/8/layout/vList2"/>
    <dgm:cxn modelId="{EAA36D2E-1707-4F6C-9F5F-77F6C553743F}" type="presOf" srcId="{52F63479-4B65-42DA-AC15-38F7E845BB40}" destId="{2B382EF8-90B0-4940-9068-29993A524C49}" srcOrd="0" destOrd="0" presId="urn:microsoft.com/office/officeart/2005/8/layout/vList2"/>
    <dgm:cxn modelId="{D0BCFCE1-E41C-4FC7-9794-0E2042ABEA53}" srcId="{71228848-FC55-4BBD-946E-6E113997636A}" destId="{3AFFA0E4-79C9-4F62-A660-F4C244437C87}" srcOrd="0" destOrd="0" parTransId="{664D07D4-6F74-42F9-83D1-0BF6DA741C3F}" sibTransId="{21015CA1-54EC-47BA-8768-FE6A2EA87F50}"/>
    <dgm:cxn modelId="{49862EE6-48B7-45DB-ACEB-F9108416E145}" srcId="{71228848-FC55-4BBD-946E-6E113997636A}" destId="{581BC4AB-B81D-473B-A64E-1CC944CF704E}" srcOrd="5" destOrd="0" parTransId="{2F0AAFCC-CC2E-4423-BED4-800F586CEC61}" sibTransId="{CC3BC7B0-97A8-400A-91F3-0DDA971D8B21}"/>
    <dgm:cxn modelId="{204C29BA-333F-441C-AB17-DD830AFE6F18}" srcId="{71228848-FC55-4BBD-946E-6E113997636A}" destId="{4B4C784E-5E58-4167-82CE-039633846DF5}" srcOrd="1" destOrd="0" parTransId="{9759D89D-6D92-4072-B1BF-B6B85137A934}" sibTransId="{1B4D9548-F6F6-4A3B-A8AC-DF62F9F6A2C0}"/>
    <dgm:cxn modelId="{311F349D-FA8B-430E-9E03-B67B67B30A5B}" type="presOf" srcId="{3AFFA0E4-79C9-4F62-A660-F4C244437C87}" destId="{C31CE9FB-EED0-48B6-AEFF-C2EE7DAF601E}" srcOrd="0" destOrd="0" presId="urn:microsoft.com/office/officeart/2005/8/layout/vList2"/>
    <dgm:cxn modelId="{E68350ED-9DD3-45D0-AF3F-D5AFA3F96738}" type="presParOf" srcId="{2B382EF8-90B0-4940-9068-29993A524C49}" destId="{8DA34C3B-5E20-4274-BF2F-8D963DE20247}" srcOrd="0" destOrd="0" presId="urn:microsoft.com/office/officeart/2005/8/layout/vList2"/>
    <dgm:cxn modelId="{8DF8EC79-685A-434E-A79F-D928C8C1AA5D}" type="presParOf" srcId="{2B382EF8-90B0-4940-9068-29993A524C49}" destId="{C31CE9FB-EED0-48B6-AEFF-C2EE7DAF601E}"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AC8F8F9-EDAC-463C-AC37-9A676879A511}" type="doc">
      <dgm:prSet loTypeId="urn:microsoft.com/office/officeart/2005/8/layout/vList2" loCatId="list" qsTypeId="urn:microsoft.com/office/officeart/2005/8/quickstyle/3d7" qsCatId="3D" csTypeId="urn:microsoft.com/office/officeart/2005/8/colors/accent4_2" csCatId="accent4"/>
      <dgm:spPr/>
      <dgm:t>
        <a:bodyPr/>
        <a:lstStyle/>
        <a:p>
          <a:endParaRPr lang="en-US"/>
        </a:p>
      </dgm:t>
    </dgm:pt>
    <dgm:pt modelId="{21A79886-76E3-4981-BE5B-E54890E0F902}">
      <dgm:prSet/>
      <dgm:spPr/>
      <dgm:t>
        <a:bodyPr/>
        <a:lstStyle/>
        <a:p>
          <a:pPr rtl="0"/>
          <a:r>
            <a:rPr lang="en-US" b="1" dirty="0" smtClean="0">
              <a:effectLst>
                <a:outerShdw blurRad="38100" dist="38100" dir="2700000" algn="tl">
                  <a:srgbClr val="000000">
                    <a:alpha val="43137"/>
                  </a:srgbClr>
                </a:outerShdw>
              </a:effectLst>
            </a:rPr>
            <a:t>HELP A FRIEND</a:t>
          </a:r>
          <a:endParaRPr lang="en-US" b="1" dirty="0">
            <a:effectLst>
              <a:outerShdw blurRad="38100" dist="38100" dir="2700000" algn="tl">
                <a:srgbClr val="000000">
                  <a:alpha val="43137"/>
                </a:srgbClr>
              </a:outerShdw>
            </a:effectLst>
          </a:endParaRPr>
        </a:p>
      </dgm:t>
    </dgm:pt>
    <dgm:pt modelId="{47F79522-F0D1-4ECE-8D30-CEF8C01F6EAF}" type="parTrans" cxnId="{E6BA9205-6D29-4B0B-BBB9-C8358F73FC50}">
      <dgm:prSet/>
      <dgm:spPr/>
      <dgm:t>
        <a:bodyPr/>
        <a:lstStyle/>
        <a:p>
          <a:endParaRPr lang="en-US"/>
        </a:p>
      </dgm:t>
    </dgm:pt>
    <dgm:pt modelId="{43851774-1E75-4883-B5F5-18583C55705C}" type="sibTrans" cxnId="{E6BA9205-6D29-4B0B-BBB9-C8358F73FC50}">
      <dgm:prSet/>
      <dgm:spPr/>
      <dgm:t>
        <a:bodyPr/>
        <a:lstStyle/>
        <a:p>
          <a:endParaRPr lang="en-US"/>
        </a:p>
      </dgm:t>
    </dgm:pt>
    <dgm:pt modelId="{0187AA18-8E6D-49D3-85BA-6ABDD4490D55}" type="pres">
      <dgm:prSet presAssocID="{2AC8F8F9-EDAC-463C-AC37-9A676879A511}" presName="linear" presStyleCnt="0">
        <dgm:presLayoutVars>
          <dgm:animLvl val="lvl"/>
          <dgm:resizeHandles val="exact"/>
        </dgm:presLayoutVars>
      </dgm:prSet>
      <dgm:spPr/>
      <dgm:t>
        <a:bodyPr/>
        <a:lstStyle/>
        <a:p>
          <a:endParaRPr lang="en-US"/>
        </a:p>
      </dgm:t>
    </dgm:pt>
    <dgm:pt modelId="{388112AF-8E4D-409E-BFB0-8D6460402DE2}" type="pres">
      <dgm:prSet presAssocID="{21A79886-76E3-4981-BE5B-E54890E0F902}" presName="parentText" presStyleLbl="node1" presStyleIdx="0" presStyleCnt="1">
        <dgm:presLayoutVars>
          <dgm:chMax val="0"/>
          <dgm:bulletEnabled val="1"/>
        </dgm:presLayoutVars>
      </dgm:prSet>
      <dgm:spPr/>
      <dgm:t>
        <a:bodyPr/>
        <a:lstStyle/>
        <a:p>
          <a:endParaRPr lang="en-US"/>
        </a:p>
      </dgm:t>
    </dgm:pt>
  </dgm:ptLst>
  <dgm:cxnLst>
    <dgm:cxn modelId="{E6BA9205-6D29-4B0B-BBB9-C8358F73FC50}" srcId="{2AC8F8F9-EDAC-463C-AC37-9A676879A511}" destId="{21A79886-76E3-4981-BE5B-E54890E0F902}" srcOrd="0" destOrd="0" parTransId="{47F79522-F0D1-4ECE-8D30-CEF8C01F6EAF}" sibTransId="{43851774-1E75-4883-B5F5-18583C55705C}"/>
    <dgm:cxn modelId="{6F5700D5-032F-4313-BE96-03B72C467476}" type="presOf" srcId="{21A79886-76E3-4981-BE5B-E54890E0F902}" destId="{388112AF-8E4D-409E-BFB0-8D6460402DE2}" srcOrd="0" destOrd="0" presId="urn:microsoft.com/office/officeart/2005/8/layout/vList2"/>
    <dgm:cxn modelId="{0C713998-148C-4931-B0D0-19C4383FA831}" type="presOf" srcId="{2AC8F8F9-EDAC-463C-AC37-9A676879A511}" destId="{0187AA18-8E6D-49D3-85BA-6ABDD4490D55}" srcOrd="0" destOrd="0" presId="urn:microsoft.com/office/officeart/2005/8/layout/vList2"/>
    <dgm:cxn modelId="{2CB030CE-EDA6-4F09-B600-8A44308C82B5}" type="presParOf" srcId="{0187AA18-8E6D-49D3-85BA-6ABDD4490D55}" destId="{388112AF-8E4D-409E-BFB0-8D6460402DE2}"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2F63479-4B65-42DA-AC15-38F7E845BB40}" type="doc">
      <dgm:prSet loTypeId="urn:microsoft.com/office/officeart/2005/8/layout/vList2" loCatId="list" qsTypeId="urn:microsoft.com/office/officeart/2005/8/quickstyle/simple1" qsCatId="simple" csTypeId="urn:microsoft.com/office/officeart/2005/8/colors/accent5_2" csCatId="accent5" phldr="1"/>
      <dgm:spPr/>
      <dgm:t>
        <a:bodyPr/>
        <a:lstStyle/>
        <a:p>
          <a:endParaRPr lang="en-US"/>
        </a:p>
      </dgm:t>
    </dgm:pt>
    <dgm:pt modelId="{71228848-FC55-4BBD-946E-6E113997636A}">
      <dgm:prSet/>
      <dgm:spPr/>
      <dgm:t>
        <a:bodyPr/>
        <a:lstStyle/>
        <a:p>
          <a:pPr rtl="0"/>
          <a:r>
            <a:rPr lang="en-US" b="1" dirty="0" smtClean="0"/>
            <a:t>How to Help a Friend</a:t>
          </a:r>
          <a:endParaRPr lang="en-US" dirty="0"/>
        </a:p>
      </dgm:t>
    </dgm:pt>
    <dgm:pt modelId="{B9B89CDA-21D9-412C-94DD-972E0F92D145}" type="parTrans" cxnId="{5EAD841C-699B-475B-8AAA-2BB4A597C696}">
      <dgm:prSet/>
      <dgm:spPr/>
      <dgm:t>
        <a:bodyPr/>
        <a:lstStyle/>
        <a:p>
          <a:endParaRPr lang="en-US"/>
        </a:p>
      </dgm:t>
    </dgm:pt>
    <dgm:pt modelId="{8AC60309-769F-4122-A83B-98CC60A38D60}" type="sibTrans" cxnId="{5EAD841C-699B-475B-8AAA-2BB4A597C696}">
      <dgm:prSet/>
      <dgm:spPr/>
      <dgm:t>
        <a:bodyPr/>
        <a:lstStyle/>
        <a:p>
          <a:endParaRPr lang="en-US"/>
        </a:p>
      </dgm:t>
    </dgm:pt>
    <dgm:pt modelId="{3AFFA0E4-79C9-4F62-A660-F4C244437C87}">
      <dgm:prSet/>
      <dgm:spPr/>
      <dgm:t>
        <a:bodyPr/>
        <a:lstStyle/>
        <a:p>
          <a:pPr rtl="0"/>
          <a:r>
            <a:rPr lang="en-US" dirty="0" smtClean="0"/>
            <a:t>Get educated</a:t>
          </a:r>
          <a:endParaRPr lang="en-US" dirty="0"/>
        </a:p>
      </dgm:t>
    </dgm:pt>
    <dgm:pt modelId="{664D07D4-6F74-42F9-83D1-0BF6DA741C3F}" type="parTrans" cxnId="{D0BCFCE1-E41C-4FC7-9794-0E2042ABEA53}">
      <dgm:prSet/>
      <dgm:spPr/>
      <dgm:t>
        <a:bodyPr/>
        <a:lstStyle/>
        <a:p>
          <a:endParaRPr lang="en-US"/>
        </a:p>
      </dgm:t>
    </dgm:pt>
    <dgm:pt modelId="{21015CA1-54EC-47BA-8768-FE6A2EA87F50}" type="sibTrans" cxnId="{D0BCFCE1-E41C-4FC7-9794-0E2042ABEA53}">
      <dgm:prSet/>
      <dgm:spPr/>
      <dgm:t>
        <a:bodyPr/>
        <a:lstStyle/>
        <a:p>
          <a:endParaRPr lang="en-US"/>
        </a:p>
      </dgm:t>
    </dgm:pt>
    <dgm:pt modelId="{4B4C784E-5E58-4167-82CE-039633846DF5}">
      <dgm:prSet/>
      <dgm:spPr/>
      <dgm:t>
        <a:bodyPr/>
        <a:lstStyle/>
        <a:p>
          <a:pPr rtl="0"/>
          <a:r>
            <a:rPr lang="en-US" dirty="0" smtClean="0"/>
            <a:t>Know your facts</a:t>
          </a:r>
          <a:endParaRPr lang="en-US" dirty="0"/>
        </a:p>
      </dgm:t>
    </dgm:pt>
    <dgm:pt modelId="{9759D89D-6D92-4072-B1BF-B6B85137A934}" type="parTrans" cxnId="{204C29BA-333F-441C-AB17-DD830AFE6F18}">
      <dgm:prSet/>
      <dgm:spPr/>
      <dgm:t>
        <a:bodyPr/>
        <a:lstStyle/>
        <a:p>
          <a:endParaRPr lang="en-US"/>
        </a:p>
      </dgm:t>
    </dgm:pt>
    <dgm:pt modelId="{1B4D9548-F6F6-4A3B-A8AC-DF62F9F6A2C0}" type="sibTrans" cxnId="{204C29BA-333F-441C-AB17-DD830AFE6F18}">
      <dgm:prSet/>
      <dgm:spPr/>
      <dgm:t>
        <a:bodyPr/>
        <a:lstStyle/>
        <a:p>
          <a:endParaRPr lang="en-US"/>
        </a:p>
      </dgm:t>
    </dgm:pt>
    <dgm:pt modelId="{296A41BD-83A2-49B1-956F-A5170EB90890}">
      <dgm:prSet/>
      <dgm:spPr/>
      <dgm:t>
        <a:bodyPr/>
        <a:lstStyle/>
        <a:p>
          <a:pPr rtl="0"/>
          <a:r>
            <a:rPr lang="en-US" dirty="0" smtClean="0"/>
            <a:t>If the friend is intoxicated stay with them</a:t>
          </a:r>
          <a:endParaRPr lang="en-US" dirty="0"/>
        </a:p>
      </dgm:t>
    </dgm:pt>
    <dgm:pt modelId="{3AA57C83-94BF-41B2-8B1B-D653951F20F9}" type="parTrans" cxnId="{E11D6EE5-8A0E-45CB-B0A3-FE850B8D5B46}">
      <dgm:prSet/>
      <dgm:spPr/>
      <dgm:t>
        <a:bodyPr/>
        <a:lstStyle/>
        <a:p>
          <a:endParaRPr lang="en-US"/>
        </a:p>
      </dgm:t>
    </dgm:pt>
    <dgm:pt modelId="{C9B4F4D0-E685-40AC-BA44-E2C2C568D994}" type="sibTrans" cxnId="{E11D6EE5-8A0E-45CB-B0A3-FE850B8D5B46}">
      <dgm:prSet/>
      <dgm:spPr/>
      <dgm:t>
        <a:bodyPr/>
        <a:lstStyle/>
        <a:p>
          <a:endParaRPr lang="en-US"/>
        </a:p>
      </dgm:t>
    </dgm:pt>
    <dgm:pt modelId="{BFC15B62-ACF1-4F3C-BDAF-FCA18DE954DB}">
      <dgm:prSet/>
      <dgm:spPr/>
      <dgm:t>
        <a:bodyPr/>
        <a:lstStyle/>
        <a:p>
          <a:pPr rtl="0"/>
          <a:r>
            <a:rPr lang="en-US" dirty="0" smtClean="0"/>
            <a:t>If you notice difficulty breathing, staying awake, body that feels too warm or too cold, lack of balance &amp; eye contact and slurred speech call for help </a:t>
          </a:r>
          <a:endParaRPr lang="en-US" dirty="0"/>
        </a:p>
      </dgm:t>
    </dgm:pt>
    <dgm:pt modelId="{1640D8A9-2046-4A58-BE1A-D4910C102FCF}" type="parTrans" cxnId="{B6BE21D6-62A8-46CA-AAD5-FB034186A1E3}">
      <dgm:prSet/>
      <dgm:spPr/>
      <dgm:t>
        <a:bodyPr/>
        <a:lstStyle/>
        <a:p>
          <a:endParaRPr lang="en-US"/>
        </a:p>
      </dgm:t>
    </dgm:pt>
    <dgm:pt modelId="{EACC0C00-0ADC-4418-895D-ED34EF9ECEC9}" type="sibTrans" cxnId="{B6BE21D6-62A8-46CA-AAD5-FB034186A1E3}">
      <dgm:prSet/>
      <dgm:spPr/>
      <dgm:t>
        <a:bodyPr/>
        <a:lstStyle/>
        <a:p>
          <a:endParaRPr lang="en-US"/>
        </a:p>
      </dgm:t>
    </dgm:pt>
    <dgm:pt modelId="{59592D1F-FB1D-4EE9-AFB1-C1D4490479FC}">
      <dgm:prSet/>
      <dgm:spPr/>
      <dgm:t>
        <a:bodyPr/>
        <a:lstStyle/>
        <a:p>
          <a:pPr rtl="0"/>
          <a:r>
            <a:rPr lang="en-US" dirty="0" smtClean="0"/>
            <a:t>If you notice on-going problem with drugs &amp;/or alcohol address your concerns with your friend (for how to do that consult with your campus counselor)</a:t>
          </a:r>
          <a:endParaRPr lang="en-US" dirty="0"/>
        </a:p>
      </dgm:t>
    </dgm:pt>
    <dgm:pt modelId="{4BCB0503-5C45-466C-97A6-769262A558C8}" type="parTrans" cxnId="{08F883B7-9F87-4751-BDAB-AA8C2FB54D1F}">
      <dgm:prSet/>
      <dgm:spPr/>
      <dgm:t>
        <a:bodyPr/>
        <a:lstStyle/>
        <a:p>
          <a:endParaRPr lang="en-US"/>
        </a:p>
      </dgm:t>
    </dgm:pt>
    <dgm:pt modelId="{14406EC2-6FF7-4D89-9124-32E991991255}" type="sibTrans" cxnId="{08F883B7-9F87-4751-BDAB-AA8C2FB54D1F}">
      <dgm:prSet/>
      <dgm:spPr/>
      <dgm:t>
        <a:bodyPr/>
        <a:lstStyle/>
        <a:p>
          <a:endParaRPr lang="en-US"/>
        </a:p>
      </dgm:t>
    </dgm:pt>
    <dgm:pt modelId="{581BC4AB-B81D-473B-A64E-1CC944CF704E}">
      <dgm:prSet/>
      <dgm:spPr/>
      <dgm:t>
        <a:bodyPr/>
        <a:lstStyle/>
        <a:p>
          <a:pPr rtl="0"/>
          <a:r>
            <a:rPr lang="en-US" b="1" dirty="0" smtClean="0">
              <a:effectLst>
                <a:outerShdw blurRad="38100" dist="38100" dir="2700000" algn="tl">
                  <a:srgbClr val="000000">
                    <a:alpha val="43137"/>
                  </a:srgbClr>
                </a:outerShdw>
              </a:effectLst>
            </a:rPr>
            <a:t>Get help at the counseling office in:                                                                           	Nicol Hall 2</a:t>
          </a:r>
          <a:r>
            <a:rPr lang="en-US" b="1" baseline="30000" dirty="0" smtClean="0">
              <a:effectLst>
                <a:outerShdw blurRad="38100" dist="38100" dir="2700000" algn="tl">
                  <a:srgbClr val="000000">
                    <a:alpha val="43137"/>
                  </a:srgbClr>
                </a:outerShdw>
              </a:effectLst>
            </a:rPr>
            <a:t>nd</a:t>
          </a:r>
          <a:r>
            <a:rPr lang="en-US" b="1" dirty="0" smtClean="0">
              <a:effectLst>
                <a:outerShdw blurRad="38100" dist="38100" dir="2700000" algn="tl">
                  <a:srgbClr val="000000">
                    <a:alpha val="43137"/>
                  </a:srgbClr>
                </a:outerShdw>
              </a:effectLst>
            </a:rPr>
            <a:t> floor room 4-1 (Beirut Campus)                                                     	Student Center, ground floor (Byblos Campus)                                                         </a:t>
          </a:r>
          <a:endParaRPr lang="en-US" dirty="0">
            <a:effectLst>
              <a:outerShdw blurRad="38100" dist="38100" dir="2700000" algn="tl">
                <a:srgbClr val="000000">
                  <a:alpha val="43137"/>
                </a:srgbClr>
              </a:outerShdw>
            </a:effectLst>
          </a:endParaRPr>
        </a:p>
      </dgm:t>
    </dgm:pt>
    <dgm:pt modelId="{2F0AAFCC-CC2E-4423-BED4-800F586CEC61}" type="parTrans" cxnId="{49862EE6-48B7-45DB-ACEB-F9108416E145}">
      <dgm:prSet/>
      <dgm:spPr/>
      <dgm:t>
        <a:bodyPr/>
        <a:lstStyle/>
        <a:p>
          <a:endParaRPr lang="en-US"/>
        </a:p>
      </dgm:t>
    </dgm:pt>
    <dgm:pt modelId="{CC3BC7B0-97A8-400A-91F3-0DDA971D8B21}" type="sibTrans" cxnId="{49862EE6-48B7-45DB-ACEB-F9108416E145}">
      <dgm:prSet/>
      <dgm:spPr/>
      <dgm:t>
        <a:bodyPr/>
        <a:lstStyle/>
        <a:p>
          <a:endParaRPr lang="en-US"/>
        </a:p>
      </dgm:t>
    </dgm:pt>
    <dgm:pt modelId="{2B382EF8-90B0-4940-9068-29993A524C49}" type="pres">
      <dgm:prSet presAssocID="{52F63479-4B65-42DA-AC15-38F7E845BB40}" presName="linear" presStyleCnt="0">
        <dgm:presLayoutVars>
          <dgm:animLvl val="lvl"/>
          <dgm:resizeHandles val="exact"/>
        </dgm:presLayoutVars>
      </dgm:prSet>
      <dgm:spPr/>
      <dgm:t>
        <a:bodyPr/>
        <a:lstStyle/>
        <a:p>
          <a:endParaRPr lang="en-US"/>
        </a:p>
      </dgm:t>
    </dgm:pt>
    <dgm:pt modelId="{8DA34C3B-5E20-4274-BF2F-8D963DE20247}" type="pres">
      <dgm:prSet presAssocID="{71228848-FC55-4BBD-946E-6E113997636A}" presName="parentText" presStyleLbl="node1" presStyleIdx="0" presStyleCnt="1" custLinFactNeighborY="510">
        <dgm:presLayoutVars>
          <dgm:chMax val="0"/>
          <dgm:bulletEnabled val="1"/>
        </dgm:presLayoutVars>
      </dgm:prSet>
      <dgm:spPr/>
      <dgm:t>
        <a:bodyPr/>
        <a:lstStyle/>
        <a:p>
          <a:endParaRPr lang="en-US"/>
        </a:p>
      </dgm:t>
    </dgm:pt>
    <dgm:pt modelId="{C31CE9FB-EED0-48B6-AEFF-C2EE7DAF601E}" type="pres">
      <dgm:prSet presAssocID="{71228848-FC55-4BBD-946E-6E113997636A}" presName="childText" presStyleLbl="revTx" presStyleIdx="0" presStyleCnt="1" custScaleY="128013">
        <dgm:presLayoutVars>
          <dgm:bulletEnabled val="1"/>
        </dgm:presLayoutVars>
      </dgm:prSet>
      <dgm:spPr/>
      <dgm:t>
        <a:bodyPr/>
        <a:lstStyle/>
        <a:p>
          <a:endParaRPr lang="en-US"/>
        </a:p>
      </dgm:t>
    </dgm:pt>
  </dgm:ptLst>
  <dgm:cxnLst>
    <dgm:cxn modelId="{B6BE21D6-62A8-46CA-AAD5-FB034186A1E3}" srcId="{71228848-FC55-4BBD-946E-6E113997636A}" destId="{BFC15B62-ACF1-4F3C-BDAF-FCA18DE954DB}" srcOrd="3" destOrd="0" parTransId="{1640D8A9-2046-4A58-BE1A-D4910C102FCF}" sibTransId="{EACC0C00-0ADC-4418-895D-ED34EF9ECEC9}"/>
    <dgm:cxn modelId="{08F883B7-9F87-4751-BDAB-AA8C2FB54D1F}" srcId="{71228848-FC55-4BBD-946E-6E113997636A}" destId="{59592D1F-FB1D-4EE9-AFB1-C1D4490479FC}" srcOrd="4" destOrd="0" parTransId="{4BCB0503-5C45-466C-97A6-769262A558C8}" sibTransId="{14406EC2-6FF7-4D89-9124-32E991991255}"/>
    <dgm:cxn modelId="{E11D6EE5-8A0E-45CB-B0A3-FE850B8D5B46}" srcId="{71228848-FC55-4BBD-946E-6E113997636A}" destId="{296A41BD-83A2-49B1-956F-A5170EB90890}" srcOrd="2" destOrd="0" parTransId="{3AA57C83-94BF-41B2-8B1B-D653951F20F9}" sibTransId="{C9B4F4D0-E685-40AC-BA44-E2C2C568D994}"/>
    <dgm:cxn modelId="{5EAD841C-699B-475B-8AAA-2BB4A597C696}" srcId="{52F63479-4B65-42DA-AC15-38F7E845BB40}" destId="{71228848-FC55-4BBD-946E-6E113997636A}" srcOrd="0" destOrd="0" parTransId="{B9B89CDA-21D9-412C-94DD-972E0F92D145}" sibTransId="{8AC60309-769F-4122-A83B-98CC60A38D60}"/>
    <dgm:cxn modelId="{75061264-1466-4B24-B764-E446E1C42A5C}" type="presOf" srcId="{71228848-FC55-4BBD-946E-6E113997636A}" destId="{8DA34C3B-5E20-4274-BF2F-8D963DE20247}" srcOrd="0" destOrd="0" presId="urn:microsoft.com/office/officeart/2005/8/layout/vList2"/>
    <dgm:cxn modelId="{810E7A0D-B719-40B8-8744-D6DAF031FAA0}" type="presOf" srcId="{3AFFA0E4-79C9-4F62-A660-F4C244437C87}" destId="{C31CE9FB-EED0-48B6-AEFF-C2EE7DAF601E}" srcOrd="0" destOrd="0" presId="urn:microsoft.com/office/officeart/2005/8/layout/vList2"/>
    <dgm:cxn modelId="{79942C75-A7C9-448A-9D58-DB3638F95A95}" type="presOf" srcId="{4B4C784E-5E58-4167-82CE-039633846DF5}" destId="{C31CE9FB-EED0-48B6-AEFF-C2EE7DAF601E}" srcOrd="0" destOrd="1" presId="urn:microsoft.com/office/officeart/2005/8/layout/vList2"/>
    <dgm:cxn modelId="{112921EC-ABFE-4D3E-AC51-55D17833611C}" type="presOf" srcId="{52F63479-4B65-42DA-AC15-38F7E845BB40}" destId="{2B382EF8-90B0-4940-9068-29993A524C49}" srcOrd="0" destOrd="0" presId="urn:microsoft.com/office/officeart/2005/8/layout/vList2"/>
    <dgm:cxn modelId="{22ACADFC-7372-40B9-8F46-745F1907D06D}" type="presOf" srcId="{581BC4AB-B81D-473B-A64E-1CC944CF704E}" destId="{C31CE9FB-EED0-48B6-AEFF-C2EE7DAF601E}" srcOrd="0" destOrd="5" presId="urn:microsoft.com/office/officeart/2005/8/layout/vList2"/>
    <dgm:cxn modelId="{A3D93063-CDEB-47B1-B6BB-C9DC4CD5E031}" type="presOf" srcId="{59592D1F-FB1D-4EE9-AFB1-C1D4490479FC}" destId="{C31CE9FB-EED0-48B6-AEFF-C2EE7DAF601E}" srcOrd="0" destOrd="4" presId="urn:microsoft.com/office/officeart/2005/8/layout/vList2"/>
    <dgm:cxn modelId="{D0BCFCE1-E41C-4FC7-9794-0E2042ABEA53}" srcId="{71228848-FC55-4BBD-946E-6E113997636A}" destId="{3AFFA0E4-79C9-4F62-A660-F4C244437C87}" srcOrd="0" destOrd="0" parTransId="{664D07D4-6F74-42F9-83D1-0BF6DA741C3F}" sibTransId="{21015CA1-54EC-47BA-8768-FE6A2EA87F50}"/>
    <dgm:cxn modelId="{49862EE6-48B7-45DB-ACEB-F9108416E145}" srcId="{71228848-FC55-4BBD-946E-6E113997636A}" destId="{581BC4AB-B81D-473B-A64E-1CC944CF704E}" srcOrd="5" destOrd="0" parTransId="{2F0AAFCC-CC2E-4423-BED4-800F586CEC61}" sibTransId="{CC3BC7B0-97A8-400A-91F3-0DDA971D8B21}"/>
    <dgm:cxn modelId="{204C29BA-333F-441C-AB17-DD830AFE6F18}" srcId="{71228848-FC55-4BBD-946E-6E113997636A}" destId="{4B4C784E-5E58-4167-82CE-039633846DF5}" srcOrd="1" destOrd="0" parTransId="{9759D89D-6D92-4072-B1BF-B6B85137A934}" sibTransId="{1B4D9548-F6F6-4A3B-A8AC-DF62F9F6A2C0}"/>
    <dgm:cxn modelId="{2002283C-7D0B-4555-8D32-B55740C5AB02}" type="presOf" srcId="{BFC15B62-ACF1-4F3C-BDAF-FCA18DE954DB}" destId="{C31CE9FB-EED0-48B6-AEFF-C2EE7DAF601E}" srcOrd="0" destOrd="3" presId="urn:microsoft.com/office/officeart/2005/8/layout/vList2"/>
    <dgm:cxn modelId="{648F13AE-0E8C-4ED6-AC06-8C5F8C6FEB19}" type="presOf" srcId="{296A41BD-83A2-49B1-956F-A5170EB90890}" destId="{C31CE9FB-EED0-48B6-AEFF-C2EE7DAF601E}" srcOrd="0" destOrd="2" presId="urn:microsoft.com/office/officeart/2005/8/layout/vList2"/>
    <dgm:cxn modelId="{3985B516-9E48-425A-90E3-D8B4C4E90B61}" type="presParOf" srcId="{2B382EF8-90B0-4940-9068-29993A524C49}" destId="{8DA34C3B-5E20-4274-BF2F-8D963DE20247}" srcOrd="0" destOrd="0" presId="urn:microsoft.com/office/officeart/2005/8/layout/vList2"/>
    <dgm:cxn modelId="{B2A47CBC-1BDE-41AF-BEC4-84C222F5582D}" type="presParOf" srcId="{2B382EF8-90B0-4940-9068-29993A524C49}" destId="{C31CE9FB-EED0-48B6-AEFF-C2EE7DAF601E}" srcOrd="1"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15C6AF-3EB1-48DA-AA8D-9E4715D1D3A5}" type="doc">
      <dgm:prSet loTypeId="urn:microsoft.com/office/officeart/2005/8/layout/vList2" loCatId="list" qsTypeId="urn:microsoft.com/office/officeart/2005/8/quickstyle/3d7" qsCatId="3D" csTypeId="urn:microsoft.com/office/officeart/2005/8/colors/accent6_2" csCatId="accent6"/>
      <dgm:spPr/>
      <dgm:t>
        <a:bodyPr/>
        <a:lstStyle/>
        <a:p>
          <a:endParaRPr lang="en-US"/>
        </a:p>
      </dgm:t>
    </dgm:pt>
    <dgm:pt modelId="{B3ED8499-63D7-49CB-9C38-334B097742F7}">
      <dgm:prSet/>
      <dgm:spPr/>
      <dgm:t>
        <a:bodyPr/>
        <a:lstStyle/>
        <a:p>
          <a:pPr rtl="0"/>
          <a:r>
            <a:rPr lang="en-US" b="1" dirty="0" smtClean="0"/>
            <a:t>TYPES OF DRUGS, THEIR COMMON NAMES,</a:t>
          </a:r>
          <a:br>
            <a:rPr lang="en-US" b="1" dirty="0" smtClean="0"/>
          </a:br>
          <a:r>
            <a:rPr lang="en-US" b="1" dirty="0" smtClean="0"/>
            <a:t>AND POTENTIAL HEALTH RISKS</a:t>
          </a:r>
          <a:endParaRPr lang="en-US" b="1" dirty="0"/>
        </a:p>
      </dgm:t>
    </dgm:pt>
    <dgm:pt modelId="{91D52FFD-3399-4CCB-8DDB-8D499A205CCE}" type="parTrans" cxnId="{09C2F174-F75B-42FF-8F0B-24D594A46415}">
      <dgm:prSet/>
      <dgm:spPr/>
      <dgm:t>
        <a:bodyPr/>
        <a:lstStyle/>
        <a:p>
          <a:endParaRPr lang="en-US"/>
        </a:p>
      </dgm:t>
    </dgm:pt>
    <dgm:pt modelId="{89BF35F0-681C-4785-AB53-A2C856A14C22}" type="sibTrans" cxnId="{09C2F174-F75B-42FF-8F0B-24D594A46415}">
      <dgm:prSet/>
      <dgm:spPr/>
      <dgm:t>
        <a:bodyPr/>
        <a:lstStyle/>
        <a:p>
          <a:endParaRPr lang="en-US"/>
        </a:p>
      </dgm:t>
    </dgm:pt>
    <dgm:pt modelId="{C95998A3-FCD0-4450-86F2-8F264EFF04F2}" type="pres">
      <dgm:prSet presAssocID="{0315C6AF-3EB1-48DA-AA8D-9E4715D1D3A5}" presName="linear" presStyleCnt="0">
        <dgm:presLayoutVars>
          <dgm:animLvl val="lvl"/>
          <dgm:resizeHandles val="exact"/>
        </dgm:presLayoutVars>
      </dgm:prSet>
      <dgm:spPr/>
      <dgm:t>
        <a:bodyPr/>
        <a:lstStyle/>
        <a:p>
          <a:endParaRPr lang="en-US"/>
        </a:p>
      </dgm:t>
    </dgm:pt>
    <dgm:pt modelId="{E24AC383-C57F-4F20-8B74-96AE8227CD97}" type="pres">
      <dgm:prSet presAssocID="{B3ED8499-63D7-49CB-9C38-334B097742F7}" presName="parentText" presStyleLbl="node1" presStyleIdx="0" presStyleCnt="1">
        <dgm:presLayoutVars>
          <dgm:chMax val="0"/>
          <dgm:bulletEnabled val="1"/>
        </dgm:presLayoutVars>
      </dgm:prSet>
      <dgm:spPr/>
      <dgm:t>
        <a:bodyPr/>
        <a:lstStyle/>
        <a:p>
          <a:endParaRPr lang="en-US"/>
        </a:p>
      </dgm:t>
    </dgm:pt>
  </dgm:ptLst>
  <dgm:cxnLst>
    <dgm:cxn modelId="{09C2F174-F75B-42FF-8F0B-24D594A46415}" srcId="{0315C6AF-3EB1-48DA-AA8D-9E4715D1D3A5}" destId="{B3ED8499-63D7-49CB-9C38-334B097742F7}" srcOrd="0" destOrd="0" parTransId="{91D52FFD-3399-4CCB-8DDB-8D499A205CCE}" sibTransId="{89BF35F0-681C-4785-AB53-A2C856A14C22}"/>
    <dgm:cxn modelId="{0ADA2D3D-DDDB-43FE-8CED-C5CA0D525F44}" type="presOf" srcId="{0315C6AF-3EB1-48DA-AA8D-9E4715D1D3A5}" destId="{C95998A3-FCD0-4450-86F2-8F264EFF04F2}" srcOrd="0" destOrd="0" presId="urn:microsoft.com/office/officeart/2005/8/layout/vList2"/>
    <dgm:cxn modelId="{742BE4C6-8203-4E6E-9879-18E13CD2B9EF}" type="presOf" srcId="{B3ED8499-63D7-49CB-9C38-334B097742F7}" destId="{E24AC383-C57F-4F20-8B74-96AE8227CD97}" srcOrd="0" destOrd="0" presId="urn:microsoft.com/office/officeart/2005/8/layout/vList2"/>
    <dgm:cxn modelId="{EB444B8B-3EFA-491B-B485-7F8FE0AB259E}" type="presParOf" srcId="{C95998A3-FCD0-4450-86F2-8F264EFF04F2}" destId="{E24AC383-C57F-4F20-8B74-96AE8227CD97}"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48F99-DCEC-43E6-9D8C-ABF8F8426A33}">
      <dsp:nvSpPr>
        <dsp:cNvPr id="0" name=""/>
        <dsp:cNvSpPr/>
      </dsp:nvSpPr>
      <dsp:spPr>
        <a:xfrm>
          <a:off x="0" y="539"/>
          <a:ext cx="8229600" cy="1141920"/>
        </a:xfrm>
        <a:prstGeom prst="roundRect">
          <a:avLst/>
        </a:prstGeom>
        <a:solidFill>
          <a:schemeClr val="accent1">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67640" tIns="167640" rIns="167640" bIns="167640" numCol="1" spcCol="1270" anchor="ctr" anchorCtr="0">
          <a:noAutofit/>
        </a:bodyPr>
        <a:lstStyle/>
        <a:p>
          <a:pPr lvl="0" algn="l" defTabSz="1955800" rtl="0">
            <a:lnSpc>
              <a:spcPct val="90000"/>
            </a:lnSpc>
            <a:spcBef>
              <a:spcPct val="0"/>
            </a:spcBef>
            <a:spcAft>
              <a:spcPct val="35000"/>
            </a:spcAft>
          </a:pPr>
          <a:r>
            <a:rPr lang="en-US" sz="4400" b="1" kern="1200" dirty="0" smtClean="0">
              <a:effectLst>
                <a:outerShdw blurRad="38100" dist="38100" dir="2700000" algn="tl">
                  <a:srgbClr val="000000">
                    <a:alpha val="43137"/>
                  </a:srgbClr>
                </a:outerShdw>
              </a:effectLst>
            </a:rPr>
            <a:t>WHAT ARE DRUGS?</a:t>
          </a:r>
          <a:endParaRPr lang="en-US" sz="2800" kern="1200" dirty="0"/>
        </a:p>
      </dsp:txBody>
      <dsp:txXfrm>
        <a:off x="55744" y="56283"/>
        <a:ext cx="8118112" cy="10304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64A70-10DC-4912-8EC7-FACBA12B54FC}">
      <dsp:nvSpPr>
        <dsp:cNvPr id="0" name=""/>
        <dsp:cNvSpPr/>
      </dsp:nvSpPr>
      <dsp:spPr>
        <a:xfrm>
          <a:off x="0" y="7852"/>
          <a:ext cx="8229600" cy="1127295"/>
        </a:xfrm>
        <a:prstGeom prst="roundRect">
          <a:avLst/>
        </a:prstGeom>
        <a:solidFill>
          <a:schemeClr val="accent2">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en-US" sz="4700" b="1" kern="1200" dirty="0" smtClean="0">
              <a:effectLst>
                <a:outerShdw blurRad="38100" dist="38100" dir="2700000" algn="tl">
                  <a:srgbClr val="000000">
                    <a:alpha val="43137"/>
                  </a:srgbClr>
                </a:outerShdw>
              </a:effectLst>
            </a:rPr>
            <a:t>	HELP YOURSELF</a:t>
          </a:r>
          <a:endParaRPr lang="en-US" sz="4700" b="1" kern="1200" dirty="0">
            <a:effectLst>
              <a:outerShdw blurRad="38100" dist="38100" dir="2700000" algn="tl">
                <a:srgbClr val="000000">
                  <a:alpha val="43137"/>
                </a:srgbClr>
              </a:outerShdw>
            </a:effectLst>
          </a:endParaRPr>
        </a:p>
      </dsp:txBody>
      <dsp:txXfrm>
        <a:off x="55030" y="62882"/>
        <a:ext cx="8119540" cy="10172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34C3B-5E20-4274-BF2F-8D963DE20247}">
      <dsp:nvSpPr>
        <dsp:cNvPr id="0" name=""/>
        <dsp:cNvSpPr/>
      </dsp:nvSpPr>
      <dsp:spPr>
        <a:xfrm>
          <a:off x="0" y="17659"/>
          <a:ext cx="8229600" cy="47319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rtl="0">
            <a:lnSpc>
              <a:spcPct val="90000"/>
            </a:lnSpc>
            <a:spcBef>
              <a:spcPct val="0"/>
            </a:spcBef>
            <a:spcAft>
              <a:spcPct val="35000"/>
            </a:spcAft>
          </a:pPr>
          <a:r>
            <a:rPr lang="en-US" sz="1900" b="1" kern="1200" dirty="0" smtClean="0"/>
            <a:t>How to Help Yourself</a:t>
          </a:r>
          <a:endParaRPr lang="en-US" sz="1900" kern="1200" dirty="0"/>
        </a:p>
      </dsp:txBody>
      <dsp:txXfrm>
        <a:off x="23100" y="40759"/>
        <a:ext cx="8183400" cy="426998"/>
      </dsp:txXfrm>
    </dsp:sp>
    <dsp:sp modelId="{C31CE9FB-EED0-48B6-AEFF-C2EE7DAF601E}">
      <dsp:nvSpPr>
        <dsp:cNvPr id="0" name=""/>
        <dsp:cNvSpPr/>
      </dsp:nvSpPr>
      <dsp:spPr>
        <a:xfrm>
          <a:off x="0" y="490857"/>
          <a:ext cx="8229600" cy="48254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0480" rIns="170688" bIns="30480" numCol="1" spcCol="1270" anchor="t" anchorCtr="0">
          <a:noAutofit/>
        </a:bodyPr>
        <a:lstStyle/>
        <a:p>
          <a:pPr marL="228600" lvl="1" indent="-228600" algn="l" defTabSz="1022350" rtl="0">
            <a:lnSpc>
              <a:spcPct val="90000"/>
            </a:lnSpc>
            <a:spcBef>
              <a:spcPct val="0"/>
            </a:spcBef>
            <a:spcAft>
              <a:spcPct val="20000"/>
            </a:spcAft>
            <a:buChar char="••"/>
          </a:pPr>
          <a:r>
            <a:rPr lang="en-US" sz="2300" kern="1200" smtClean="0"/>
            <a:t>Get educated</a:t>
          </a:r>
          <a:endParaRPr lang="en-US" sz="2300" kern="1200"/>
        </a:p>
        <a:p>
          <a:pPr marL="228600" lvl="1" indent="-228600" algn="l" defTabSz="1022350" rtl="0">
            <a:lnSpc>
              <a:spcPct val="90000"/>
            </a:lnSpc>
            <a:spcBef>
              <a:spcPct val="0"/>
            </a:spcBef>
            <a:spcAft>
              <a:spcPct val="20000"/>
            </a:spcAft>
            <a:buChar char="••"/>
          </a:pPr>
          <a:r>
            <a:rPr lang="en-US" sz="2300" kern="1200" smtClean="0"/>
            <a:t>Know your facts</a:t>
          </a:r>
          <a:endParaRPr lang="en-US" sz="2300" kern="1200"/>
        </a:p>
        <a:p>
          <a:pPr marL="228600" lvl="1" indent="-228600" algn="l" defTabSz="1022350" rtl="0">
            <a:lnSpc>
              <a:spcPct val="90000"/>
            </a:lnSpc>
            <a:spcBef>
              <a:spcPct val="0"/>
            </a:spcBef>
            <a:spcAft>
              <a:spcPct val="20000"/>
            </a:spcAft>
            <a:buChar char="••"/>
          </a:pPr>
          <a:r>
            <a:rPr lang="en-US" sz="2300" kern="1200" dirty="0" smtClean="0"/>
            <a:t>Take advantage of activities and events that do not involve alcohol or drugs</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Choose to stay in control</a:t>
          </a:r>
          <a:endParaRPr lang="en-US" sz="2300" kern="1200" dirty="0"/>
        </a:p>
        <a:p>
          <a:pPr marL="228600" lvl="1" indent="-228600" algn="l" defTabSz="1022350" rtl="0">
            <a:lnSpc>
              <a:spcPct val="90000"/>
            </a:lnSpc>
            <a:spcBef>
              <a:spcPct val="0"/>
            </a:spcBef>
            <a:spcAft>
              <a:spcPct val="20000"/>
            </a:spcAft>
            <a:buChar char="••"/>
          </a:pPr>
          <a:r>
            <a:rPr lang="en-US" sz="2300" kern="1200" dirty="0" smtClean="0"/>
            <a:t>Address possible underlying problems (such as a variety of anxiety concerns, depression, self esteem issues, trauma, family and relationship concerns)</a:t>
          </a:r>
          <a:endParaRPr lang="en-US" sz="2300" kern="1200" dirty="0"/>
        </a:p>
        <a:p>
          <a:pPr marL="228600" lvl="1" indent="-228600" algn="l" defTabSz="1066800" rtl="0">
            <a:lnSpc>
              <a:spcPct val="90000"/>
            </a:lnSpc>
            <a:spcBef>
              <a:spcPct val="0"/>
            </a:spcBef>
            <a:spcAft>
              <a:spcPct val="20000"/>
            </a:spcAft>
            <a:buChar char="••"/>
          </a:pPr>
          <a:r>
            <a:rPr lang="en-US" sz="2400" b="1" kern="1200" dirty="0" smtClean="0"/>
            <a:t>Get help at the counseling office in:                                                               	Nicol Hall 2</a:t>
          </a:r>
          <a:r>
            <a:rPr lang="en-US" sz="2400" b="1" kern="1200" baseline="30000" dirty="0" smtClean="0"/>
            <a:t>nd</a:t>
          </a:r>
          <a:r>
            <a:rPr lang="en-US" sz="2400" b="1" kern="1200" dirty="0" smtClean="0"/>
            <a:t> floor room 4-1 (Beirut Campus)                                     	Student Center, ground floor (Byblos Campus)</a:t>
          </a:r>
          <a:endParaRPr lang="en-US" sz="2400" kern="1200" dirty="0"/>
        </a:p>
      </dsp:txBody>
      <dsp:txXfrm>
        <a:off x="0" y="490857"/>
        <a:ext cx="8229600" cy="48254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8112AF-8E4D-409E-BFB0-8D6460402DE2}">
      <dsp:nvSpPr>
        <dsp:cNvPr id="0" name=""/>
        <dsp:cNvSpPr/>
      </dsp:nvSpPr>
      <dsp:spPr>
        <a:xfrm>
          <a:off x="0" y="7852"/>
          <a:ext cx="8229600" cy="1127295"/>
        </a:xfrm>
        <a:prstGeom prst="roundRect">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9070" tIns="179070" rIns="179070" bIns="179070" numCol="1" spcCol="1270" anchor="ctr" anchorCtr="0">
          <a:noAutofit/>
        </a:bodyPr>
        <a:lstStyle/>
        <a:p>
          <a:pPr lvl="0" algn="l" defTabSz="2089150" rtl="0">
            <a:lnSpc>
              <a:spcPct val="90000"/>
            </a:lnSpc>
            <a:spcBef>
              <a:spcPct val="0"/>
            </a:spcBef>
            <a:spcAft>
              <a:spcPct val="35000"/>
            </a:spcAft>
          </a:pPr>
          <a:r>
            <a:rPr lang="en-US" sz="4700" b="1" kern="1200" dirty="0" smtClean="0">
              <a:effectLst>
                <a:outerShdw blurRad="38100" dist="38100" dir="2700000" algn="tl">
                  <a:srgbClr val="000000">
                    <a:alpha val="43137"/>
                  </a:srgbClr>
                </a:outerShdw>
              </a:effectLst>
            </a:rPr>
            <a:t>HELP A FRIEND</a:t>
          </a:r>
          <a:endParaRPr lang="en-US" sz="4700" b="1" kern="1200" dirty="0">
            <a:effectLst>
              <a:outerShdw blurRad="38100" dist="38100" dir="2700000" algn="tl">
                <a:srgbClr val="000000">
                  <a:alpha val="43137"/>
                </a:srgbClr>
              </a:outerShdw>
            </a:effectLst>
          </a:endParaRPr>
        </a:p>
      </dsp:txBody>
      <dsp:txXfrm>
        <a:off x="55030" y="62882"/>
        <a:ext cx="8119540" cy="10172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A34C3B-5E20-4274-BF2F-8D963DE20247}">
      <dsp:nvSpPr>
        <dsp:cNvPr id="0" name=""/>
        <dsp:cNvSpPr/>
      </dsp:nvSpPr>
      <dsp:spPr>
        <a:xfrm>
          <a:off x="0" y="173312"/>
          <a:ext cx="8229600" cy="551655"/>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b="1" kern="1200" dirty="0" smtClean="0"/>
            <a:t>How to Help a Friend</a:t>
          </a:r>
          <a:endParaRPr lang="en-US" sz="2300" kern="1200" dirty="0"/>
        </a:p>
      </dsp:txBody>
      <dsp:txXfrm>
        <a:off x="26930" y="200242"/>
        <a:ext cx="8175740" cy="497795"/>
      </dsp:txXfrm>
    </dsp:sp>
    <dsp:sp modelId="{C31CE9FB-EED0-48B6-AEFF-C2EE7DAF601E}">
      <dsp:nvSpPr>
        <dsp:cNvPr id="0" name=""/>
        <dsp:cNvSpPr/>
      </dsp:nvSpPr>
      <dsp:spPr>
        <a:xfrm>
          <a:off x="0" y="710399"/>
          <a:ext cx="8229600" cy="36568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Get educated</a:t>
          </a:r>
          <a:endParaRPr lang="en-US" sz="1800" kern="1200" dirty="0"/>
        </a:p>
        <a:p>
          <a:pPr marL="171450" lvl="1" indent="-171450" algn="l" defTabSz="800100" rtl="0">
            <a:lnSpc>
              <a:spcPct val="90000"/>
            </a:lnSpc>
            <a:spcBef>
              <a:spcPct val="0"/>
            </a:spcBef>
            <a:spcAft>
              <a:spcPct val="20000"/>
            </a:spcAft>
            <a:buChar char="••"/>
          </a:pPr>
          <a:r>
            <a:rPr lang="en-US" sz="1800" kern="1200" dirty="0" smtClean="0"/>
            <a:t>Know your facts</a:t>
          </a:r>
          <a:endParaRPr lang="en-US" sz="1800" kern="1200" dirty="0"/>
        </a:p>
        <a:p>
          <a:pPr marL="171450" lvl="1" indent="-171450" algn="l" defTabSz="800100" rtl="0">
            <a:lnSpc>
              <a:spcPct val="90000"/>
            </a:lnSpc>
            <a:spcBef>
              <a:spcPct val="0"/>
            </a:spcBef>
            <a:spcAft>
              <a:spcPct val="20000"/>
            </a:spcAft>
            <a:buChar char="••"/>
          </a:pPr>
          <a:r>
            <a:rPr lang="en-US" sz="1800" kern="1200" dirty="0" smtClean="0"/>
            <a:t>If the friend is intoxicated stay with them</a:t>
          </a:r>
          <a:endParaRPr lang="en-US" sz="1800" kern="1200" dirty="0"/>
        </a:p>
        <a:p>
          <a:pPr marL="171450" lvl="1" indent="-171450" algn="l" defTabSz="800100" rtl="0">
            <a:lnSpc>
              <a:spcPct val="90000"/>
            </a:lnSpc>
            <a:spcBef>
              <a:spcPct val="0"/>
            </a:spcBef>
            <a:spcAft>
              <a:spcPct val="20000"/>
            </a:spcAft>
            <a:buChar char="••"/>
          </a:pPr>
          <a:r>
            <a:rPr lang="en-US" sz="1800" kern="1200" dirty="0" smtClean="0"/>
            <a:t>If you notice difficulty breathing, staying awake, body that feels too warm or too cold, lack of balance &amp; eye contact and slurred speech call for help </a:t>
          </a:r>
          <a:endParaRPr lang="en-US" sz="1800" kern="1200" dirty="0"/>
        </a:p>
        <a:p>
          <a:pPr marL="171450" lvl="1" indent="-171450" algn="l" defTabSz="800100" rtl="0">
            <a:lnSpc>
              <a:spcPct val="90000"/>
            </a:lnSpc>
            <a:spcBef>
              <a:spcPct val="0"/>
            </a:spcBef>
            <a:spcAft>
              <a:spcPct val="20000"/>
            </a:spcAft>
            <a:buChar char="••"/>
          </a:pPr>
          <a:r>
            <a:rPr lang="en-US" sz="1800" kern="1200" dirty="0" smtClean="0"/>
            <a:t>If you notice on-going problem with drugs &amp;/or alcohol address your concerns with your friend (for how to do that consult with your campus counselor)</a:t>
          </a:r>
          <a:endParaRPr lang="en-US" sz="1800" kern="1200" dirty="0"/>
        </a:p>
        <a:p>
          <a:pPr marL="171450" lvl="1" indent="-171450" algn="l" defTabSz="800100" rtl="0">
            <a:lnSpc>
              <a:spcPct val="90000"/>
            </a:lnSpc>
            <a:spcBef>
              <a:spcPct val="0"/>
            </a:spcBef>
            <a:spcAft>
              <a:spcPct val="20000"/>
            </a:spcAft>
            <a:buChar char="••"/>
          </a:pPr>
          <a:r>
            <a:rPr lang="en-US" sz="1800" b="1" kern="1200" dirty="0" smtClean="0">
              <a:effectLst>
                <a:outerShdw blurRad="38100" dist="38100" dir="2700000" algn="tl">
                  <a:srgbClr val="000000">
                    <a:alpha val="43137"/>
                  </a:srgbClr>
                </a:outerShdw>
              </a:effectLst>
            </a:rPr>
            <a:t>Get help at the counseling office in:                                                                           	Nicol Hall 2</a:t>
          </a:r>
          <a:r>
            <a:rPr lang="en-US" sz="1800" b="1" kern="1200" baseline="30000" dirty="0" smtClean="0">
              <a:effectLst>
                <a:outerShdw blurRad="38100" dist="38100" dir="2700000" algn="tl">
                  <a:srgbClr val="000000">
                    <a:alpha val="43137"/>
                  </a:srgbClr>
                </a:outerShdw>
              </a:effectLst>
            </a:rPr>
            <a:t>nd</a:t>
          </a:r>
          <a:r>
            <a:rPr lang="en-US" sz="1800" b="1" kern="1200" dirty="0" smtClean="0">
              <a:effectLst>
                <a:outerShdw blurRad="38100" dist="38100" dir="2700000" algn="tl">
                  <a:srgbClr val="000000">
                    <a:alpha val="43137"/>
                  </a:srgbClr>
                </a:outerShdw>
              </a:effectLst>
            </a:rPr>
            <a:t> floor room 4-1 (Beirut Campus)                                                     	Student Center, ground floor (Byblos Campus)                                                         </a:t>
          </a:r>
          <a:endParaRPr lang="en-US" sz="1800" kern="1200" dirty="0">
            <a:effectLst>
              <a:outerShdw blurRad="38100" dist="38100" dir="2700000" algn="tl">
                <a:srgbClr val="000000">
                  <a:alpha val="43137"/>
                </a:srgbClr>
              </a:outerShdw>
            </a:effectLst>
          </a:endParaRPr>
        </a:p>
      </dsp:txBody>
      <dsp:txXfrm>
        <a:off x="0" y="710399"/>
        <a:ext cx="8229600" cy="365681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4AC383-C57F-4F20-8B74-96AE8227CD97}">
      <dsp:nvSpPr>
        <dsp:cNvPr id="0" name=""/>
        <dsp:cNvSpPr/>
      </dsp:nvSpPr>
      <dsp:spPr>
        <a:xfrm>
          <a:off x="0" y="138920"/>
          <a:ext cx="8229600" cy="1352520"/>
        </a:xfrm>
        <a:prstGeom prst="roundRect">
          <a:avLst/>
        </a:prstGeom>
        <a:solidFill>
          <a:schemeClr val="accent6">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b="1" kern="1200" dirty="0" smtClean="0"/>
            <a:t>TYPES OF DRUGS, THEIR COMMON NAMES,</a:t>
          </a:r>
          <a:br>
            <a:rPr lang="en-US" sz="3400" b="1" kern="1200" dirty="0" smtClean="0"/>
          </a:br>
          <a:r>
            <a:rPr lang="en-US" sz="3400" b="1" kern="1200" dirty="0" smtClean="0"/>
            <a:t>AND POTENTIAL HEALTH RISKS</a:t>
          </a:r>
          <a:endParaRPr lang="en-US" sz="3400" b="1" kern="1200" dirty="0"/>
        </a:p>
      </dsp:txBody>
      <dsp:txXfrm>
        <a:off x="66025" y="204945"/>
        <a:ext cx="8097550" cy="12204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E944C7-1D5B-49A1-9431-094113E78FB1}" type="datetimeFigureOut">
              <a:rPr lang="en-US" smtClean="0"/>
              <a:t>9/11/2012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0BD907-743B-46D4-9F85-B35D6DC0565F}" type="slidenum">
              <a:rPr lang="en-US" smtClean="0"/>
              <a:t>‹#›</a:t>
            </a:fld>
            <a:endParaRPr lang="en-US"/>
          </a:p>
        </p:txBody>
      </p:sp>
    </p:spTree>
    <p:extLst>
      <p:ext uri="{BB962C8B-B14F-4D97-AF65-F5344CB8AC3E}">
        <p14:creationId xmlns:p14="http://schemas.microsoft.com/office/powerpoint/2010/main" val="1840698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0BD907-743B-46D4-9F85-B35D6DC0565F}" type="slidenum">
              <a:rPr lang="en-US" smtClean="0"/>
              <a:t>3</a:t>
            </a:fld>
            <a:endParaRPr lang="en-US"/>
          </a:p>
        </p:txBody>
      </p:sp>
    </p:spTree>
    <p:extLst>
      <p:ext uri="{BB962C8B-B14F-4D97-AF65-F5344CB8AC3E}">
        <p14:creationId xmlns:p14="http://schemas.microsoft.com/office/powerpoint/2010/main" val="4233835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50BD907-743B-46D4-9F85-B35D6DC0565F}" type="slidenum">
              <a:rPr lang="en-US" smtClean="0"/>
              <a:t>4</a:t>
            </a:fld>
            <a:endParaRPr lang="en-US"/>
          </a:p>
        </p:txBody>
      </p:sp>
    </p:spTree>
    <p:extLst>
      <p:ext uri="{BB962C8B-B14F-4D97-AF65-F5344CB8AC3E}">
        <p14:creationId xmlns:p14="http://schemas.microsoft.com/office/powerpoint/2010/main" val="2253661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8" name="Footer Placeholder 4"/>
          <p:cNvSpPr>
            <a:spLocks noGrp="1"/>
          </p:cNvSpPr>
          <p:nvPr>
            <p:ph type="ftr" sz="quarter" idx="11"/>
          </p:nvPr>
        </p:nvSpPr>
        <p:spPr/>
        <p:txBody>
          <a:bodyPr/>
          <a:lstStyle>
            <a:lvl1pPr>
              <a:defRPr/>
            </a:lvl1pPr>
          </a:lstStyle>
          <a:p>
            <a:endParaRPr lang="en-US" dirty="0"/>
          </a:p>
        </p:txBody>
      </p:sp>
      <p:sp>
        <p:nvSpPr>
          <p:cNvPr id="9"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4" name="Footer Placeholder 4"/>
          <p:cNvSpPr>
            <a:spLocks noGrp="1"/>
          </p:cNvSpPr>
          <p:nvPr>
            <p:ph type="ftr" sz="quarter" idx="11"/>
          </p:nvPr>
        </p:nvSpPr>
        <p:spPr/>
        <p:txBody>
          <a:bodyPr/>
          <a:lstStyle>
            <a:lvl1pPr>
              <a:defRPr/>
            </a:lvl1pPr>
          </a:lstStyle>
          <a:p>
            <a:endParaRPr lang="en-US" dirty="0"/>
          </a:p>
        </p:txBody>
      </p:sp>
      <p:sp>
        <p:nvSpPr>
          <p:cNvPr id="5"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3" name="Footer Placeholder 4"/>
          <p:cNvSpPr>
            <a:spLocks noGrp="1"/>
          </p:cNvSpPr>
          <p:nvPr>
            <p:ph type="ftr" sz="quarter" idx="11"/>
          </p:nvPr>
        </p:nvSpPr>
        <p:spPr/>
        <p:txBody>
          <a:bodyPr/>
          <a:lstStyle>
            <a:lvl1pPr>
              <a:defRPr/>
            </a:lvl1pPr>
          </a:lstStyle>
          <a:p>
            <a:endParaRPr lang="en-US" dirty="0"/>
          </a:p>
        </p:txBody>
      </p:sp>
      <p:sp>
        <p:nvSpPr>
          <p:cNvPr id="4"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25B93A67-EA46-42AC-810A-751FAA91DB00}" type="datetimeFigureOut">
              <a:rPr lang="en-US" smtClean="0"/>
              <a:t>9/11/2012</a:t>
            </a:fld>
            <a:endParaRPr lang="en-US" dirty="0"/>
          </a:p>
        </p:txBody>
      </p:sp>
      <p:sp>
        <p:nvSpPr>
          <p:cNvPr id="6" name="Footer Placeholder 4"/>
          <p:cNvSpPr>
            <a:spLocks noGrp="1"/>
          </p:cNvSpPr>
          <p:nvPr>
            <p:ph type="ftr" sz="quarter" idx="11"/>
          </p:nvPr>
        </p:nvSpPr>
        <p:spPr/>
        <p:txBody>
          <a:bodyPr/>
          <a:lstStyle>
            <a:lvl1pPr>
              <a:defRPr/>
            </a:lvl1pPr>
          </a:lstStyle>
          <a:p>
            <a:endParaRPr lang="en-US" dirty="0"/>
          </a:p>
        </p:txBody>
      </p:sp>
      <p:sp>
        <p:nvSpPr>
          <p:cNvPr id="7" name="Slide Number Placeholder 5"/>
          <p:cNvSpPr>
            <a:spLocks noGrp="1"/>
          </p:cNvSpPr>
          <p:nvPr>
            <p:ph type="sldNum" sz="quarter" idx="12"/>
          </p:nvPr>
        </p:nvSpPr>
        <p:spPr/>
        <p:txBody>
          <a:bodyPr/>
          <a:lstStyle>
            <a:lvl1pPr>
              <a:defRPr/>
            </a:lvl1pPr>
          </a:lstStyle>
          <a:p>
            <a:fld id="{C5E1749D-25B8-44FC-8CEA-879172A42BBB}"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fld id="{25B93A67-EA46-42AC-810A-751FAA91DB00}" type="datetimeFigureOut">
              <a:rPr lang="en-US" smtClean="0"/>
              <a:t>9/11/2012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fld id="{C5E1749D-25B8-44FC-8CEA-879172A42BB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fontAlgn="base" hangingPunct="1">
        <a:spcBef>
          <a:spcPct val="0"/>
        </a:spcBef>
        <a:spcAft>
          <a:spcPct val="0"/>
        </a:spcAft>
        <a:defRPr sz="4400" kern="1200">
          <a:solidFill>
            <a:schemeClr val="tx1"/>
          </a:solidFill>
          <a:latin typeface="+mj-lt"/>
          <a:ea typeface="+mj-ea"/>
          <a:cs typeface="+mj-cs"/>
        </a:defRPr>
      </a:lvl1pPr>
      <a:lvl2pPr algn="ctr" defTabSz="457200" rtl="0" eaLnBrk="1" fontAlgn="base" hangingPunct="1">
        <a:spcBef>
          <a:spcPct val="0"/>
        </a:spcBef>
        <a:spcAft>
          <a:spcPct val="0"/>
        </a:spcAft>
        <a:defRPr sz="4400">
          <a:solidFill>
            <a:schemeClr val="tx1"/>
          </a:solidFill>
          <a:latin typeface="Calibri" pitchFamily="34" charset="0"/>
        </a:defRPr>
      </a:lvl2pPr>
      <a:lvl3pPr algn="ctr" defTabSz="457200" rtl="0" eaLnBrk="1" fontAlgn="base" hangingPunct="1">
        <a:spcBef>
          <a:spcPct val="0"/>
        </a:spcBef>
        <a:spcAft>
          <a:spcPct val="0"/>
        </a:spcAft>
        <a:defRPr sz="4400">
          <a:solidFill>
            <a:schemeClr val="tx1"/>
          </a:solidFill>
          <a:latin typeface="Calibri" pitchFamily="34" charset="0"/>
        </a:defRPr>
      </a:lvl3pPr>
      <a:lvl4pPr algn="ctr" defTabSz="457200" rtl="0" eaLnBrk="1" fontAlgn="base" hangingPunct="1">
        <a:spcBef>
          <a:spcPct val="0"/>
        </a:spcBef>
        <a:spcAft>
          <a:spcPct val="0"/>
        </a:spcAft>
        <a:defRPr sz="4400">
          <a:solidFill>
            <a:schemeClr val="tx1"/>
          </a:solidFill>
          <a:latin typeface="Calibri" pitchFamily="34" charset="0"/>
        </a:defRPr>
      </a:lvl4pPr>
      <a:lvl5pPr algn="ctr" defTabSz="457200" rtl="0" eaLnBrk="1" fontAlgn="base" hangingPunct="1">
        <a:spcBef>
          <a:spcPct val="0"/>
        </a:spcBef>
        <a:spcAft>
          <a:spcPct val="0"/>
        </a:spcAft>
        <a:defRPr sz="4400">
          <a:solidFill>
            <a:schemeClr val="tx1"/>
          </a:solidFill>
          <a:latin typeface="Calibri" pitchFamily="34" charset="0"/>
        </a:defRPr>
      </a:lvl5pPr>
      <a:lvl6pPr marL="457200" algn="ctr" defTabSz="457200" rtl="0" eaLnBrk="1" fontAlgn="base" hangingPunct="1">
        <a:spcBef>
          <a:spcPct val="0"/>
        </a:spcBef>
        <a:spcAft>
          <a:spcPct val="0"/>
        </a:spcAft>
        <a:defRPr sz="4400">
          <a:solidFill>
            <a:schemeClr val="tx1"/>
          </a:solidFill>
          <a:latin typeface="Calibri" pitchFamily="34" charset="0"/>
        </a:defRPr>
      </a:lvl6pPr>
      <a:lvl7pPr marL="914400" algn="ctr" defTabSz="457200" rtl="0" eaLnBrk="1" fontAlgn="base" hangingPunct="1">
        <a:spcBef>
          <a:spcPct val="0"/>
        </a:spcBef>
        <a:spcAft>
          <a:spcPct val="0"/>
        </a:spcAft>
        <a:defRPr sz="4400">
          <a:solidFill>
            <a:schemeClr val="tx1"/>
          </a:solidFill>
          <a:latin typeface="Calibri" pitchFamily="34" charset="0"/>
        </a:defRPr>
      </a:lvl7pPr>
      <a:lvl8pPr marL="1371600" algn="ctr" defTabSz="457200" rtl="0" eaLnBrk="1" fontAlgn="base" hangingPunct="1">
        <a:spcBef>
          <a:spcPct val="0"/>
        </a:spcBef>
        <a:spcAft>
          <a:spcPct val="0"/>
        </a:spcAft>
        <a:defRPr sz="4400">
          <a:solidFill>
            <a:schemeClr val="tx1"/>
          </a:solidFill>
          <a:latin typeface="Calibri" pitchFamily="34" charset="0"/>
        </a:defRPr>
      </a:lvl8pPr>
      <a:lvl9pPr marL="1828800" algn="ctr" defTabSz="457200"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5.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5.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6.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Documents and Settings\norma.moussally.UNI\Local Settings\Temporary Internet Files\Content.IE5\2AG8TK9V\MP900403584[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20759696">
            <a:off x="316819" y="698391"/>
            <a:ext cx="2856829" cy="190380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Documents and Settings\norma.moussally.UNI\Local Settings\Temporary Internet Files\Content.IE5\P9TM0M0H\MP90040251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20652812">
            <a:off x="533400" y="3294974"/>
            <a:ext cx="2185466" cy="32766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Documents and Settings\norma.moussally.UNI\Local Settings\Temporary Internet Files\Content.IE5\CGL3D7VE\MP900308894[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1531765">
            <a:off x="5690211" y="762000"/>
            <a:ext cx="3009418" cy="19812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lstStyle/>
          <a:p>
            <a:r>
              <a:rPr lang="en-US" sz="7200" b="1" dirty="0" smtClean="0">
                <a:solidFill>
                  <a:schemeClr val="accent1">
                    <a:lumMod val="75000"/>
                  </a:schemeClr>
                </a:solidFill>
                <a:effectLst>
                  <a:outerShdw blurRad="60007" dir="2000400" sy="-30000" kx="-800400" algn="bl" rotWithShape="0">
                    <a:prstClr val="black">
                      <a:alpha val="20000"/>
                    </a:prstClr>
                  </a:outerShdw>
                </a:effectLst>
              </a:rPr>
              <a:t>S</a:t>
            </a:r>
            <a:r>
              <a:rPr lang="en-US" sz="7200" b="1" dirty="0" smtClean="0">
                <a:solidFill>
                  <a:schemeClr val="accent2">
                    <a:lumMod val="75000"/>
                  </a:schemeClr>
                </a:solidFill>
                <a:effectLst>
                  <a:outerShdw blurRad="60007" dir="2000400" sy="-30000" kx="-800400" algn="bl" rotWithShape="0">
                    <a:prstClr val="black">
                      <a:alpha val="20000"/>
                    </a:prstClr>
                  </a:outerShdw>
                </a:effectLst>
              </a:rPr>
              <a:t>A</a:t>
            </a:r>
            <a:r>
              <a:rPr lang="en-US" sz="7200" b="1" dirty="0" smtClean="0">
                <a:solidFill>
                  <a:srgbClr val="006600"/>
                </a:solidFill>
                <a:effectLst>
                  <a:outerShdw blurRad="60007" dir="2000400" sy="-30000" kx="-800400" algn="bl" rotWithShape="0">
                    <a:prstClr val="black">
                      <a:alpha val="20000"/>
                    </a:prstClr>
                  </a:outerShdw>
                </a:effectLst>
              </a:rPr>
              <a:t>Y </a:t>
            </a:r>
            <a:r>
              <a:rPr lang="en-US" sz="7200" b="1" dirty="0" smtClean="0">
                <a:solidFill>
                  <a:srgbClr val="7030A0"/>
                </a:solidFill>
                <a:effectLst>
                  <a:outerShdw blurRad="60007" dir="2000400" sy="-30000" kx="-800400" algn="bl" rotWithShape="0">
                    <a:prstClr val="black">
                      <a:alpha val="20000"/>
                    </a:prstClr>
                  </a:outerShdw>
                </a:effectLst>
              </a:rPr>
              <a:t>N</a:t>
            </a:r>
            <a:r>
              <a:rPr lang="en-US" sz="7200" b="1" dirty="0" smtClean="0">
                <a:solidFill>
                  <a:schemeClr val="accent5">
                    <a:lumMod val="75000"/>
                  </a:schemeClr>
                </a:solidFill>
                <a:effectLst>
                  <a:outerShdw blurRad="60007" dir="2000400" sy="-30000" kx="-800400" algn="bl" rotWithShape="0">
                    <a:prstClr val="black">
                      <a:alpha val="20000"/>
                    </a:prstClr>
                  </a:outerShdw>
                </a:effectLst>
              </a:rPr>
              <a:t>O</a:t>
            </a:r>
            <a:r>
              <a:rPr lang="en-US" sz="7200" b="1" dirty="0" smtClean="0">
                <a:solidFill>
                  <a:srgbClr val="006600"/>
                </a:solidFill>
                <a:effectLst>
                  <a:outerShdw blurRad="60007" dir="2000400" sy="-30000" kx="-800400" algn="bl" rotWithShape="0">
                    <a:prstClr val="black">
                      <a:alpha val="20000"/>
                    </a:prstClr>
                  </a:outerShdw>
                </a:effectLst>
              </a:rPr>
              <a:t> </a:t>
            </a:r>
            <a:r>
              <a:rPr lang="en-US" sz="7200" b="1" dirty="0" smtClean="0">
                <a:solidFill>
                  <a:schemeClr val="accent6">
                    <a:lumMod val="75000"/>
                  </a:schemeClr>
                </a:solidFill>
                <a:effectLst>
                  <a:outerShdw blurRad="60007" dir="2000400" sy="-30000" kx="-800400" algn="bl" rotWithShape="0">
                    <a:prstClr val="black">
                      <a:alpha val="20000"/>
                    </a:prstClr>
                  </a:outerShdw>
                </a:effectLst>
              </a:rPr>
              <a:t>T</a:t>
            </a:r>
            <a:r>
              <a:rPr lang="en-US" sz="7200" b="1" dirty="0" smtClean="0">
                <a:solidFill>
                  <a:schemeClr val="tx2"/>
                </a:solidFill>
                <a:effectLst>
                  <a:outerShdw blurRad="60007" dir="2000400" sy="-30000" kx="-800400" algn="bl" rotWithShape="0">
                    <a:prstClr val="black">
                      <a:alpha val="20000"/>
                    </a:prstClr>
                  </a:outerShdw>
                </a:effectLst>
              </a:rPr>
              <a:t>O</a:t>
            </a:r>
            <a:r>
              <a:rPr lang="en-US" sz="7200" b="1" dirty="0" smtClean="0">
                <a:solidFill>
                  <a:srgbClr val="006600"/>
                </a:solidFill>
                <a:effectLst>
                  <a:outerShdw blurRad="60007" dir="2000400" sy="-30000" kx="-800400" algn="bl" rotWithShape="0">
                    <a:prstClr val="black">
                      <a:alpha val="20000"/>
                    </a:prstClr>
                  </a:outerShdw>
                </a:effectLst>
              </a:rPr>
              <a:t> </a:t>
            </a:r>
            <a:r>
              <a:rPr lang="en-US" sz="7200" b="1" dirty="0" smtClean="0">
                <a:solidFill>
                  <a:schemeClr val="accent1"/>
                </a:solidFill>
                <a:effectLst>
                  <a:outerShdw blurRad="60007" dir="2000400" sy="-30000" kx="-800400" algn="bl" rotWithShape="0">
                    <a:prstClr val="black">
                      <a:alpha val="20000"/>
                    </a:prstClr>
                  </a:outerShdw>
                </a:effectLst>
              </a:rPr>
              <a:t>D</a:t>
            </a:r>
            <a:r>
              <a:rPr lang="en-US" sz="7200" b="1" dirty="0" smtClean="0">
                <a:solidFill>
                  <a:schemeClr val="accent2"/>
                </a:solidFill>
                <a:effectLst>
                  <a:outerShdw blurRad="60007" dir="2000400" sy="-30000" kx="-800400" algn="bl" rotWithShape="0">
                    <a:prstClr val="black">
                      <a:alpha val="20000"/>
                    </a:prstClr>
                  </a:outerShdw>
                </a:effectLst>
              </a:rPr>
              <a:t>R</a:t>
            </a:r>
            <a:r>
              <a:rPr lang="en-US" sz="7200" b="1" dirty="0" smtClean="0">
                <a:solidFill>
                  <a:schemeClr val="accent3"/>
                </a:solidFill>
                <a:effectLst>
                  <a:outerShdw blurRad="60007" dir="2000400" sy="-30000" kx="-800400" algn="bl" rotWithShape="0">
                    <a:prstClr val="black">
                      <a:alpha val="20000"/>
                    </a:prstClr>
                  </a:outerShdw>
                </a:effectLst>
              </a:rPr>
              <a:t>U</a:t>
            </a:r>
            <a:r>
              <a:rPr lang="en-US" sz="7200" b="1" dirty="0" smtClean="0">
                <a:solidFill>
                  <a:schemeClr val="accent4"/>
                </a:solidFill>
                <a:effectLst>
                  <a:outerShdw blurRad="60007" dir="2000400" sy="-30000" kx="-800400" algn="bl" rotWithShape="0">
                    <a:prstClr val="black">
                      <a:alpha val="20000"/>
                    </a:prstClr>
                  </a:outerShdw>
                </a:effectLst>
              </a:rPr>
              <a:t>G</a:t>
            </a:r>
            <a:r>
              <a:rPr lang="en-US" sz="7200" b="1" dirty="0" smtClean="0">
                <a:solidFill>
                  <a:schemeClr val="accent5"/>
                </a:solidFill>
                <a:effectLst>
                  <a:outerShdw blurRad="60007" dir="2000400" sy="-30000" kx="-800400" algn="bl" rotWithShape="0">
                    <a:prstClr val="black">
                      <a:alpha val="20000"/>
                    </a:prstClr>
                  </a:outerShdw>
                </a:effectLst>
              </a:rPr>
              <a:t>S</a:t>
            </a:r>
            <a:r>
              <a:rPr lang="en-US" sz="7200" b="1" dirty="0" smtClean="0">
                <a:solidFill>
                  <a:srgbClr val="006600"/>
                </a:solidFill>
                <a:effectLst>
                  <a:outerShdw blurRad="60007" dir="2000400" sy="-30000" kx="-800400" algn="bl" rotWithShape="0">
                    <a:prstClr val="black">
                      <a:alpha val="20000"/>
                    </a:prstClr>
                  </a:outerShdw>
                </a:effectLst>
              </a:rPr>
              <a:t> </a:t>
            </a:r>
            <a:endParaRPr lang="en-US" sz="7200" b="1" dirty="0">
              <a:solidFill>
                <a:srgbClr val="006600"/>
              </a:solidFill>
              <a:effectLst>
                <a:outerShdw blurRad="60007" dir="2000400" sy="-30000" kx="-800400" algn="bl" rotWithShape="0">
                  <a:prstClr val="black">
                    <a:alpha val="20000"/>
                  </a:prstClr>
                </a:outerShdw>
              </a:effectLst>
            </a:endParaRPr>
          </a:p>
        </p:txBody>
      </p:sp>
      <p:sp>
        <p:nvSpPr>
          <p:cNvPr id="3" name="Subtitle 2"/>
          <p:cNvSpPr>
            <a:spLocks noGrp="1"/>
          </p:cNvSpPr>
          <p:nvPr>
            <p:ph type="subTitle" idx="1"/>
          </p:nvPr>
        </p:nvSpPr>
        <p:spPr>
          <a:xfrm>
            <a:off x="2743200" y="4267200"/>
            <a:ext cx="6400800" cy="1752600"/>
          </a:xfrm>
        </p:spPr>
        <p:txBody>
          <a:bodyPr/>
          <a:lstStyle/>
          <a:p>
            <a:r>
              <a:rPr lang="en-US" sz="4400" b="1" dirty="0" smtClean="0">
                <a:ln w="19050">
                  <a:solidFill>
                    <a:schemeClr val="accent3">
                      <a:lumMod val="50000"/>
                    </a:schemeClr>
                  </a:solidFill>
                  <a:prstDash val="solid"/>
                </a:ln>
                <a:solidFill>
                  <a:srgbClr val="92D050"/>
                </a:solidFill>
                <a:effectLst>
                  <a:outerShdw blurRad="50000" dist="50800" dir="7500000" algn="tl">
                    <a:srgbClr val="000000">
                      <a:shade val="5000"/>
                      <a:alpha val="35000"/>
                    </a:srgbClr>
                  </a:outerShdw>
                </a:effectLst>
              </a:rPr>
              <a:t>Together for a drug-free campus </a:t>
            </a:r>
            <a:endParaRPr lang="en-US" sz="4400" b="1" dirty="0">
              <a:ln w="19050">
                <a:solidFill>
                  <a:schemeClr val="accent3">
                    <a:lumMod val="50000"/>
                  </a:schemeClr>
                </a:solidFill>
                <a:prstDash val="solid"/>
              </a:ln>
              <a:solidFill>
                <a:srgbClr val="92D050"/>
              </a:solidFill>
              <a:effectLst>
                <a:outerShdw blurRad="50000" dist="50800" dir="7500000" algn="tl">
                  <a:srgbClr val="000000">
                    <a:shade val="5000"/>
                    <a:alpha val="35000"/>
                  </a:srgbClr>
                </a:outerShdw>
              </a:effectLst>
            </a:endParaRPr>
          </a:p>
        </p:txBody>
      </p:sp>
    </p:spTree>
    <p:extLst>
      <p:ext uri="{BB962C8B-B14F-4D97-AF65-F5344CB8AC3E}">
        <p14:creationId xmlns:p14="http://schemas.microsoft.com/office/powerpoint/2010/main" val="29038041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47096668"/>
              </p:ext>
            </p:extLst>
          </p:nvPr>
        </p:nvGraphicFramePr>
        <p:xfrm>
          <a:off x="228600" y="228600"/>
          <a:ext cx="8458200" cy="5582920"/>
        </p:xfrm>
        <a:graphic>
          <a:graphicData uri="http://schemas.openxmlformats.org/drawingml/2006/table">
            <a:tbl>
              <a:tblPr firstRow="1" bandRow="1">
                <a:tableStyleId>{7DF18680-E054-41AD-8BC1-D1AEF772440D}</a:tableStyleId>
              </a:tblPr>
              <a:tblGrid>
                <a:gridCol w="2819400"/>
                <a:gridCol w="2819400"/>
                <a:gridCol w="28194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Drug/street</a:t>
                      </a:r>
                      <a:r>
                        <a:rPr lang="en-US" baseline="0" dirty="0" smtClean="0"/>
                        <a:t> name</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Symptoms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 Effects</a:t>
                      </a:r>
                    </a:p>
                  </a:txBody>
                  <a:tcPr/>
                </a:tc>
              </a:tr>
              <a:tr h="370840">
                <a:tc>
                  <a:txBody>
                    <a:bodyPr/>
                    <a:lstStyle/>
                    <a:p>
                      <a:r>
                        <a:rPr lang="en-US" sz="1800" b="1" i="0" u="none" strike="noStrike" kern="1200" baseline="0" dirty="0" smtClean="0">
                          <a:solidFill>
                            <a:schemeClr val="dk1"/>
                          </a:solidFill>
                          <a:latin typeface="+mn-lt"/>
                          <a:ea typeface="+mn-ea"/>
                          <a:cs typeface="+mn-cs"/>
                        </a:rPr>
                        <a:t>Hallucinogens/</a:t>
                      </a:r>
                      <a:r>
                        <a:rPr lang="en-US" sz="1800" b="0" i="0" u="none" strike="noStrike" kern="1200" baseline="0" dirty="0" smtClean="0">
                          <a:solidFill>
                            <a:schemeClr val="dk1"/>
                          </a:solidFill>
                          <a:latin typeface="+mn-lt"/>
                          <a:ea typeface="+mn-ea"/>
                          <a:cs typeface="+mn-cs"/>
                        </a:rPr>
                        <a:t>LSD, </a:t>
                      </a:r>
                      <a:r>
                        <a:rPr lang="en-US" sz="1800" b="0" i="0" u="none" strike="noStrike" kern="1200" baseline="0" dirty="0" err="1" smtClean="0">
                          <a:solidFill>
                            <a:schemeClr val="dk1"/>
                          </a:solidFill>
                          <a:latin typeface="+mn-lt"/>
                          <a:ea typeface="+mn-ea"/>
                          <a:cs typeface="+mn-cs"/>
                        </a:rPr>
                        <a:t>Mescaline,Peyote</a:t>
                      </a:r>
                      <a:r>
                        <a:rPr lang="en-US" sz="1800" b="0" i="0" u="none" strike="noStrike" kern="1200" baseline="0" dirty="0" smtClean="0">
                          <a:solidFill>
                            <a:schemeClr val="dk1"/>
                          </a:solidFill>
                          <a:latin typeface="+mn-lt"/>
                          <a:ea typeface="+mn-ea"/>
                          <a:cs typeface="+mn-cs"/>
                        </a:rPr>
                        <a:t>, </a:t>
                      </a:r>
                      <a:r>
                        <a:rPr lang="en-US" sz="1800" b="0" i="0" u="none" strike="noStrike" kern="1200" baseline="0" dirty="0" err="1" smtClean="0">
                          <a:solidFill>
                            <a:schemeClr val="dk1"/>
                          </a:solidFill>
                          <a:latin typeface="+mn-lt"/>
                          <a:ea typeface="+mn-ea"/>
                          <a:cs typeface="+mn-cs"/>
                        </a:rPr>
                        <a:t>Mesk</a:t>
                      </a:r>
                      <a:r>
                        <a:rPr lang="en-US" sz="1800" b="0" i="0" u="none" strike="noStrike" kern="1200" baseline="0" dirty="0" smtClean="0">
                          <a:solidFill>
                            <a:schemeClr val="dk1"/>
                          </a:solidFill>
                          <a:latin typeface="+mn-lt"/>
                          <a:ea typeface="+mn-ea"/>
                          <a:cs typeface="+mn-cs"/>
                        </a:rPr>
                        <a:t>, buttons, Psilocybin,</a:t>
                      </a:r>
                    </a:p>
                    <a:p>
                      <a:r>
                        <a:rPr lang="en-US" sz="1800" b="0" i="0" u="none" strike="noStrike" kern="1200" baseline="0" dirty="0" smtClean="0">
                          <a:solidFill>
                            <a:schemeClr val="dk1"/>
                          </a:solidFill>
                          <a:latin typeface="+mn-lt"/>
                          <a:ea typeface="+mn-ea"/>
                          <a:cs typeface="+mn-cs"/>
                        </a:rPr>
                        <a:t>magic mushrooms, acid, </a:t>
                      </a:r>
                      <a:r>
                        <a:rPr lang="en-US" sz="1800" b="0" i="0" u="none" strike="noStrike" kern="1200" baseline="0" dirty="0" err="1" smtClean="0">
                          <a:solidFill>
                            <a:schemeClr val="dk1"/>
                          </a:solidFill>
                          <a:latin typeface="+mn-lt"/>
                          <a:ea typeface="+mn-ea"/>
                          <a:cs typeface="+mn-cs"/>
                        </a:rPr>
                        <a:t>blotteracid</a:t>
                      </a:r>
                      <a:r>
                        <a:rPr lang="en-US" sz="1800" b="0" i="0" u="none" strike="noStrike" kern="1200" baseline="0" dirty="0" smtClean="0">
                          <a:solidFill>
                            <a:schemeClr val="dk1"/>
                          </a:solidFill>
                          <a:latin typeface="+mn-lt"/>
                          <a:ea typeface="+mn-ea"/>
                          <a:cs typeface="+mn-cs"/>
                        </a:rPr>
                        <a:t>, MDA-love drug</a:t>
                      </a:r>
                    </a:p>
                    <a:p>
                      <a:r>
                        <a:rPr lang="en-US" sz="1800" b="0" i="0" u="none" strike="noStrike" kern="1200" baseline="0" dirty="0" smtClean="0">
                          <a:solidFill>
                            <a:schemeClr val="dk1"/>
                          </a:solidFill>
                          <a:latin typeface="+mn-lt"/>
                          <a:ea typeface="+mn-ea"/>
                          <a:cs typeface="+mn-cs"/>
                        </a:rPr>
                        <a:t>(3-12 hours effect)</a:t>
                      </a:r>
                      <a:endParaRPr lang="en-US" dirty="0"/>
                    </a:p>
                  </a:txBody>
                  <a:tcPr/>
                </a:tc>
                <a:tc>
                  <a:txBody>
                    <a:bodyPr/>
                    <a:lstStyle/>
                    <a:p>
                      <a:r>
                        <a:rPr lang="en-US" sz="1800" b="0" i="0" u="none" strike="noStrike" kern="1200" baseline="0" dirty="0" smtClean="0">
                          <a:solidFill>
                            <a:schemeClr val="dk1"/>
                          </a:solidFill>
                          <a:latin typeface="+mn-lt"/>
                          <a:ea typeface="+mn-ea"/>
                          <a:cs typeface="+mn-cs"/>
                        </a:rPr>
                        <a:t>Beady eyes, nervous, erratic behavior, laughing, crying, panic, personality changes, "sees” smells, "hears"</a:t>
                      </a:r>
                    </a:p>
                    <a:p>
                      <a:r>
                        <a:rPr lang="en-US" sz="1800" b="0" i="0" u="none" strike="noStrike" kern="1200" baseline="0" dirty="0" smtClean="0">
                          <a:solidFill>
                            <a:schemeClr val="dk1"/>
                          </a:solidFill>
                          <a:latin typeface="+mn-lt"/>
                          <a:ea typeface="+mn-ea"/>
                          <a:cs typeface="+mn-cs"/>
                        </a:rPr>
                        <a:t>colors. Psychological changes can be permanent.</a:t>
                      </a:r>
                    </a:p>
                    <a:p>
                      <a:r>
                        <a:rPr lang="en-US" sz="1800" b="0" i="0" u="none" strike="noStrike" kern="1200" baseline="0" dirty="0" smtClean="0">
                          <a:solidFill>
                            <a:schemeClr val="dk1"/>
                          </a:solidFill>
                          <a:latin typeface="+mn-lt"/>
                          <a:ea typeface="+mn-ea"/>
                          <a:cs typeface="+mn-cs"/>
                        </a:rPr>
                        <a:t>Poor perception of time and</a:t>
                      </a:r>
                    </a:p>
                    <a:p>
                      <a:r>
                        <a:rPr lang="en-US" sz="1800" b="0" i="0" u="none" strike="noStrike" kern="1200" baseline="0" dirty="0" smtClean="0">
                          <a:solidFill>
                            <a:schemeClr val="dk1"/>
                          </a:solidFill>
                          <a:latin typeface="+mn-lt"/>
                          <a:ea typeface="+mn-ea"/>
                          <a:cs typeface="+mn-cs"/>
                        </a:rPr>
                        <a:t>distance. Overdose can lead to death.</a:t>
                      </a:r>
                      <a:endParaRPr lang="en-US" dirty="0"/>
                    </a:p>
                  </a:txBody>
                  <a:tcPr/>
                </a:tc>
                <a:tc>
                  <a:txBody>
                    <a:bodyPr/>
                    <a:lstStyle/>
                    <a:p>
                      <a:r>
                        <a:rPr lang="en-US" sz="1800" b="0" i="0" u="none" strike="noStrike" kern="1200" baseline="0" dirty="0" smtClean="0">
                          <a:solidFill>
                            <a:schemeClr val="dk1"/>
                          </a:solidFill>
                          <a:latin typeface="+mn-lt"/>
                          <a:ea typeface="+mn-ea"/>
                          <a:cs typeface="+mn-cs"/>
                        </a:rPr>
                        <a:t>Dilated pupils, nausea, increased blood pressure, hallucinations, stomach cramps, blackouts.</a:t>
                      </a:r>
                    </a:p>
                    <a:p>
                      <a:r>
                        <a:rPr lang="en-US" sz="1800" b="0" i="0" u="none" strike="noStrike" kern="1200" baseline="0" dirty="0" smtClean="0">
                          <a:solidFill>
                            <a:schemeClr val="dk1"/>
                          </a:solidFill>
                          <a:latin typeface="+mn-lt"/>
                          <a:ea typeface="+mn-ea"/>
                          <a:cs typeface="+mn-cs"/>
                        </a:rPr>
                        <a:t>Flashbacks, a recurrence of the drug effects, may be a problem for some.</a:t>
                      </a:r>
                    </a:p>
                    <a:p>
                      <a:r>
                        <a:rPr lang="en-US" sz="1800" b="0" i="0" u="none" strike="noStrike" kern="1200" baseline="0" dirty="0" smtClean="0">
                          <a:solidFill>
                            <a:schemeClr val="dk1"/>
                          </a:solidFill>
                          <a:latin typeface="+mn-lt"/>
                          <a:ea typeface="+mn-ea"/>
                          <a:cs typeface="+mn-cs"/>
                        </a:rPr>
                        <a:t>Overdose can lead to death.</a:t>
                      </a:r>
                      <a:endParaRPr lang="en-US" dirty="0"/>
                    </a:p>
                  </a:txBody>
                  <a:tcPr/>
                </a:tc>
              </a:tr>
              <a:tr h="370840">
                <a:tc>
                  <a:txBody>
                    <a:bodyPr/>
                    <a:lstStyle/>
                    <a:p>
                      <a:r>
                        <a:rPr lang="en-US" sz="1800" b="1" i="0" u="none" strike="noStrike" kern="1200" baseline="0" dirty="0" smtClean="0">
                          <a:solidFill>
                            <a:schemeClr val="dk1"/>
                          </a:solidFill>
                          <a:latin typeface="+mn-lt"/>
                          <a:ea typeface="+mn-ea"/>
                          <a:cs typeface="+mn-cs"/>
                        </a:rPr>
                        <a:t>MDMA/</a:t>
                      </a:r>
                      <a:r>
                        <a:rPr lang="en-US" sz="1800" b="0" i="0" u="none" strike="noStrike" kern="1200" baseline="0" dirty="0" smtClean="0">
                          <a:solidFill>
                            <a:schemeClr val="dk1"/>
                          </a:solidFill>
                          <a:latin typeface="+mn-lt"/>
                          <a:ea typeface="+mn-ea"/>
                          <a:cs typeface="+mn-cs"/>
                        </a:rPr>
                        <a:t>Adam, </a:t>
                      </a:r>
                      <a:r>
                        <a:rPr lang="en-US" sz="1800" b="0" i="0" u="none" strike="noStrike" kern="1200" baseline="0" dirty="0" err="1" smtClean="0">
                          <a:solidFill>
                            <a:schemeClr val="dk1"/>
                          </a:solidFill>
                          <a:latin typeface="+mn-lt"/>
                          <a:ea typeface="+mn-ea"/>
                          <a:cs typeface="+mn-cs"/>
                        </a:rPr>
                        <a:t>Ecstacy</a:t>
                      </a:r>
                      <a:r>
                        <a:rPr lang="en-US" sz="1800" b="0" i="0" u="none" strike="noStrike" kern="1200" baseline="0" dirty="0" smtClean="0">
                          <a:solidFill>
                            <a:schemeClr val="dk1"/>
                          </a:solidFill>
                          <a:latin typeface="+mn-lt"/>
                          <a:ea typeface="+mn-ea"/>
                          <a:cs typeface="+mn-cs"/>
                        </a:rPr>
                        <a:t>, X-TC</a:t>
                      </a:r>
                    </a:p>
                    <a:p>
                      <a:r>
                        <a:rPr lang="en-US" sz="1800" b="0" i="0" u="none" strike="noStrike" kern="1200" baseline="0" dirty="0" smtClean="0">
                          <a:solidFill>
                            <a:schemeClr val="dk1"/>
                          </a:solidFill>
                          <a:latin typeface="+mn-lt"/>
                          <a:ea typeface="+mn-ea"/>
                          <a:cs typeface="+mn-cs"/>
                        </a:rPr>
                        <a:t>( A Designer Drug: structural</a:t>
                      </a:r>
                    </a:p>
                    <a:p>
                      <a:r>
                        <a:rPr lang="en-US" sz="1800" b="0" i="0" u="none" strike="noStrike" kern="1200" baseline="0" dirty="0" smtClean="0">
                          <a:solidFill>
                            <a:schemeClr val="dk1"/>
                          </a:solidFill>
                          <a:latin typeface="+mn-lt"/>
                          <a:ea typeface="+mn-ea"/>
                          <a:cs typeface="+mn-cs"/>
                        </a:rPr>
                        <a:t>analogs of controlled substances.) (Variable up to days)</a:t>
                      </a:r>
                      <a:endParaRPr lang="en-US" dirty="0"/>
                    </a:p>
                  </a:txBody>
                  <a:tcPr/>
                </a:tc>
                <a:tc>
                  <a:txBody>
                    <a:bodyPr/>
                    <a:lstStyle/>
                    <a:p>
                      <a:r>
                        <a:rPr lang="en-US" sz="1800" b="0" i="0" u="none" strike="noStrike" kern="1200" baseline="0" dirty="0" smtClean="0">
                          <a:solidFill>
                            <a:schemeClr val="dk1"/>
                          </a:solidFill>
                          <a:latin typeface="+mn-lt"/>
                          <a:ea typeface="+mn-ea"/>
                          <a:cs typeface="+mn-cs"/>
                        </a:rPr>
                        <a:t>Confusion, depression, sleep problems, anxiety, paranoia, muscle</a:t>
                      </a:r>
                    </a:p>
                    <a:p>
                      <a:r>
                        <a:rPr lang="en-US" sz="1800" b="0" i="0" u="none" strike="noStrike" kern="1200" baseline="0" dirty="0" smtClean="0">
                          <a:solidFill>
                            <a:schemeClr val="dk1"/>
                          </a:solidFill>
                          <a:latin typeface="+mn-lt"/>
                          <a:ea typeface="+mn-ea"/>
                          <a:cs typeface="+mn-cs"/>
                        </a:rPr>
                        <a:t>tension, involuntary teeth clenching, nausea.</a:t>
                      </a:r>
                      <a:endParaRPr lang="en-US" dirty="0"/>
                    </a:p>
                  </a:txBody>
                  <a:tcPr/>
                </a:tc>
                <a:tc>
                  <a:txBody>
                    <a:bodyPr/>
                    <a:lstStyle/>
                    <a:p>
                      <a:r>
                        <a:rPr lang="en-US" sz="1800" b="0" i="0" u="none" strike="noStrike" kern="1200" baseline="0" dirty="0" smtClean="0">
                          <a:solidFill>
                            <a:schemeClr val="dk1"/>
                          </a:solidFill>
                          <a:latin typeface="+mn-lt"/>
                          <a:ea typeface="+mn-ea"/>
                          <a:cs typeface="+mn-cs"/>
                        </a:rPr>
                        <a:t>Increased heart rate &amp; blood pressure.</a:t>
                      </a:r>
                    </a:p>
                    <a:p>
                      <a:r>
                        <a:rPr lang="en-US" sz="1800" b="0" i="0" u="none" strike="noStrike" kern="1200" baseline="0" dirty="0" smtClean="0">
                          <a:solidFill>
                            <a:schemeClr val="dk1"/>
                          </a:solidFill>
                          <a:latin typeface="+mn-lt"/>
                          <a:ea typeface="+mn-ea"/>
                          <a:cs typeface="+mn-cs"/>
                        </a:rPr>
                        <a:t>Blurred vision, chills, sweating. Believed to cause permanent brain damage.</a:t>
                      </a:r>
                      <a:endParaRPr lang="en-US" dirty="0"/>
                    </a:p>
                  </a:txBody>
                  <a:tcPr/>
                </a:tc>
              </a:tr>
              <a:tr h="370840">
                <a:tc>
                  <a:txBody>
                    <a:bodyPr/>
                    <a:lstStyle/>
                    <a:p>
                      <a:r>
                        <a:rPr lang="en-US" sz="1800" b="1" i="0" u="none" strike="noStrike" kern="1200" baseline="0" dirty="0" smtClean="0">
                          <a:solidFill>
                            <a:schemeClr val="dk1"/>
                          </a:solidFill>
                          <a:latin typeface="+mn-lt"/>
                          <a:ea typeface="+mn-ea"/>
                          <a:cs typeface="+mn-cs"/>
                        </a:rPr>
                        <a:t>Steroids/</a:t>
                      </a:r>
                      <a:r>
                        <a:rPr lang="en-US" sz="1800" b="0" i="0" u="none" strike="noStrike" kern="1200" baseline="0" dirty="0" err="1" smtClean="0">
                          <a:solidFill>
                            <a:schemeClr val="dk1"/>
                          </a:solidFill>
                          <a:latin typeface="+mn-lt"/>
                          <a:ea typeface="+mn-ea"/>
                          <a:cs typeface="+mn-cs"/>
                        </a:rPr>
                        <a:t>Roids</a:t>
                      </a:r>
                      <a:r>
                        <a:rPr lang="en-US" sz="1800" b="0" i="0" u="none" strike="noStrike" kern="1200" baseline="0" dirty="0" smtClean="0">
                          <a:solidFill>
                            <a:schemeClr val="dk1"/>
                          </a:solidFill>
                          <a:latin typeface="+mn-lt"/>
                          <a:ea typeface="+mn-ea"/>
                          <a:cs typeface="+mn-cs"/>
                        </a:rPr>
                        <a:t>, juice, protein, muscles builder</a:t>
                      </a:r>
                      <a:endParaRPr lang="en-US" sz="1800" b="1" i="0" u="none" strike="noStrike" kern="1200" baseline="0" dirty="0" smtClean="0">
                        <a:solidFill>
                          <a:schemeClr val="dk1"/>
                        </a:solidFill>
                        <a:latin typeface="+mn-lt"/>
                        <a:ea typeface="+mn-ea"/>
                        <a:cs typeface="+mn-cs"/>
                      </a:endParaRPr>
                    </a:p>
                    <a:p>
                      <a:r>
                        <a:rPr lang="en-US" sz="1800" b="0" i="0" u="none" strike="noStrike" kern="1200" baseline="0" dirty="0" smtClean="0">
                          <a:solidFill>
                            <a:schemeClr val="dk1"/>
                          </a:solidFill>
                          <a:latin typeface="+mn-lt"/>
                          <a:ea typeface="+mn-ea"/>
                          <a:cs typeface="+mn-cs"/>
                        </a:rPr>
                        <a:t>(Variable effect)</a:t>
                      </a:r>
                      <a:endParaRPr lang="en-US" dirty="0"/>
                    </a:p>
                  </a:txBody>
                  <a:tcPr/>
                </a:tc>
                <a:tc>
                  <a:txBody>
                    <a:bodyPr/>
                    <a:lstStyle/>
                    <a:p>
                      <a:r>
                        <a:rPr lang="en-US" sz="1800" b="0" i="0" u="none" strike="noStrike" kern="1200" baseline="0" dirty="0" smtClean="0">
                          <a:solidFill>
                            <a:schemeClr val="dk1"/>
                          </a:solidFill>
                          <a:latin typeface="+mn-lt"/>
                          <a:ea typeface="+mn-ea"/>
                          <a:cs typeface="+mn-cs"/>
                        </a:rPr>
                        <a:t>Similar to effects of anti-depressants and stimulants. Can increase moodiness</a:t>
                      </a:r>
                    </a:p>
                    <a:p>
                      <a:r>
                        <a:rPr lang="en-US" sz="1800" b="0" i="0" u="none" strike="noStrike" kern="1200" baseline="0" dirty="0" smtClean="0">
                          <a:solidFill>
                            <a:schemeClr val="dk1"/>
                          </a:solidFill>
                          <a:latin typeface="+mn-lt"/>
                          <a:ea typeface="+mn-ea"/>
                          <a:cs typeface="+mn-cs"/>
                        </a:rPr>
                        <a:t>and aggressive behavior</a:t>
                      </a:r>
                      <a:endParaRPr lang="en-US" dirty="0"/>
                    </a:p>
                  </a:txBody>
                  <a:tcPr/>
                </a:tc>
                <a:tc>
                  <a:txBody>
                    <a:bodyPr/>
                    <a:lstStyle/>
                    <a:p>
                      <a:r>
                        <a:rPr lang="en-US" sz="1800" b="0" i="0" u="none" strike="noStrike" kern="1200" baseline="0" dirty="0" smtClean="0">
                          <a:solidFill>
                            <a:schemeClr val="dk1"/>
                          </a:solidFill>
                          <a:latin typeface="+mn-lt"/>
                          <a:ea typeface="+mn-ea"/>
                          <a:cs typeface="+mn-cs"/>
                        </a:rPr>
                        <a:t>Can develop liver cancer, cardiovascular problems, sterility, sexual dysfunction and stunted growth.</a:t>
                      </a:r>
                      <a:endParaRPr lang="en-US" dirty="0"/>
                    </a:p>
                  </a:txBody>
                  <a:tcPr/>
                </a:tc>
              </a:tr>
            </a:tbl>
          </a:graphicData>
        </a:graphic>
      </p:graphicFrame>
    </p:spTree>
    <p:extLst>
      <p:ext uri="{BB962C8B-B14F-4D97-AF65-F5344CB8AC3E}">
        <p14:creationId xmlns:p14="http://schemas.microsoft.com/office/powerpoint/2010/main" val="578910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447800"/>
          </a:xfrm>
        </p:spPr>
        <p:txBody>
          <a:bodyPr/>
          <a:lstStyle/>
          <a:p>
            <a:pPr algn="l"/>
            <a:r>
              <a:rPr lang="en-US" sz="3600" b="1" dirty="0" smtClean="0">
                <a:effectLst>
                  <a:outerShdw blurRad="38100" dist="38100" dir="2700000" algn="tl">
                    <a:srgbClr val="000000">
                      <a:alpha val="43137"/>
                    </a:srgbClr>
                  </a:outerShdw>
                </a:effectLst>
              </a:rPr>
              <a:t/>
            </a:r>
            <a:br>
              <a:rPr lang="en-US" sz="3600" b="1" dirty="0" smtClean="0">
                <a:effectLst>
                  <a:outerShdw blurRad="38100" dist="38100" dir="2700000" algn="tl">
                    <a:srgbClr val="000000">
                      <a:alpha val="43137"/>
                    </a:srgbClr>
                  </a:outerShdw>
                </a:effectLst>
              </a:rPr>
            </a:br>
            <a:r>
              <a:rPr lang="en-US" sz="3600" b="1" dirty="0" smtClean="0">
                <a:effectLst>
                  <a:outerShdw blurRad="38100" dist="38100" dir="2700000" algn="tl">
                    <a:srgbClr val="000000">
                      <a:alpha val="43137"/>
                    </a:srgbClr>
                  </a:outerShdw>
                </a:effectLst>
              </a:rPr>
              <a:t>CAMPUS </a:t>
            </a:r>
            <a:r>
              <a:rPr lang="en-US" sz="3600" b="1" dirty="0">
                <a:effectLst>
                  <a:outerShdw blurRad="38100" dist="38100" dir="2700000" algn="tl">
                    <a:srgbClr val="000000">
                      <a:alpha val="43137"/>
                    </a:srgbClr>
                  </a:outerShdw>
                </a:effectLst>
              </a:rPr>
              <a:t>911 (HELPFUL CONTACTS)</a:t>
            </a:r>
            <a:r>
              <a:rPr lang="en-US" sz="4000" b="1" dirty="0">
                <a:effectLst>
                  <a:outerShdw blurRad="38100" dist="38100" dir="2700000" algn="tl">
                    <a:srgbClr val="000000">
                      <a:alpha val="43137"/>
                    </a:srgbClr>
                  </a:outerShdw>
                </a:effectLst>
              </a:rPr>
              <a:t/>
            </a:r>
            <a:br>
              <a:rPr lang="en-US" sz="4000" b="1" dirty="0">
                <a:effectLst>
                  <a:outerShdw blurRad="38100" dist="38100" dir="2700000" algn="tl">
                    <a:srgbClr val="000000">
                      <a:alpha val="43137"/>
                    </a:srgbClr>
                  </a:outerShdw>
                </a:effectLst>
              </a:rPr>
            </a:br>
            <a:r>
              <a:rPr lang="en-US" sz="1800" dirty="0"/>
              <a:t>In any emergency related to drugs &amp; alcohol you can contact the </a:t>
            </a:r>
            <a:r>
              <a:rPr lang="en-US" sz="1800" dirty="0" smtClean="0"/>
              <a:t>following resources:</a:t>
            </a:r>
            <a:r>
              <a:rPr lang="en-US" sz="4000" dirty="0"/>
              <a:t/>
            </a:r>
            <a:br>
              <a:rPr lang="en-US" sz="4000" dirty="0"/>
            </a:br>
            <a:endParaRPr lang="en-US" sz="4000" dirty="0"/>
          </a:p>
        </p:txBody>
      </p:sp>
      <p:sp>
        <p:nvSpPr>
          <p:cNvPr id="3" name="Content Placeholder 2"/>
          <p:cNvSpPr>
            <a:spLocks noGrp="1"/>
          </p:cNvSpPr>
          <p:nvPr>
            <p:ph sz="half" idx="1"/>
          </p:nvPr>
        </p:nvSpPr>
        <p:spPr>
          <a:xfrm>
            <a:off x="457200" y="1524000"/>
            <a:ext cx="4038600" cy="5105400"/>
          </a:xfrm>
        </p:spPr>
        <p:txBody>
          <a:bodyPr/>
          <a:lstStyle/>
          <a:p>
            <a:pPr marL="0" indent="0">
              <a:buNone/>
            </a:pPr>
            <a:r>
              <a:rPr lang="en-US" b="1" dirty="0" smtClean="0"/>
              <a:t>Beirut Campus</a:t>
            </a:r>
          </a:p>
          <a:p>
            <a:pPr lvl="0"/>
            <a:r>
              <a:rPr lang="en-US" sz="2400" b="1" dirty="0"/>
              <a:t>Campus Security</a:t>
            </a:r>
            <a:r>
              <a:rPr lang="en-US" sz="2400" dirty="0"/>
              <a:t>: Shannon Hall ground bldg. Ground floor ext. 1191-1192</a:t>
            </a:r>
          </a:p>
          <a:p>
            <a:pPr lvl="0"/>
            <a:r>
              <a:rPr lang="en-US" sz="2400" b="1" dirty="0"/>
              <a:t>Dean of Students Office</a:t>
            </a:r>
            <a:r>
              <a:rPr lang="en-US" sz="2400" dirty="0"/>
              <a:t>: Nicol Hall ground floor  bldg. ext. 1404</a:t>
            </a:r>
          </a:p>
          <a:p>
            <a:pPr lvl="0"/>
            <a:r>
              <a:rPr lang="en-US" sz="2400" b="1" dirty="0"/>
              <a:t>Nurse</a:t>
            </a:r>
            <a:r>
              <a:rPr lang="en-US" sz="2400" dirty="0"/>
              <a:t>: Nicol Hall bldg. ground floor ext.1132</a:t>
            </a:r>
          </a:p>
          <a:p>
            <a:pPr lvl="0"/>
            <a:r>
              <a:rPr lang="en-US" sz="2400" b="1" dirty="0"/>
              <a:t>Counselor</a:t>
            </a:r>
            <a:r>
              <a:rPr lang="en-US" sz="2400" dirty="0"/>
              <a:t>: Nicol Hall bldg. 2</a:t>
            </a:r>
            <a:r>
              <a:rPr lang="en-US" sz="2400" baseline="30000" dirty="0"/>
              <a:t>nd</a:t>
            </a:r>
            <a:r>
              <a:rPr lang="en-US" sz="2400" dirty="0"/>
              <a:t> floor room 4-1 ext.1705</a:t>
            </a:r>
          </a:p>
          <a:p>
            <a:pPr marL="0" indent="0">
              <a:buNone/>
            </a:pPr>
            <a:endParaRPr lang="en-US" dirty="0" smtClean="0"/>
          </a:p>
          <a:p>
            <a:endParaRPr lang="en-US" dirty="0"/>
          </a:p>
        </p:txBody>
      </p:sp>
      <p:sp>
        <p:nvSpPr>
          <p:cNvPr id="4" name="Content Placeholder 3"/>
          <p:cNvSpPr>
            <a:spLocks noGrp="1"/>
          </p:cNvSpPr>
          <p:nvPr>
            <p:ph sz="half" idx="2"/>
          </p:nvPr>
        </p:nvSpPr>
        <p:spPr>
          <a:xfrm>
            <a:off x="4648200" y="1524000"/>
            <a:ext cx="4038600" cy="4876800"/>
          </a:xfrm>
        </p:spPr>
        <p:txBody>
          <a:bodyPr/>
          <a:lstStyle/>
          <a:p>
            <a:pPr marL="0" indent="0">
              <a:buNone/>
            </a:pPr>
            <a:r>
              <a:rPr lang="en-US" b="1" dirty="0" smtClean="0"/>
              <a:t>Byblos Campus</a:t>
            </a:r>
          </a:p>
          <a:p>
            <a:r>
              <a:rPr lang="en-US" sz="2400" b="1" dirty="0" smtClean="0"/>
              <a:t>Campus </a:t>
            </a:r>
            <a:r>
              <a:rPr lang="en-US" sz="2400" b="1" dirty="0"/>
              <a:t>Security</a:t>
            </a:r>
            <a:r>
              <a:rPr lang="en-US" sz="2400" dirty="0" smtClean="0"/>
              <a:t>: Protection Office. ext.2105</a:t>
            </a:r>
          </a:p>
          <a:p>
            <a:pPr marL="0" indent="0">
              <a:buNone/>
            </a:pPr>
            <a:endParaRPr lang="en-US" sz="2400" b="1" dirty="0" smtClean="0"/>
          </a:p>
          <a:p>
            <a:r>
              <a:rPr lang="en-US" sz="2400" b="1" dirty="0"/>
              <a:t>Dean of Students </a:t>
            </a:r>
            <a:r>
              <a:rPr lang="en-US" sz="2400" b="1" dirty="0" smtClean="0"/>
              <a:t>Office: </a:t>
            </a:r>
            <a:r>
              <a:rPr lang="en-US" sz="2400" dirty="0" smtClean="0"/>
              <a:t>Tohme-Rizk Bldg. 1</a:t>
            </a:r>
            <a:r>
              <a:rPr lang="en-US" sz="2400" baseline="30000" dirty="0" smtClean="0"/>
              <a:t>st</a:t>
            </a:r>
            <a:r>
              <a:rPr lang="en-US" sz="2400" dirty="0" smtClean="0"/>
              <a:t> floor. ext. 2129</a:t>
            </a:r>
          </a:p>
          <a:p>
            <a:r>
              <a:rPr lang="en-US" sz="2400" b="1" dirty="0" smtClean="0"/>
              <a:t>Nurse: </a:t>
            </a:r>
            <a:r>
              <a:rPr lang="en-US" sz="2400" dirty="0" smtClean="0"/>
              <a:t>Student Center, ground floor. ext. 2179</a:t>
            </a:r>
          </a:p>
          <a:p>
            <a:r>
              <a:rPr lang="en-US" sz="2400" b="1" dirty="0" smtClean="0"/>
              <a:t>Counselor: </a:t>
            </a:r>
            <a:r>
              <a:rPr lang="en-US" sz="2400" dirty="0" smtClean="0"/>
              <a:t>Student Center, ground floor. ext. 2413</a:t>
            </a:r>
            <a:endParaRPr lang="en-US" sz="2400" b="1" dirty="0"/>
          </a:p>
        </p:txBody>
      </p:sp>
    </p:spTree>
    <p:extLst>
      <p:ext uri="{BB962C8B-B14F-4D97-AF65-F5344CB8AC3E}">
        <p14:creationId xmlns:p14="http://schemas.microsoft.com/office/powerpoint/2010/main" val="588473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461768667"/>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marL="0" indent="0">
              <a:buNone/>
            </a:pPr>
            <a:r>
              <a:rPr lang="en-US" dirty="0" smtClean="0"/>
              <a:t>Drugs </a:t>
            </a:r>
            <a:r>
              <a:rPr lang="en-US" dirty="0"/>
              <a:t>are chemical substances </a:t>
            </a:r>
            <a:r>
              <a:rPr lang="en-US" dirty="0" smtClean="0"/>
              <a:t>that affect </a:t>
            </a:r>
            <a:r>
              <a:rPr lang="en-US" dirty="0"/>
              <a:t>both </a:t>
            </a:r>
            <a:r>
              <a:rPr lang="en-US" dirty="0" smtClean="0"/>
              <a:t>your </a:t>
            </a:r>
            <a:r>
              <a:rPr lang="en-US" dirty="0"/>
              <a:t>mind </a:t>
            </a:r>
            <a:r>
              <a:rPr lang="en-US" dirty="0" smtClean="0"/>
              <a:t>and your  </a:t>
            </a:r>
            <a:r>
              <a:rPr lang="en-US" dirty="0"/>
              <a:t>body. </a:t>
            </a:r>
            <a:r>
              <a:rPr lang="en-US" dirty="0" smtClean="0"/>
              <a:t>The </a:t>
            </a:r>
            <a:r>
              <a:rPr lang="en-US" dirty="0"/>
              <a:t>prolonged use of </a:t>
            </a:r>
            <a:r>
              <a:rPr lang="en-US" dirty="0" smtClean="0"/>
              <a:t>drug </a:t>
            </a:r>
            <a:r>
              <a:rPr lang="en-US" dirty="0"/>
              <a:t>may lead to </a:t>
            </a:r>
            <a:r>
              <a:rPr lang="en-US" b="1" dirty="0">
                <a:effectLst>
                  <a:outerShdw blurRad="38100" dist="38100" dir="2700000" algn="tl">
                    <a:srgbClr val="000000">
                      <a:alpha val="43137"/>
                    </a:srgbClr>
                  </a:outerShdw>
                </a:effectLst>
              </a:rPr>
              <a:t>physical</a:t>
            </a:r>
            <a:r>
              <a:rPr lang="en-US" dirty="0"/>
              <a:t> and/or </a:t>
            </a:r>
            <a:r>
              <a:rPr lang="en-US" b="1" dirty="0">
                <a:effectLst>
                  <a:outerShdw blurRad="38100" dist="38100" dir="2700000" algn="tl">
                    <a:srgbClr val="000000">
                      <a:alpha val="43137"/>
                    </a:srgbClr>
                  </a:outerShdw>
                </a:effectLst>
              </a:rPr>
              <a:t>psychological </a:t>
            </a:r>
            <a:r>
              <a:rPr lang="en-US" dirty="0"/>
              <a:t>dependence. An overdose </a:t>
            </a:r>
            <a:r>
              <a:rPr lang="en-US" dirty="0" smtClean="0"/>
              <a:t>of any </a:t>
            </a:r>
            <a:r>
              <a:rPr lang="en-US" dirty="0"/>
              <a:t>drug may lead to </a:t>
            </a:r>
            <a:r>
              <a:rPr lang="en-US" b="1" dirty="0">
                <a:effectLst>
                  <a:outerShdw blurRad="38100" dist="38100" dir="2700000" algn="tl">
                    <a:srgbClr val="000000">
                      <a:alpha val="43137"/>
                    </a:srgbClr>
                  </a:outerShdw>
                </a:effectLst>
              </a:rPr>
              <a:t>death</a:t>
            </a:r>
            <a:r>
              <a:rPr lang="en-US" dirty="0"/>
              <a:t>. </a:t>
            </a:r>
          </a:p>
        </p:txBody>
      </p:sp>
      <p:pic>
        <p:nvPicPr>
          <p:cNvPr id="2051" name="Picture 3" descr="C:\Documents and Settings\norma.moussally.UNI\Local Settings\Temporary Internet Files\Content.IE5\P9TM0M0H\MP900448701[1].jpg"/>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2667000" y="3886200"/>
            <a:ext cx="2946400" cy="2209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0615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6226605"/>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idx="1"/>
            <p:extLst>
              <p:ext uri="{D42A27DB-BD31-4B8C-83A1-F6EECF244321}">
                <p14:modId xmlns:p14="http://schemas.microsoft.com/office/powerpoint/2010/main" val="367644019"/>
              </p:ext>
            </p:extLst>
          </p:nvPr>
        </p:nvGraphicFramePr>
        <p:xfrm>
          <a:off x="457200" y="1447800"/>
          <a:ext cx="8229600" cy="5334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6863697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991142471"/>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Content Placeholder 5"/>
          <p:cNvGraphicFramePr>
            <a:graphicFrameLocks/>
          </p:cNvGraphicFramePr>
          <p:nvPr>
            <p:extLst>
              <p:ext uri="{D42A27DB-BD31-4B8C-83A1-F6EECF244321}">
                <p14:modId xmlns:p14="http://schemas.microsoft.com/office/powerpoint/2010/main" val="370783879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923868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671341762"/>
              </p:ext>
            </p:extLst>
          </p:nvPr>
        </p:nvGraphicFramePr>
        <p:xfrm>
          <a:off x="516467" y="609600"/>
          <a:ext cx="8229600" cy="1630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marL="0" indent="0">
              <a:buNone/>
            </a:pPr>
            <a:endParaRPr lang="en-US" sz="2000" dirty="0" smtClean="0"/>
          </a:p>
          <a:p>
            <a:pPr marL="0" indent="0">
              <a:buNone/>
            </a:pPr>
            <a:endParaRPr lang="en-US" sz="2000" dirty="0"/>
          </a:p>
          <a:p>
            <a:pPr marL="0" indent="0">
              <a:buNone/>
            </a:pPr>
            <a:r>
              <a:rPr lang="en-US" sz="3600" dirty="0" smtClean="0"/>
              <a:t>The following list includes the various kinds of drugs, common names of drugs, and descriptions of the possible health risks. This list is not extensive, and other risks may be involved.*</a:t>
            </a:r>
            <a:endParaRPr lang="en-US" sz="3600" dirty="0"/>
          </a:p>
        </p:txBody>
      </p:sp>
      <p:sp>
        <p:nvSpPr>
          <p:cNvPr id="5" name="TextBox 4"/>
          <p:cNvSpPr txBox="1"/>
          <p:nvPr/>
        </p:nvSpPr>
        <p:spPr>
          <a:xfrm>
            <a:off x="533400" y="6400800"/>
            <a:ext cx="4800600" cy="246221"/>
          </a:xfrm>
          <a:prstGeom prst="rect">
            <a:avLst/>
          </a:prstGeom>
          <a:noFill/>
        </p:spPr>
        <p:txBody>
          <a:bodyPr wrap="square" rtlCol="0">
            <a:spAutoFit/>
          </a:bodyPr>
          <a:lstStyle/>
          <a:p>
            <a:r>
              <a:rPr lang="en-US" sz="1000" dirty="0" smtClean="0"/>
              <a:t>* Sources: American National Institute on Drug Abuse</a:t>
            </a:r>
            <a:endParaRPr lang="en-US" sz="1000" dirty="0"/>
          </a:p>
        </p:txBody>
      </p:sp>
      <p:pic>
        <p:nvPicPr>
          <p:cNvPr id="3074" name="Picture 2" descr="C:\Documents and Settings\norma.moussally.UNI\Local Settings\Temporary Internet Files\Content.IE5\DB8D2T1A\MP900308904[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43400" y="4639056"/>
            <a:ext cx="2895600" cy="19159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432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652224448"/>
              </p:ext>
            </p:extLst>
          </p:nvPr>
        </p:nvGraphicFramePr>
        <p:xfrm>
          <a:off x="152400" y="228600"/>
          <a:ext cx="8991600" cy="5532926"/>
        </p:xfrm>
        <a:graphic>
          <a:graphicData uri="http://schemas.openxmlformats.org/drawingml/2006/table">
            <a:tbl>
              <a:tblPr firstRow="1" bandRow="1">
                <a:tableStyleId>{5C22544A-7EE6-4342-B048-85BDC9FD1C3A}</a:tableStyleId>
              </a:tblPr>
              <a:tblGrid>
                <a:gridCol w="2997200"/>
                <a:gridCol w="2997200"/>
                <a:gridCol w="2997200"/>
              </a:tblGrid>
              <a:tr h="686606">
                <a:tc>
                  <a:txBody>
                    <a:bodyPr/>
                    <a:lstStyle/>
                    <a:p>
                      <a:r>
                        <a:rPr lang="en-US" dirty="0" smtClean="0"/>
                        <a:t>Drug/street</a:t>
                      </a:r>
                      <a:r>
                        <a:rPr lang="en-US" baseline="0" dirty="0" smtClean="0"/>
                        <a:t> name</a:t>
                      </a:r>
                      <a:endParaRPr lang="en-US" dirty="0"/>
                    </a:p>
                  </a:txBody>
                  <a:tcPr/>
                </a:tc>
                <a:tc>
                  <a:txBody>
                    <a:bodyPr/>
                    <a:lstStyle/>
                    <a:p>
                      <a:r>
                        <a:rPr lang="en-US" dirty="0" smtClean="0"/>
                        <a:t>Symptoms</a:t>
                      </a:r>
                      <a:endParaRPr lang="en-US" dirty="0"/>
                    </a:p>
                  </a:txBody>
                  <a:tcPr/>
                </a:tc>
                <a:tc>
                  <a:txBody>
                    <a:bodyPr/>
                    <a:lstStyle/>
                    <a:p>
                      <a:r>
                        <a:rPr lang="en-US" dirty="0" smtClean="0"/>
                        <a:t>Health Effects</a:t>
                      </a:r>
                      <a:endParaRPr lang="en-US" dirty="0"/>
                    </a:p>
                  </a:txBody>
                  <a:tcPr/>
                </a:tc>
              </a:tr>
              <a:tr h="1823158">
                <a:tc>
                  <a:txBody>
                    <a:bodyPr/>
                    <a:lstStyle/>
                    <a:p>
                      <a:r>
                        <a:rPr lang="en-US" sz="1800" b="1" kern="1200" dirty="0" smtClean="0">
                          <a:solidFill>
                            <a:schemeClr val="dk1"/>
                          </a:solidFill>
                          <a:effectLst/>
                          <a:latin typeface="+mn-lt"/>
                          <a:ea typeface="+mn-ea"/>
                          <a:cs typeface="+mn-cs"/>
                        </a:rPr>
                        <a:t>Alcohol/</a:t>
                      </a:r>
                      <a:r>
                        <a:rPr lang="en-US" sz="1800" kern="1200" dirty="0" smtClean="0">
                          <a:solidFill>
                            <a:schemeClr val="dk1"/>
                          </a:solidFill>
                          <a:effectLst/>
                          <a:latin typeface="+mn-lt"/>
                          <a:ea typeface="+mn-ea"/>
                          <a:cs typeface="+mn-cs"/>
                        </a:rPr>
                        <a:t>beer, wine, wine coolers, whiskey, vodka, tequila, </a:t>
                      </a:r>
                      <a:r>
                        <a:rPr lang="en-US" sz="1800" kern="1200" dirty="0" err="1" smtClean="0">
                          <a:solidFill>
                            <a:schemeClr val="dk1"/>
                          </a:solidFill>
                          <a:effectLst/>
                          <a:latin typeface="+mn-lt"/>
                          <a:ea typeface="+mn-ea"/>
                          <a:cs typeface="+mn-cs"/>
                        </a:rPr>
                        <a:t>rhum</a:t>
                      </a:r>
                      <a:r>
                        <a:rPr lang="en-US" sz="1800" kern="1200" dirty="0" smtClean="0">
                          <a:solidFill>
                            <a:schemeClr val="dk1"/>
                          </a:solidFill>
                          <a:effectLst/>
                          <a:latin typeface="+mn-lt"/>
                          <a:ea typeface="+mn-ea"/>
                          <a:cs typeface="+mn-cs"/>
                        </a:rPr>
                        <a:t>, hard Liquor (1-12 hours effect)</a:t>
                      </a:r>
                    </a:p>
                    <a:p>
                      <a:endParaRPr lang="en-US" dirty="0"/>
                    </a:p>
                  </a:txBody>
                  <a:tcPr/>
                </a:tc>
                <a:tc>
                  <a:txBody>
                    <a:bodyPr/>
                    <a:lstStyle/>
                    <a:p>
                      <a:r>
                        <a:rPr lang="en-US" sz="1800" b="0" i="0" u="none" strike="noStrike" kern="1200" baseline="0" dirty="0" smtClean="0">
                          <a:solidFill>
                            <a:schemeClr val="dk1"/>
                          </a:solidFill>
                          <a:latin typeface="+mn-lt"/>
                          <a:ea typeface="+mn-ea"/>
                          <a:cs typeface="+mn-cs"/>
                        </a:rPr>
                        <a:t>Puffiness of face, redness of eyes, depression, disorientation, shallow respiration, nausea, cold &amp; clammy skin, dehydration. Slurred speech. Impairs muscle coordination, memory</a:t>
                      </a:r>
                    </a:p>
                    <a:p>
                      <a:r>
                        <a:rPr lang="en-US" sz="1800" b="0" i="0" u="none" strike="noStrike" kern="1200" baseline="0" dirty="0" smtClean="0">
                          <a:solidFill>
                            <a:schemeClr val="dk1"/>
                          </a:solidFill>
                          <a:latin typeface="+mn-lt"/>
                          <a:ea typeface="+mn-ea"/>
                          <a:cs typeface="+mn-cs"/>
                        </a:rPr>
                        <a:t>&amp; judgment.</a:t>
                      </a:r>
                      <a:endParaRPr lang="en-US" dirty="0"/>
                    </a:p>
                  </a:txBody>
                  <a:tcPr/>
                </a:tc>
                <a:tc>
                  <a:txBody>
                    <a:bodyPr/>
                    <a:lstStyle/>
                    <a:p>
                      <a:r>
                        <a:rPr lang="en-US" sz="1800" b="0" i="0" u="none" strike="noStrike" kern="1200" baseline="0" dirty="0" smtClean="0">
                          <a:solidFill>
                            <a:schemeClr val="dk1"/>
                          </a:solidFill>
                          <a:latin typeface="+mn-lt"/>
                          <a:ea typeface="+mn-ea"/>
                          <a:cs typeface="+mn-cs"/>
                        </a:rPr>
                        <a:t>Causes depression, aggression, slurred speech, muscular incoordination. Frequent use can lead to cirrhosis of liver, pancreatitis, brain disorders, vitamin deficiencies &amp; malnutrition. Can lead to coma or death in large quantities.</a:t>
                      </a:r>
                      <a:endParaRPr lang="en-US" dirty="0"/>
                    </a:p>
                  </a:txBody>
                  <a:tcPr/>
                </a:tc>
              </a:tr>
              <a:tr h="686606">
                <a:tc>
                  <a:txBody>
                    <a:bodyPr/>
                    <a:lstStyle/>
                    <a:p>
                      <a:r>
                        <a:rPr lang="en-US" sz="1800" b="1" i="0" u="none" strike="noStrike" kern="1200" baseline="0" dirty="0" smtClean="0">
                          <a:solidFill>
                            <a:schemeClr val="dk1"/>
                          </a:solidFill>
                          <a:latin typeface="+mn-lt"/>
                          <a:ea typeface="+mn-ea"/>
                          <a:cs typeface="+mn-cs"/>
                        </a:rPr>
                        <a:t>Marijuana/</a:t>
                      </a:r>
                      <a:r>
                        <a:rPr lang="en-US" sz="1800" b="0" i="0" u="none" strike="noStrike" kern="1200" baseline="0" dirty="0" smtClean="0">
                          <a:solidFill>
                            <a:schemeClr val="dk1"/>
                          </a:solidFill>
                          <a:latin typeface="+mn-lt"/>
                          <a:ea typeface="+mn-ea"/>
                          <a:cs typeface="+mn-cs"/>
                        </a:rPr>
                        <a:t>pot, reefer, grass, THC, hash, hash oil, herb, cannabis (2-4 hours effect)</a:t>
                      </a:r>
                      <a:endParaRPr lang="en-US" dirty="0"/>
                    </a:p>
                  </a:txBody>
                  <a:tcPr/>
                </a:tc>
                <a:tc>
                  <a:txBody>
                    <a:bodyPr/>
                    <a:lstStyle/>
                    <a:p>
                      <a:r>
                        <a:rPr lang="en-US" sz="1800" b="0" i="0" u="none" strike="noStrike" kern="1200" baseline="0" dirty="0" smtClean="0">
                          <a:solidFill>
                            <a:schemeClr val="dk1"/>
                          </a:solidFill>
                          <a:latin typeface="+mn-lt"/>
                          <a:ea typeface="+mn-ea"/>
                          <a:cs typeface="+mn-cs"/>
                        </a:rPr>
                        <a:t>Euphoria, relaxed inhibitions,</a:t>
                      </a:r>
                    </a:p>
                    <a:p>
                      <a:r>
                        <a:rPr lang="en-US" sz="1800" b="0" i="0" u="none" strike="noStrike" kern="1200" baseline="0" dirty="0" smtClean="0">
                          <a:solidFill>
                            <a:schemeClr val="dk1"/>
                          </a:solidFill>
                          <a:latin typeface="+mn-lt"/>
                          <a:ea typeface="+mn-ea"/>
                          <a:cs typeface="+mn-cs"/>
                        </a:rPr>
                        <a:t>disoriented behavior, staring off into space, hilarity without cause. Time distortion. Bloodshot eyes, dry mouth</a:t>
                      </a:r>
                    </a:p>
                    <a:p>
                      <a:r>
                        <a:rPr lang="en-US" sz="1800" b="0" i="0" u="none" strike="noStrike" kern="1200" baseline="0" dirty="0" smtClean="0">
                          <a:solidFill>
                            <a:schemeClr val="dk1"/>
                          </a:solidFill>
                          <a:latin typeface="+mn-lt"/>
                          <a:ea typeface="+mn-ea"/>
                          <a:cs typeface="+mn-cs"/>
                        </a:rPr>
                        <a:t>&amp; throat, increased appetite. Fatigue, hallucinations, depression.</a:t>
                      </a:r>
                      <a:endParaRPr lang="en-US" dirty="0"/>
                    </a:p>
                  </a:txBody>
                  <a:tcPr/>
                </a:tc>
                <a:tc>
                  <a:txBody>
                    <a:bodyPr/>
                    <a:lstStyle/>
                    <a:p>
                      <a:r>
                        <a:rPr lang="en-US" sz="1800" b="0" i="0" u="none" strike="noStrike" kern="1200" baseline="0" dirty="0" smtClean="0">
                          <a:solidFill>
                            <a:schemeClr val="dk1"/>
                          </a:solidFill>
                          <a:latin typeface="+mn-lt"/>
                          <a:ea typeface="+mn-ea"/>
                          <a:cs typeface="+mn-cs"/>
                        </a:rPr>
                        <a:t>Can impair memory perception &amp; judgment by destroying brain cells. Raises blood pressure. Contains more known carcinogens (poisons) than Cigarettes.</a:t>
                      </a:r>
                      <a:endParaRPr lang="en-US" dirty="0"/>
                    </a:p>
                  </a:txBody>
                  <a:tcPr/>
                </a:tc>
              </a:tr>
            </a:tbl>
          </a:graphicData>
        </a:graphic>
      </p:graphicFrame>
    </p:spTree>
    <p:extLst>
      <p:ext uri="{BB962C8B-B14F-4D97-AF65-F5344CB8AC3E}">
        <p14:creationId xmlns:p14="http://schemas.microsoft.com/office/powerpoint/2010/main" val="322500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84675036"/>
              </p:ext>
            </p:extLst>
          </p:nvPr>
        </p:nvGraphicFramePr>
        <p:xfrm>
          <a:off x="381000" y="41910"/>
          <a:ext cx="8458200" cy="6816090"/>
        </p:xfrm>
        <a:graphic>
          <a:graphicData uri="http://schemas.openxmlformats.org/drawingml/2006/table">
            <a:tbl>
              <a:tblPr firstRow="1" bandRow="1">
                <a:tableStyleId>{21E4AEA4-8DFA-4A89-87EB-49C32662AFE0}</a:tableStyleId>
              </a:tblPr>
              <a:tblGrid>
                <a:gridCol w="2895600"/>
                <a:gridCol w="2819400"/>
                <a:gridCol w="2743200"/>
              </a:tblGrid>
              <a:tr h="7810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Drug/street</a:t>
                      </a:r>
                      <a:r>
                        <a:rPr lang="en-US" baseline="0" dirty="0" smtClean="0"/>
                        <a:t> name</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Symptoms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 Effects</a:t>
                      </a:r>
                    </a:p>
                    <a:p>
                      <a:endParaRPr lang="en-US" dirty="0"/>
                    </a:p>
                  </a:txBody>
                  <a:tcPr/>
                </a:tc>
              </a:tr>
              <a:tr h="781050">
                <a:tc>
                  <a:txBody>
                    <a:bodyPr/>
                    <a:lstStyle/>
                    <a:p>
                      <a:r>
                        <a:rPr lang="en-US" sz="1800" u="none" strike="noStrike" kern="1200" baseline="0" dirty="0" err="1" smtClean="0"/>
                        <a:t>Barbiturates,methalqualone</a:t>
                      </a:r>
                      <a:endParaRPr lang="en-US" sz="1800" u="none" strike="noStrike" kern="1200" baseline="0" dirty="0" smtClean="0"/>
                    </a:p>
                    <a:p>
                      <a:r>
                        <a:rPr lang="en-US" sz="1800" u="none" strike="noStrike" kern="1200" baseline="0" dirty="0" err="1" smtClean="0"/>
                        <a:t>quaaludes</a:t>
                      </a:r>
                      <a:r>
                        <a:rPr lang="en-US" sz="1800" u="none" strike="noStrike" kern="1200" baseline="0" dirty="0" smtClean="0"/>
                        <a:t>, </a:t>
                      </a:r>
                      <a:r>
                        <a:rPr lang="en-US" sz="1800" u="none" strike="noStrike" kern="1200" baseline="0" dirty="0" err="1" smtClean="0"/>
                        <a:t>ludes</a:t>
                      </a:r>
                      <a:r>
                        <a:rPr lang="en-US" sz="1800" u="none" strike="noStrike" kern="1200" baseline="0" dirty="0" smtClean="0"/>
                        <a:t>, yellow jackets, red </a:t>
                      </a:r>
                      <a:r>
                        <a:rPr lang="fr-FR" sz="1800" u="none" strike="noStrike" kern="1200" baseline="0" dirty="0" err="1" smtClean="0"/>
                        <a:t>devils</a:t>
                      </a:r>
                      <a:r>
                        <a:rPr lang="fr-FR" sz="1800" u="none" strike="noStrike" kern="1200" baseline="0" dirty="0" smtClean="0"/>
                        <a:t>, </a:t>
                      </a:r>
                      <a:r>
                        <a:rPr lang="fr-FR" sz="1800" u="none" strike="noStrike" kern="1200" baseline="0" dirty="0" err="1" smtClean="0"/>
                        <a:t>blue</a:t>
                      </a:r>
                      <a:r>
                        <a:rPr lang="fr-FR" sz="1800" u="none" strike="noStrike" kern="1200" baseline="0" dirty="0" smtClean="0"/>
                        <a:t> </a:t>
                      </a:r>
                      <a:r>
                        <a:rPr lang="fr-FR" sz="1800" u="none" strike="noStrike" kern="1200" baseline="0" dirty="0" err="1" smtClean="0"/>
                        <a:t>devils</a:t>
                      </a:r>
                      <a:r>
                        <a:rPr lang="fr-FR" sz="1800" u="none" strike="noStrike" kern="1200" baseline="0" dirty="0" smtClean="0"/>
                        <a:t>, </a:t>
                      </a:r>
                      <a:r>
                        <a:rPr lang="fr-FR" sz="1800" u="none" strike="noStrike" kern="1200" baseline="0" dirty="0" err="1" smtClean="0"/>
                        <a:t>Nembutal</a:t>
                      </a:r>
                      <a:r>
                        <a:rPr lang="fr-FR" sz="1800" u="none" strike="noStrike" kern="1200" baseline="0" dirty="0" smtClean="0"/>
                        <a:t>, </a:t>
                      </a:r>
                      <a:r>
                        <a:rPr lang="fr-FR" sz="1800" u="none" strike="noStrike" kern="1200" baseline="0" dirty="0" err="1" smtClean="0"/>
                        <a:t>Seconal</a:t>
                      </a:r>
                      <a:r>
                        <a:rPr lang="fr-FR" sz="1800" u="none" strike="noStrike" kern="1200" baseline="0" dirty="0" smtClean="0"/>
                        <a:t>,</a:t>
                      </a:r>
                    </a:p>
                    <a:p>
                      <a:r>
                        <a:rPr lang="en-US" sz="1800" u="none" strike="noStrike" kern="1200" baseline="0" dirty="0" err="1" smtClean="0"/>
                        <a:t>sopors</a:t>
                      </a:r>
                      <a:r>
                        <a:rPr lang="en-US" sz="1800" u="none" strike="noStrike" kern="1200" baseline="0" dirty="0" smtClean="0"/>
                        <a:t>, Valium </a:t>
                      </a:r>
                      <a:r>
                        <a:rPr lang="en-US" sz="1800" u="none" strike="noStrike" kern="1200" baseline="0" dirty="0" err="1" smtClean="0"/>
                        <a:t>Tranxene</a:t>
                      </a:r>
                      <a:r>
                        <a:rPr lang="en-US" sz="1800" u="none" strike="noStrike" kern="1200" baseline="0" dirty="0" smtClean="0"/>
                        <a:t>, </a:t>
                      </a:r>
                      <a:r>
                        <a:rPr lang="en-US" sz="1800" u="none" strike="noStrike" kern="1200" baseline="0" dirty="0" err="1" smtClean="0"/>
                        <a:t>Xanax,Librium</a:t>
                      </a:r>
                      <a:r>
                        <a:rPr lang="en-US" sz="1800" u="none" strike="noStrike" kern="1200" baseline="0" dirty="0" smtClean="0"/>
                        <a:t> (1-16 hours effect)</a:t>
                      </a:r>
                      <a:endParaRPr lang="en-US" dirty="0"/>
                    </a:p>
                  </a:txBody>
                  <a:tcPr/>
                </a:tc>
                <a:tc>
                  <a:txBody>
                    <a:bodyPr/>
                    <a:lstStyle/>
                    <a:p>
                      <a:r>
                        <a:rPr lang="en-US" sz="1800" u="none" strike="noStrike" kern="1200" baseline="0" dirty="0" smtClean="0"/>
                        <a:t>Slurred speech, disorientation, drunken behavior with no odor of</a:t>
                      </a:r>
                    </a:p>
                    <a:p>
                      <a:r>
                        <a:rPr lang="en-US" sz="1800" u="none" strike="noStrike" kern="1200" baseline="0" dirty="0" smtClean="0"/>
                        <a:t>alcohol. Sedation, fatigue. Decreased breathing, pulse &amp; blood pressure.</a:t>
                      </a:r>
                      <a:endParaRPr lang="en-US" dirty="0"/>
                    </a:p>
                  </a:txBody>
                  <a:tcPr/>
                </a:tc>
                <a:tc>
                  <a:txBody>
                    <a:bodyPr/>
                    <a:lstStyle/>
                    <a:p>
                      <a:r>
                        <a:rPr lang="en-US" sz="1800" u="none" strike="noStrike" kern="1200" baseline="0" dirty="0" smtClean="0"/>
                        <a:t>Can cause slurred speech, staggering gait, poor judgment, &amp; slow,</a:t>
                      </a:r>
                    </a:p>
                    <a:p>
                      <a:r>
                        <a:rPr lang="en-US" sz="1800" u="none" strike="noStrike" kern="1200" baseline="0" dirty="0" smtClean="0"/>
                        <a:t>uncertain reflexes. Large doses can cause unconsciousness and death. Mixing of these depressants with alcohol causes thousands of</a:t>
                      </a:r>
                    </a:p>
                    <a:p>
                      <a:r>
                        <a:rPr lang="en-US" sz="1800" u="none" strike="noStrike" kern="1200" baseline="0" dirty="0" smtClean="0"/>
                        <a:t>accidental deaths.</a:t>
                      </a:r>
                      <a:endParaRPr lang="en-US" dirty="0"/>
                    </a:p>
                  </a:txBody>
                  <a:tcPr/>
                </a:tc>
              </a:tr>
              <a:tr h="781050">
                <a:tc>
                  <a:txBody>
                    <a:bodyPr/>
                    <a:lstStyle/>
                    <a:p>
                      <a:r>
                        <a:rPr lang="en-US" sz="1800" u="none" strike="noStrike" kern="1200" baseline="0" dirty="0" smtClean="0"/>
                        <a:t>Cocaine/coke, snow, blow, gold dust, lady, Bernice, C, toot (1/2 to 2 hours effect)</a:t>
                      </a:r>
                      <a:endParaRPr lang="en-US" dirty="0"/>
                    </a:p>
                  </a:txBody>
                  <a:tcPr/>
                </a:tc>
                <a:tc>
                  <a:txBody>
                    <a:bodyPr/>
                    <a:lstStyle/>
                    <a:p>
                      <a:r>
                        <a:rPr lang="en-US" sz="1800" u="none" strike="noStrike" kern="1200" baseline="0" dirty="0" smtClean="0"/>
                        <a:t>Apathy, anxiety, sleeplessness, paranoia, hallucinations, craving for</a:t>
                      </a:r>
                    </a:p>
                    <a:p>
                      <a:r>
                        <a:rPr lang="en-US" sz="1800" u="none" strike="noStrike" kern="1200" baseline="0" dirty="0" smtClean="0"/>
                        <a:t>more cocaine. Weight loss. Constant sniffing. Mood swings.</a:t>
                      </a:r>
                      <a:endParaRPr lang="en-US" dirty="0"/>
                    </a:p>
                  </a:txBody>
                  <a:tcPr/>
                </a:tc>
                <a:tc>
                  <a:txBody>
                    <a:bodyPr/>
                    <a:lstStyle/>
                    <a:p>
                      <a:r>
                        <a:rPr lang="en-US" sz="1800" u="none" strike="noStrike" kern="1200" baseline="0" dirty="0" smtClean="0"/>
                        <a:t>Causes dilated pupils, increased blood</a:t>
                      </a:r>
                    </a:p>
                    <a:p>
                      <a:r>
                        <a:rPr lang="en-US" sz="1800" u="none" strike="noStrike" kern="1200" baseline="0" dirty="0" smtClean="0"/>
                        <a:t>pressure, heart rate, breathing rate,</a:t>
                      </a:r>
                    </a:p>
                    <a:p>
                      <a:r>
                        <a:rPr lang="en-US" sz="1800" u="none" strike="noStrike" kern="1200" baseline="0" dirty="0" smtClean="0"/>
                        <a:t>&amp; body temperature. Can cause seizures, heart attacks and death.</a:t>
                      </a:r>
                      <a:endParaRPr lang="en-US" dirty="0"/>
                    </a:p>
                  </a:txBody>
                  <a:tcPr/>
                </a:tc>
              </a:tr>
              <a:tr h="781050">
                <a:tc>
                  <a:txBody>
                    <a:bodyPr/>
                    <a:lstStyle/>
                    <a:p>
                      <a:r>
                        <a:rPr lang="en-US" sz="1800" u="none" strike="noStrike" kern="1200" baseline="0" dirty="0" smtClean="0"/>
                        <a:t>Crack Cocaine/crack, rock</a:t>
                      </a:r>
                    </a:p>
                    <a:p>
                      <a:r>
                        <a:rPr lang="en-US" sz="1800" u="none" strike="noStrike" kern="1200" baseline="0" dirty="0" smtClean="0"/>
                        <a:t>(5-10 minute effect)</a:t>
                      </a:r>
                      <a:endParaRPr lang="en-US" dirty="0"/>
                    </a:p>
                  </a:txBody>
                  <a:tcPr/>
                </a:tc>
                <a:tc>
                  <a:txBody>
                    <a:bodyPr/>
                    <a:lstStyle/>
                    <a:p>
                      <a:r>
                        <a:rPr lang="en-US" sz="1800" u="none" strike="noStrike" kern="1200" baseline="0" dirty="0" smtClean="0"/>
                        <a:t>Same as cocaine.</a:t>
                      </a:r>
                      <a:endParaRPr lang="en-US" dirty="0"/>
                    </a:p>
                  </a:txBody>
                  <a:tcPr/>
                </a:tc>
                <a:tc>
                  <a:txBody>
                    <a:bodyPr/>
                    <a:lstStyle/>
                    <a:p>
                      <a:r>
                        <a:rPr lang="en-US" sz="1800" u="none" strike="noStrike" kern="1200" baseline="0" dirty="0" smtClean="0"/>
                        <a:t>More &amp; stronger cocaine is getting to the brain quicker, increasing risks of cocaine use.</a:t>
                      </a:r>
                      <a:endParaRPr lang="en-US" dirty="0"/>
                    </a:p>
                  </a:txBody>
                  <a:tcPr/>
                </a:tc>
              </a:tr>
            </a:tbl>
          </a:graphicData>
        </a:graphic>
      </p:graphicFrame>
    </p:spTree>
    <p:extLst>
      <p:ext uri="{BB962C8B-B14F-4D97-AF65-F5344CB8AC3E}">
        <p14:creationId xmlns:p14="http://schemas.microsoft.com/office/powerpoint/2010/main" val="156424467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06870998"/>
              </p:ext>
            </p:extLst>
          </p:nvPr>
        </p:nvGraphicFramePr>
        <p:xfrm>
          <a:off x="381000" y="228600"/>
          <a:ext cx="8686800" cy="6035040"/>
        </p:xfrm>
        <a:graphic>
          <a:graphicData uri="http://schemas.openxmlformats.org/drawingml/2006/table">
            <a:tbl>
              <a:tblPr firstRow="1" bandRow="1">
                <a:tableStyleId>{F5AB1C69-6EDB-4FF4-983F-18BD219EF322}</a:tableStyleId>
              </a:tblPr>
              <a:tblGrid>
                <a:gridCol w="2819400"/>
                <a:gridCol w="2819400"/>
                <a:gridCol w="3048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Drug/street</a:t>
                      </a:r>
                      <a:r>
                        <a:rPr lang="en-US" baseline="0" dirty="0" smtClean="0"/>
                        <a:t> name</a:t>
                      </a:r>
                      <a:endParaRPr lang="en-US" dirty="0" smtClean="0"/>
                    </a:p>
                    <a:p>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Symptoms</a:t>
                      </a:r>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 Effects</a:t>
                      </a:r>
                    </a:p>
                    <a:p>
                      <a:endParaRPr lang="en-US" dirty="0"/>
                    </a:p>
                  </a:txBody>
                  <a:tcPr/>
                </a:tc>
              </a:tr>
              <a:tr h="370840">
                <a:tc>
                  <a:txBody>
                    <a:bodyPr/>
                    <a:lstStyle/>
                    <a:p>
                      <a:r>
                        <a:rPr lang="en-US" sz="1800" u="none" strike="noStrike" kern="1200" baseline="0" dirty="0" smtClean="0"/>
                        <a:t>Amphetamines/uppers, speed, black beauties, </a:t>
                      </a:r>
                      <a:r>
                        <a:rPr lang="en-US" sz="1800" u="none" strike="noStrike" kern="1200" baseline="0" dirty="0" err="1" smtClean="0"/>
                        <a:t>dexies</a:t>
                      </a:r>
                      <a:r>
                        <a:rPr lang="en-US" sz="1800" u="none" strike="noStrike" kern="1200" baseline="0" dirty="0" smtClean="0"/>
                        <a:t>, bennies, crystal</a:t>
                      </a:r>
                    </a:p>
                    <a:p>
                      <a:r>
                        <a:rPr lang="en-US" sz="1800" u="none" strike="noStrike" kern="1200" baseline="0" dirty="0" smtClean="0"/>
                        <a:t>meth, crank, crystal, ice, hearts, crossroads, white crosses, caffeine, nicotine, diet pills(1/2 to 2 hours effect)</a:t>
                      </a:r>
                      <a:endParaRPr lang="en-US" dirty="0"/>
                    </a:p>
                  </a:txBody>
                  <a:tcPr/>
                </a:tc>
                <a:tc>
                  <a:txBody>
                    <a:bodyPr/>
                    <a:lstStyle/>
                    <a:p>
                      <a:r>
                        <a:rPr lang="en-US" sz="1800" u="none" strike="noStrike" kern="1200" baseline="0" dirty="0" smtClean="0"/>
                        <a:t>Decreased appetite, dilated pupils, sleeplessness, agitation, unusual increase in activity, mood swings,</a:t>
                      </a:r>
                    </a:p>
                    <a:p>
                      <a:r>
                        <a:rPr lang="en-US" sz="1800" u="none" strike="noStrike" kern="1200" baseline="0" dirty="0" smtClean="0"/>
                        <a:t>paranoia, anti-social behavior, loss of appetite, anxiety, weight loss.</a:t>
                      </a:r>
                      <a:endParaRPr lang="en-US" dirty="0"/>
                    </a:p>
                  </a:txBody>
                  <a:tcPr/>
                </a:tc>
                <a:tc>
                  <a:txBody>
                    <a:bodyPr/>
                    <a:lstStyle/>
                    <a:p>
                      <a:r>
                        <a:rPr lang="en-US" sz="1800" u="none" strike="noStrike" kern="1200" baseline="0" dirty="0" smtClean="0"/>
                        <a:t>Increases heart rate, breathing rate, blood pressure. High doses can cause tremors, loss of coordination &amp; death</a:t>
                      </a:r>
                    </a:p>
                    <a:p>
                      <a:r>
                        <a:rPr lang="en-US" sz="1800" u="none" strike="noStrike" kern="1200" baseline="0" dirty="0" smtClean="0"/>
                        <a:t>from stroke or heart failure. Frequent use of large amounts can produce</a:t>
                      </a:r>
                    </a:p>
                    <a:p>
                      <a:r>
                        <a:rPr lang="en-US" sz="1800" u="none" strike="noStrike" kern="1200" baseline="0" dirty="0" smtClean="0"/>
                        <a:t>brain damage, ulcers, malnutrition, hallucinations, convulsions &amp; coma.</a:t>
                      </a:r>
                      <a:endParaRPr lang="en-US" dirty="0"/>
                    </a:p>
                  </a:txBody>
                  <a:tcPr/>
                </a:tc>
              </a:tr>
              <a:tr h="370840">
                <a:tc>
                  <a:txBody>
                    <a:bodyPr/>
                    <a:lstStyle/>
                    <a:p>
                      <a:r>
                        <a:rPr lang="en-US" sz="1800" u="none" strike="noStrike" kern="1200" baseline="0" dirty="0" smtClean="0"/>
                        <a:t>PCP (phencyclidine)/angel dust, killer weed, crystal cyclone, elephant tranquilizer, rocket fuel</a:t>
                      </a:r>
                    </a:p>
                    <a:p>
                      <a:r>
                        <a:rPr lang="en-US" sz="1800" u="none" strike="noStrike" kern="1200" baseline="0" dirty="0" smtClean="0"/>
                        <a:t>(Variable effects)</a:t>
                      </a:r>
                      <a:endParaRPr lang="en-US" dirty="0"/>
                    </a:p>
                  </a:txBody>
                  <a:tcPr/>
                </a:tc>
                <a:tc>
                  <a:txBody>
                    <a:bodyPr/>
                    <a:lstStyle/>
                    <a:p>
                      <a:r>
                        <a:rPr lang="en-US" sz="1800" u="none" strike="noStrike" kern="1200" baseline="0" dirty="0" smtClean="0"/>
                        <a:t>Sweating, dizziness, numbness, hallucinations, confusion, agitation.</a:t>
                      </a:r>
                    </a:p>
                    <a:p>
                      <a:r>
                        <a:rPr lang="en-US" sz="1800" u="none" strike="noStrike" kern="1200" baseline="0" dirty="0" smtClean="0"/>
                        <a:t>Violence and aggression or silence &amp; withdrawn state. Poor perception of time and distance. Overdose can</a:t>
                      </a:r>
                    </a:p>
                    <a:p>
                      <a:r>
                        <a:rPr lang="en-US" sz="1800" u="none" strike="noStrike" kern="1200" baseline="0" dirty="0" smtClean="0"/>
                        <a:t>lead to death.</a:t>
                      </a:r>
                      <a:endParaRPr lang="en-US" dirty="0"/>
                    </a:p>
                  </a:txBody>
                  <a:tcPr/>
                </a:tc>
                <a:tc>
                  <a:txBody>
                    <a:bodyPr/>
                    <a:lstStyle/>
                    <a:p>
                      <a:r>
                        <a:rPr lang="en-US" sz="1800" u="none" strike="noStrike" kern="1200" baseline="0" dirty="0" smtClean="0"/>
                        <a:t>Increased heart rate, and blood </a:t>
                      </a:r>
                      <a:r>
                        <a:rPr lang="fr-FR" sz="1800" u="none" strike="noStrike" kern="1200" baseline="0" dirty="0" smtClean="0"/>
                        <a:t>pressure. Large doses cause </a:t>
                      </a:r>
                      <a:r>
                        <a:rPr lang="en-US" sz="1800" u="none" strike="noStrike" kern="1200" baseline="0" dirty="0" smtClean="0"/>
                        <a:t>convulsions, comas, heart &amp; lung failure, and ruptured brain vessels.</a:t>
                      </a:r>
                    </a:p>
                    <a:p>
                      <a:r>
                        <a:rPr lang="en-US" sz="1800" u="none" strike="noStrike" kern="1200" baseline="0" dirty="0" smtClean="0"/>
                        <a:t>Users may show long-term effects on memory, judgment, concentration, &amp;perception.</a:t>
                      </a:r>
                      <a:endParaRPr lang="en-US" dirty="0"/>
                    </a:p>
                  </a:txBody>
                  <a:tcPr/>
                </a:tc>
              </a:tr>
            </a:tbl>
          </a:graphicData>
        </a:graphic>
      </p:graphicFrame>
    </p:spTree>
    <p:extLst>
      <p:ext uri="{BB962C8B-B14F-4D97-AF65-F5344CB8AC3E}">
        <p14:creationId xmlns:p14="http://schemas.microsoft.com/office/powerpoint/2010/main" val="4624116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31656787"/>
              </p:ext>
            </p:extLst>
          </p:nvPr>
        </p:nvGraphicFramePr>
        <p:xfrm>
          <a:off x="304800" y="304800"/>
          <a:ext cx="8382000" cy="6035040"/>
        </p:xfrm>
        <a:graphic>
          <a:graphicData uri="http://schemas.openxmlformats.org/drawingml/2006/table">
            <a:tbl>
              <a:tblPr firstRow="1" bandRow="1">
                <a:tableStyleId>{00A15C55-8517-42AA-B614-E9B94910E393}</a:tableStyleId>
              </a:tblPr>
              <a:tblGrid>
                <a:gridCol w="2794000"/>
                <a:gridCol w="2794000"/>
                <a:gridCol w="2794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Drug/street</a:t>
                      </a:r>
                      <a:r>
                        <a:rPr lang="en-US" baseline="0" dirty="0" smtClean="0"/>
                        <a:t> name</a:t>
                      </a:r>
                      <a:endParaRPr lang="en-US" dirty="0" smtClean="0"/>
                    </a:p>
                    <a:p>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Symptoms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Health Effects</a:t>
                      </a:r>
                    </a:p>
                  </a:txBody>
                  <a:tcPr/>
                </a:tc>
              </a:tr>
              <a:tr h="370840">
                <a:tc>
                  <a:txBody>
                    <a:bodyPr/>
                    <a:lstStyle/>
                    <a:p>
                      <a:r>
                        <a:rPr lang="en-US" sz="1800" b="1" i="0" u="none" strike="noStrike" kern="1200" baseline="0" dirty="0" smtClean="0">
                          <a:solidFill>
                            <a:schemeClr val="dk1"/>
                          </a:solidFill>
                          <a:latin typeface="+mn-lt"/>
                          <a:ea typeface="+mn-ea"/>
                          <a:cs typeface="+mn-cs"/>
                        </a:rPr>
                        <a:t>Heroin/</a:t>
                      </a:r>
                      <a:r>
                        <a:rPr lang="en-US" sz="1800" b="0" i="0" u="none" strike="noStrike" kern="1200" baseline="0" dirty="0" smtClean="0">
                          <a:solidFill>
                            <a:schemeClr val="dk1"/>
                          </a:solidFill>
                          <a:latin typeface="+mn-lt"/>
                          <a:ea typeface="+mn-ea"/>
                          <a:cs typeface="+mn-cs"/>
                        </a:rPr>
                        <a:t>Mexican brown, China White, Persian porcelain, "H", smack, horse, junk, black tar, Codeine, Morphine,</a:t>
                      </a:r>
                    </a:p>
                    <a:p>
                      <a:r>
                        <a:rPr lang="en-US" sz="1800" b="0" i="0" u="none" strike="noStrike" kern="1200" baseline="0" dirty="0" err="1" smtClean="0">
                          <a:solidFill>
                            <a:schemeClr val="dk1"/>
                          </a:solidFill>
                          <a:latin typeface="+mn-lt"/>
                          <a:ea typeface="+mn-ea"/>
                          <a:cs typeface="+mn-cs"/>
                        </a:rPr>
                        <a:t>Meporidine-demerol</a:t>
                      </a:r>
                      <a:r>
                        <a:rPr lang="en-US" sz="1800" b="0" i="0" u="none" strike="noStrike" kern="1200" baseline="0" dirty="0" smtClean="0">
                          <a:solidFill>
                            <a:schemeClr val="dk1"/>
                          </a:solidFill>
                          <a:latin typeface="+mn-lt"/>
                          <a:ea typeface="+mn-ea"/>
                          <a:cs typeface="+mn-cs"/>
                        </a:rPr>
                        <a:t>, Opium, </a:t>
                      </a:r>
                      <a:r>
                        <a:rPr lang="en-US" sz="1800" b="0" i="0" u="none" strike="noStrike" kern="1200" baseline="0" dirty="0" err="1" smtClean="0">
                          <a:solidFill>
                            <a:schemeClr val="dk1"/>
                          </a:solidFill>
                          <a:latin typeface="+mn-lt"/>
                          <a:ea typeface="+mn-ea"/>
                          <a:cs typeface="+mn-cs"/>
                        </a:rPr>
                        <a:t>Paragoric</a:t>
                      </a:r>
                      <a:r>
                        <a:rPr lang="en-US" sz="1800" b="0" i="0" u="none" strike="noStrike" kern="1200" baseline="0" dirty="0" smtClean="0">
                          <a:solidFill>
                            <a:schemeClr val="dk1"/>
                          </a:solidFill>
                          <a:latin typeface="+mn-lt"/>
                          <a:ea typeface="+mn-ea"/>
                          <a:cs typeface="+mn-cs"/>
                        </a:rPr>
                        <a:t>, Percodan, </a:t>
                      </a:r>
                      <a:r>
                        <a:rPr lang="en-US" sz="1800" b="0" i="0" u="none" strike="noStrike" kern="1200" baseline="0" dirty="0" err="1" smtClean="0">
                          <a:solidFill>
                            <a:schemeClr val="dk1"/>
                          </a:solidFill>
                          <a:latin typeface="+mn-lt"/>
                          <a:ea typeface="+mn-ea"/>
                          <a:cs typeface="+mn-cs"/>
                        </a:rPr>
                        <a:t>Fentanyal</a:t>
                      </a:r>
                      <a:r>
                        <a:rPr lang="en-US" sz="1800" b="0" i="0" u="none" strike="noStrike" kern="1200" baseline="0" dirty="0" smtClean="0">
                          <a:solidFill>
                            <a:schemeClr val="dk1"/>
                          </a:solidFill>
                          <a:latin typeface="+mn-lt"/>
                          <a:ea typeface="+mn-ea"/>
                          <a:cs typeface="+mn-cs"/>
                        </a:rPr>
                        <a:t>,</a:t>
                      </a:r>
                    </a:p>
                    <a:p>
                      <a:r>
                        <a:rPr lang="en-US" sz="1800" b="0" i="0" u="none" strike="noStrike" kern="1200" baseline="0" dirty="0" smtClean="0">
                          <a:solidFill>
                            <a:schemeClr val="dk1"/>
                          </a:solidFill>
                          <a:latin typeface="+mn-lt"/>
                          <a:ea typeface="+mn-ea"/>
                          <a:cs typeface="+mn-cs"/>
                        </a:rPr>
                        <a:t>Darvon, </a:t>
                      </a:r>
                      <a:r>
                        <a:rPr lang="en-US" sz="1800" b="0" i="0" u="none" strike="noStrike" kern="1200" baseline="0" dirty="0" err="1" smtClean="0">
                          <a:solidFill>
                            <a:schemeClr val="dk1"/>
                          </a:solidFill>
                          <a:latin typeface="+mn-lt"/>
                          <a:ea typeface="+mn-ea"/>
                          <a:cs typeface="+mn-cs"/>
                        </a:rPr>
                        <a:t>Talwin</a:t>
                      </a:r>
                      <a:r>
                        <a:rPr lang="en-US" sz="1800" b="0" i="0" u="none" strike="noStrike" kern="1200" baseline="0" dirty="0" smtClean="0">
                          <a:solidFill>
                            <a:schemeClr val="dk1"/>
                          </a:solidFill>
                          <a:latin typeface="+mn-lt"/>
                          <a:ea typeface="+mn-ea"/>
                          <a:cs typeface="+mn-cs"/>
                        </a:rPr>
                        <a:t>, </a:t>
                      </a:r>
                      <a:r>
                        <a:rPr lang="en-US" sz="1800" b="0" i="0" u="none" strike="noStrike" kern="1200" baseline="0" dirty="0" err="1" smtClean="0">
                          <a:solidFill>
                            <a:schemeClr val="dk1"/>
                          </a:solidFill>
                          <a:latin typeface="+mn-lt"/>
                          <a:ea typeface="+mn-ea"/>
                          <a:cs typeface="+mn-cs"/>
                        </a:rPr>
                        <a:t>Tussionex</a:t>
                      </a:r>
                      <a:endParaRPr lang="en-US" sz="1800" b="0" i="0" u="none" strike="noStrike" kern="1200" baseline="0" dirty="0" smtClean="0">
                        <a:solidFill>
                          <a:schemeClr val="dk1"/>
                        </a:solidFill>
                        <a:latin typeface="+mn-lt"/>
                        <a:ea typeface="+mn-ea"/>
                        <a:cs typeface="+mn-cs"/>
                      </a:endParaRPr>
                    </a:p>
                    <a:p>
                      <a:r>
                        <a:rPr lang="en-US" sz="1800" b="0" i="0" u="none" strike="noStrike" kern="1200" baseline="0" dirty="0" smtClean="0">
                          <a:solidFill>
                            <a:schemeClr val="dk1"/>
                          </a:solidFill>
                          <a:latin typeface="+mn-lt"/>
                          <a:ea typeface="+mn-ea"/>
                          <a:cs typeface="+mn-cs"/>
                        </a:rPr>
                        <a:t>(12-24 hours effect)</a:t>
                      </a:r>
                      <a:endParaRPr lang="en-US" dirty="0"/>
                    </a:p>
                  </a:txBody>
                  <a:tcPr/>
                </a:tc>
                <a:tc>
                  <a:txBody>
                    <a:bodyPr/>
                    <a:lstStyle/>
                    <a:p>
                      <a:r>
                        <a:rPr lang="en-US" sz="1800" b="0" i="0" u="none" strike="noStrike" kern="1200" baseline="0" dirty="0" smtClean="0">
                          <a:solidFill>
                            <a:schemeClr val="dk1"/>
                          </a:solidFill>
                          <a:latin typeface="+mn-lt"/>
                          <a:ea typeface="+mn-ea"/>
                          <a:cs typeface="+mn-cs"/>
                        </a:rPr>
                        <a:t>Watery eyes, runny nose, yawning, loss of appetite, tremors, irritability, panic, chills, sweating, cramps,</a:t>
                      </a:r>
                    </a:p>
                    <a:p>
                      <a:r>
                        <a:rPr lang="en-US" sz="1800" b="0" i="0" u="none" strike="noStrike" kern="1200" baseline="0" dirty="0" smtClean="0">
                          <a:solidFill>
                            <a:schemeClr val="dk1"/>
                          </a:solidFill>
                          <a:latin typeface="+mn-lt"/>
                          <a:ea typeface="+mn-ea"/>
                          <a:cs typeface="+mn-cs"/>
                        </a:rPr>
                        <a:t>nausea, apathy, euphoria, itching, constricted pupils, reduced vision.</a:t>
                      </a:r>
                      <a:endParaRPr lang="en-US" dirty="0"/>
                    </a:p>
                  </a:txBody>
                  <a:tcPr/>
                </a:tc>
                <a:tc>
                  <a:txBody>
                    <a:bodyPr/>
                    <a:lstStyle/>
                    <a:p>
                      <a:r>
                        <a:rPr lang="en-US" sz="1800" b="0" i="0" u="none" strike="noStrike" kern="1200" baseline="0" dirty="0" smtClean="0">
                          <a:solidFill>
                            <a:schemeClr val="dk1"/>
                          </a:solidFill>
                          <a:latin typeface="+mn-lt"/>
                          <a:ea typeface="+mn-ea"/>
                          <a:cs typeface="+mn-cs"/>
                        </a:rPr>
                        <a:t>Repeated use can lead to infections of the heart lining &amp; valves, skin</a:t>
                      </a:r>
                    </a:p>
                    <a:p>
                      <a:r>
                        <a:rPr lang="en-US" sz="1800" b="0" i="0" u="none" strike="noStrike" kern="1200" baseline="0" dirty="0" smtClean="0">
                          <a:solidFill>
                            <a:schemeClr val="dk1"/>
                          </a:solidFill>
                          <a:latin typeface="+mn-lt"/>
                          <a:ea typeface="+mn-ea"/>
                          <a:cs typeface="+mn-cs"/>
                        </a:rPr>
                        <a:t>abscesses &amp; congested lungs. May cause nausea and vomiting. Can lead</a:t>
                      </a:r>
                    </a:p>
                    <a:p>
                      <a:r>
                        <a:rPr lang="en-US" sz="1800" b="0" i="0" u="none" strike="noStrike" kern="1200" baseline="0" dirty="0" smtClean="0">
                          <a:solidFill>
                            <a:schemeClr val="dk1"/>
                          </a:solidFill>
                          <a:latin typeface="+mn-lt"/>
                          <a:ea typeface="+mn-ea"/>
                          <a:cs typeface="+mn-cs"/>
                        </a:rPr>
                        <a:t>to convulsions, coma, &amp; death.</a:t>
                      </a:r>
                      <a:endParaRPr lang="en-US" dirty="0"/>
                    </a:p>
                  </a:txBody>
                  <a:tcPr/>
                </a:tc>
              </a:tr>
              <a:tr h="370840">
                <a:tc>
                  <a:txBody>
                    <a:bodyPr/>
                    <a:lstStyle/>
                    <a:p>
                      <a:r>
                        <a:rPr lang="en-US" sz="1800" b="1" i="0" u="none" strike="noStrike" kern="1200" baseline="0" dirty="0" smtClean="0">
                          <a:solidFill>
                            <a:schemeClr val="dk1"/>
                          </a:solidFill>
                          <a:latin typeface="+mn-lt"/>
                          <a:ea typeface="+mn-ea"/>
                          <a:cs typeface="+mn-cs"/>
                        </a:rPr>
                        <a:t>Gas, Glue &amp; Rush/</a:t>
                      </a:r>
                      <a:r>
                        <a:rPr lang="en-US" sz="1800" b="0" i="0" u="none" strike="noStrike" kern="1200" baseline="0" dirty="0" smtClean="0">
                          <a:solidFill>
                            <a:schemeClr val="dk1"/>
                          </a:solidFill>
                          <a:latin typeface="+mn-lt"/>
                          <a:ea typeface="+mn-ea"/>
                          <a:cs typeface="+mn-cs"/>
                        </a:rPr>
                        <a:t>Locker Room, aerosol cans, poppers, </a:t>
                      </a:r>
                      <a:r>
                        <a:rPr lang="en-US" sz="1800" b="0" i="0" u="none" strike="noStrike" kern="1200" baseline="0" dirty="0" err="1" smtClean="0">
                          <a:solidFill>
                            <a:schemeClr val="dk1"/>
                          </a:solidFill>
                          <a:latin typeface="+mn-lt"/>
                          <a:ea typeface="+mn-ea"/>
                          <a:cs typeface="+mn-cs"/>
                        </a:rPr>
                        <a:t>snappers,amyl</a:t>
                      </a:r>
                      <a:r>
                        <a:rPr lang="en-US" sz="1800" b="0" i="0" u="none" strike="noStrike" kern="1200" baseline="0" dirty="0" smtClean="0">
                          <a:solidFill>
                            <a:schemeClr val="dk1"/>
                          </a:solidFill>
                          <a:latin typeface="+mn-lt"/>
                          <a:ea typeface="+mn-ea"/>
                          <a:cs typeface="+mn-cs"/>
                        </a:rPr>
                        <a:t> nitrate, gasoline, lighter</a:t>
                      </a:r>
                    </a:p>
                    <a:p>
                      <a:r>
                        <a:rPr lang="en-US" sz="1800" b="0" i="0" u="none" strike="noStrike" kern="1200" baseline="0" dirty="0" smtClean="0">
                          <a:solidFill>
                            <a:schemeClr val="dk1"/>
                          </a:solidFill>
                          <a:latin typeface="+mn-lt"/>
                          <a:ea typeface="+mn-ea"/>
                          <a:cs typeface="+mn-cs"/>
                        </a:rPr>
                        <a:t>fluid, whippets. (Inhaled through a saturated cloth or in a bag covering nose and mouth.)(Variable effects)</a:t>
                      </a:r>
                      <a:endParaRPr lang="en-US" dirty="0"/>
                    </a:p>
                  </a:txBody>
                  <a:tcPr/>
                </a:tc>
                <a:tc>
                  <a:txBody>
                    <a:bodyPr/>
                    <a:lstStyle/>
                    <a:p>
                      <a:r>
                        <a:rPr lang="en-US" sz="1800" b="0" i="0" u="none" strike="noStrike" kern="1200" baseline="0" dirty="0" smtClean="0">
                          <a:solidFill>
                            <a:schemeClr val="dk1"/>
                          </a:solidFill>
                          <a:latin typeface="+mn-lt"/>
                          <a:ea typeface="+mn-ea"/>
                          <a:cs typeface="+mn-cs"/>
                        </a:rPr>
                        <a:t>Lack of coordination, slurred speech,</a:t>
                      </a:r>
                    </a:p>
                    <a:p>
                      <a:r>
                        <a:rPr lang="en-US" sz="1800" b="0" i="0" u="none" strike="noStrike" kern="1200" baseline="0" dirty="0" smtClean="0">
                          <a:solidFill>
                            <a:schemeClr val="dk1"/>
                          </a:solidFill>
                          <a:latin typeface="+mn-lt"/>
                          <a:ea typeface="+mn-ea"/>
                          <a:cs typeface="+mn-cs"/>
                        </a:rPr>
                        <a:t>drowsiness, loss of appetite, fatigue.</a:t>
                      </a:r>
                    </a:p>
                    <a:p>
                      <a:r>
                        <a:rPr lang="en-US" sz="1800" b="0" i="0" u="none" strike="noStrike" kern="1200" baseline="0" dirty="0" smtClean="0">
                          <a:solidFill>
                            <a:schemeClr val="dk1"/>
                          </a:solidFill>
                          <a:latin typeface="+mn-lt"/>
                          <a:ea typeface="+mn-ea"/>
                          <a:cs typeface="+mn-cs"/>
                        </a:rPr>
                        <a:t>Hallucinations, dizziness, scrambled words &amp; disconnected sentences.</a:t>
                      </a:r>
                    </a:p>
                    <a:p>
                      <a:r>
                        <a:rPr lang="en-US" sz="1800" b="0" i="0" u="none" strike="noStrike" kern="1200" baseline="0" dirty="0" smtClean="0">
                          <a:solidFill>
                            <a:schemeClr val="dk1"/>
                          </a:solidFill>
                          <a:latin typeface="+mn-lt"/>
                          <a:ea typeface="+mn-ea"/>
                          <a:cs typeface="+mn-cs"/>
                        </a:rPr>
                        <a:t>Nausea, running nose, decreased heart rate.</a:t>
                      </a:r>
                      <a:endParaRPr lang="en-US" dirty="0"/>
                    </a:p>
                  </a:txBody>
                  <a:tcPr/>
                </a:tc>
                <a:tc>
                  <a:txBody>
                    <a:bodyPr/>
                    <a:lstStyle/>
                    <a:p>
                      <a:r>
                        <a:rPr lang="en-US" sz="1800" b="0" i="0" u="none" strike="noStrike" kern="1200" baseline="0" dirty="0" smtClean="0">
                          <a:solidFill>
                            <a:schemeClr val="dk1"/>
                          </a:solidFill>
                          <a:latin typeface="+mn-lt"/>
                          <a:ea typeface="+mn-ea"/>
                          <a:cs typeface="+mn-cs"/>
                        </a:rPr>
                        <a:t>Brain damage occurs when used over a long period of time. All these chemicals</a:t>
                      </a:r>
                    </a:p>
                    <a:p>
                      <a:r>
                        <a:rPr lang="en-US" sz="1800" b="0" i="0" u="none" strike="noStrike" kern="1200" baseline="0" dirty="0" smtClean="0">
                          <a:solidFill>
                            <a:schemeClr val="dk1"/>
                          </a:solidFill>
                          <a:latin typeface="+mn-lt"/>
                          <a:ea typeface="+mn-ea"/>
                          <a:cs typeface="+mn-cs"/>
                        </a:rPr>
                        <a:t>carry considerable risk,</a:t>
                      </a:r>
                    </a:p>
                    <a:p>
                      <a:r>
                        <a:rPr lang="en-US" sz="1800" b="0" i="0" u="none" strike="noStrike" kern="1200" baseline="0" dirty="0" smtClean="0">
                          <a:solidFill>
                            <a:schemeClr val="dk1"/>
                          </a:solidFill>
                          <a:latin typeface="+mn-lt"/>
                          <a:ea typeface="+mn-ea"/>
                          <a:cs typeface="+mn-cs"/>
                        </a:rPr>
                        <a:t>particularly of cardiac arrhythmia. Nausea, vomiting. Can also cause</a:t>
                      </a:r>
                    </a:p>
                    <a:p>
                      <a:r>
                        <a:rPr lang="en-US" sz="1800" b="0" i="0" u="none" strike="noStrike" kern="1200" baseline="0" dirty="0" smtClean="0">
                          <a:solidFill>
                            <a:schemeClr val="dk1"/>
                          </a:solidFill>
                          <a:latin typeface="+mn-lt"/>
                          <a:ea typeface="+mn-ea"/>
                          <a:cs typeface="+mn-cs"/>
                        </a:rPr>
                        <a:t>suffocation the first time or any time used.</a:t>
                      </a:r>
                      <a:endParaRPr lang="en-US" dirty="0"/>
                    </a:p>
                  </a:txBody>
                  <a:tcPr/>
                </a:tc>
              </a:tr>
            </a:tbl>
          </a:graphicData>
        </a:graphic>
      </p:graphicFrame>
    </p:spTree>
    <p:extLst>
      <p:ext uri="{BB962C8B-B14F-4D97-AF65-F5344CB8AC3E}">
        <p14:creationId xmlns:p14="http://schemas.microsoft.com/office/powerpoint/2010/main" val="35004167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U-ppt template-2 students lifeli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LAU-ppt template-2 students lifelime</Template>
  <TotalTime>204</TotalTime>
  <Words>1404</Words>
  <Application>Microsoft Office PowerPoint</Application>
  <PresentationFormat>On-screen Show (4:3)</PresentationFormat>
  <Paragraphs>136</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LAU-ppt template-2 students lifelime</vt:lpstr>
      <vt:lpstr>SAY NO TO DRUGS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CAMPUS 911 (HELPFUL CONTACTS) In any emergency related to drugs &amp; alcohol you can contact the following resources: </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dc:creator>
  <cp:lastModifiedBy> </cp:lastModifiedBy>
  <cp:revision>28</cp:revision>
  <dcterms:created xsi:type="dcterms:W3CDTF">2012-08-24T08:53:55Z</dcterms:created>
  <dcterms:modified xsi:type="dcterms:W3CDTF">2012-09-11T09:26:03Z</dcterms:modified>
</cp:coreProperties>
</file>