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72" r:id="rId5"/>
    <p:sldId id="260" r:id="rId6"/>
    <p:sldId id="261" r:id="rId7"/>
    <p:sldId id="267" r:id="rId8"/>
    <p:sldId id="264" r:id="rId9"/>
    <p:sldId id="268" r:id="rId10"/>
    <p:sldId id="269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714" autoAdjust="0"/>
  </p:normalViewPr>
  <p:slideViewPr>
    <p:cSldViewPr>
      <p:cViewPr varScale="1">
        <p:scale>
          <a:sx n="45" d="100"/>
          <a:sy n="45" d="100"/>
        </p:scale>
        <p:origin x="-98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01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F0EB63-F99D-423E-A43F-3747A49A1001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79E6B0D-8D0C-4B36-B8E6-BEEDA5D84EA3}">
      <dgm:prSet phldrT="[Text]"/>
      <dgm:spPr/>
      <dgm:t>
        <a:bodyPr/>
        <a:lstStyle/>
        <a:p>
          <a:r>
            <a:rPr lang="en-US" dirty="0" smtClean="0"/>
            <a:t>DISEASE CHARACTERISTICS</a:t>
          </a:r>
          <a:endParaRPr lang="en-US" dirty="0"/>
        </a:p>
      </dgm:t>
    </dgm:pt>
    <dgm:pt modelId="{D400AF79-C4DF-48C7-AA6E-C2695DA1FBC7}" type="parTrans" cxnId="{85249F0D-B4ED-48F9-B655-8D84C9A530EF}">
      <dgm:prSet/>
      <dgm:spPr/>
      <dgm:t>
        <a:bodyPr/>
        <a:lstStyle/>
        <a:p>
          <a:endParaRPr lang="en-US"/>
        </a:p>
      </dgm:t>
    </dgm:pt>
    <dgm:pt modelId="{1FF50449-AB8E-4072-AA6A-479976407547}" type="sibTrans" cxnId="{85249F0D-B4ED-48F9-B655-8D84C9A530EF}">
      <dgm:prSet/>
      <dgm:spPr/>
      <dgm:t>
        <a:bodyPr/>
        <a:lstStyle/>
        <a:p>
          <a:endParaRPr lang="en-US"/>
        </a:p>
      </dgm:t>
    </dgm:pt>
    <dgm:pt modelId="{18C2D91D-194B-4A58-9F35-2D8BDD1FF752}">
      <dgm:prSet phldrT="[Text]"/>
      <dgm:spPr/>
      <dgm:t>
        <a:bodyPr/>
        <a:lstStyle/>
        <a:p>
          <a:r>
            <a:rPr lang="en-US" dirty="0" smtClean="0"/>
            <a:t>Serious &amp; relatively common</a:t>
          </a:r>
          <a:endParaRPr lang="en-US" dirty="0"/>
        </a:p>
      </dgm:t>
    </dgm:pt>
    <dgm:pt modelId="{E085A6FA-D257-4D07-B5FD-739C52B29F7A}" type="parTrans" cxnId="{4950B68D-51AC-4AAD-810B-1D0998FD187A}">
      <dgm:prSet/>
      <dgm:spPr/>
      <dgm:t>
        <a:bodyPr/>
        <a:lstStyle/>
        <a:p>
          <a:endParaRPr lang="en-US"/>
        </a:p>
      </dgm:t>
    </dgm:pt>
    <dgm:pt modelId="{8651EB25-FAB3-4E28-9E7D-8FF160B67D58}" type="sibTrans" cxnId="{4950B68D-51AC-4AAD-810B-1D0998FD187A}">
      <dgm:prSet/>
      <dgm:spPr/>
      <dgm:t>
        <a:bodyPr/>
        <a:lstStyle/>
        <a:p>
          <a:endParaRPr lang="en-US"/>
        </a:p>
      </dgm:t>
    </dgm:pt>
    <dgm:pt modelId="{A599FADE-9069-46E1-9410-807D22759DB8}">
      <dgm:prSet phldrT="[Text]"/>
      <dgm:spPr/>
      <dgm:t>
        <a:bodyPr/>
        <a:lstStyle/>
        <a:p>
          <a:r>
            <a:rPr lang="en-US" dirty="0" smtClean="0"/>
            <a:t>Natural history –clearly understood</a:t>
          </a:r>
          <a:endParaRPr lang="en-US" dirty="0"/>
        </a:p>
      </dgm:t>
    </dgm:pt>
    <dgm:pt modelId="{31607395-96BA-4EDB-9E9D-D1FE2D173E2D}" type="parTrans" cxnId="{28F9BEE7-A81F-49F7-8765-6781C98C3E60}">
      <dgm:prSet/>
      <dgm:spPr/>
      <dgm:t>
        <a:bodyPr/>
        <a:lstStyle/>
        <a:p>
          <a:endParaRPr lang="en-US"/>
        </a:p>
      </dgm:t>
    </dgm:pt>
    <dgm:pt modelId="{87B9A02E-2F43-41B8-AEEB-3F5B06F056A9}" type="sibTrans" cxnId="{28F9BEE7-A81F-49F7-8765-6781C98C3E60}">
      <dgm:prSet/>
      <dgm:spPr/>
      <dgm:t>
        <a:bodyPr/>
        <a:lstStyle/>
        <a:p>
          <a:endParaRPr lang="en-US"/>
        </a:p>
      </dgm:t>
    </dgm:pt>
    <dgm:pt modelId="{4671D4F4-1710-4DEF-8C9A-80976BC0E502}">
      <dgm:prSet phldrT="[Text]"/>
      <dgm:spPr/>
      <dgm:t>
        <a:bodyPr/>
        <a:lstStyle/>
        <a:p>
          <a:r>
            <a:rPr lang="en-US" dirty="0" smtClean="0"/>
            <a:t>TEST CHARACTERISTICS</a:t>
          </a:r>
          <a:endParaRPr lang="en-US" dirty="0"/>
        </a:p>
      </dgm:t>
    </dgm:pt>
    <dgm:pt modelId="{841FC3F6-54BF-498F-95E4-ED3B13B0FA9F}" type="parTrans" cxnId="{1D8DB396-1DF7-457C-B621-229057BFD185}">
      <dgm:prSet/>
      <dgm:spPr/>
      <dgm:t>
        <a:bodyPr/>
        <a:lstStyle/>
        <a:p>
          <a:endParaRPr lang="en-US"/>
        </a:p>
      </dgm:t>
    </dgm:pt>
    <dgm:pt modelId="{69247B7D-FB4E-4165-8F8B-F109FDECC202}" type="sibTrans" cxnId="{1D8DB396-1DF7-457C-B621-229057BFD185}">
      <dgm:prSet/>
      <dgm:spPr/>
      <dgm:t>
        <a:bodyPr/>
        <a:lstStyle/>
        <a:p>
          <a:endParaRPr lang="en-US"/>
        </a:p>
      </dgm:t>
    </dgm:pt>
    <dgm:pt modelId="{71F6701A-C7A4-461D-A831-18DB9384E088}">
      <dgm:prSet phldrT="[Text]"/>
      <dgm:spPr/>
      <dgm:t>
        <a:bodyPr/>
        <a:lstStyle/>
        <a:p>
          <a:r>
            <a:rPr lang="en-US" dirty="0" smtClean="0"/>
            <a:t>Acceptable to the population</a:t>
          </a:r>
          <a:endParaRPr lang="en-US" dirty="0"/>
        </a:p>
      </dgm:t>
    </dgm:pt>
    <dgm:pt modelId="{B65C3429-B655-4B53-A90F-08590BDEC791}" type="parTrans" cxnId="{5FD9BA81-C3B0-4C64-99EF-9A82B3300B2F}">
      <dgm:prSet/>
      <dgm:spPr/>
      <dgm:t>
        <a:bodyPr/>
        <a:lstStyle/>
        <a:p>
          <a:endParaRPr lang="en-US"/>
        </a:p>
      </dgm:t>
    </dgm:pt>
    <dgm:pt modelId="{186EDA51-13F6-45EE-9C0D-6C78B2CF89B7}" type="sibTrans" cxnId="{5FD9BA81-C3B0-4C64-99EF-9A82B3300B2F}">
      <dgm:prSet/>
      <dgm:spPr/>
      <dgm:t>
        <a:bodyPr/>
        <a:lstStyle/>
        <a:p>
          <a:endParaRPr lang="en-US"/>
        </a:p>
      </dgm:t>
    </dgm:pt>
    <dgm:pt modelId="{31EF2440-BFB1-4554-8797-5743FAF40C0E}">
      <dgm:prSet phldrT="[Text]"/>
      <dgm:spPr/>
      <dgm:t>
        <a:bodyPr/>
        <a:lstStyle/>
        <a:p>
          <a:r>
            <a:rPr lang="en-US" dirty="0" smtClean="0"/>
            <a:t>Easy to perform</a:t>
          </a:r>
          <a:endParaRPr lang="en-US" dirty="0"/>
        </a:p>
      </dgm:t>
    </dgm:pt>
    <dgm:pt modelId="{A444073A-8363-43CD-AB71-42A4A1D496BB}" type="parTrans" cxnId="{9206A333-2BE6-451F-A95C-DD4C23E6977D}">
      <dgm:prSet/>
      <dgm:spPr/>
      <dgm:t>
        <a:bodyPr/>
        <a:lstStyle/>
        <a:p>
          <a:endParaRPr lang="en-US"/>
        </a:p>
      </dgm:t>
    </dgm:pt>
    <dgm:pt modelId="{37173F1E-BAEC-48CC-8C25-C45AF5F5A317}" type="sibTrans" cxnId="{9206A333-2BE6-451F-A95C-DD4C23E6977D}">
      <dgm:prSet/>
      <dgm:spPr/>
      <dgm:t>
        <a:bodyPr/>
        <a:lstStyle/>
        <a:p>
          <a:endParaRPr lang="en-US"/>
        </a:p>
      </dgm:t>
    </dgm:pt>
    <dgm:pt modelId="{21CF56C7-0558-48D9-9C40-4E0647081220}">
      <dgm:prSet phldrT="[Text]"/>
      <dgm:spPr/>
      <dgm:t>
        <a:bodyPr/>
        <a:lstStyle/>
        <a:p>
          <a:r>
            <a:rPr lang="en-US" dirty="0" smtClean="0"/>
            <a:t>SYSTEM CHARACTERISTICS</a:t>
          </a:r>
          <a:endParaRPr lang="en-US" dirty="0"/>
        </a:p>
      </dgm:t>
    </dgm:pt>
    <dgm:pt modelId="{724B1808-DACE-49D8-A031-7E1095B34122}" type="parTrans" cxnId="{DE2B9E1D-AD47-462F-A8AF-A4ADAFDD340E}">
      <dgm:prSet/>
      <dgm:spPr/>
      <dgm:t>
        <a:bodyPr/>
        <a:lstStyle/>
        <a:p>
          <a:endParaRPr lang="en-US"/>
        </a:p>
      </dgm:t>
    </dgm:pt>
    <dgm:pt modelId="{58A6D93E-5475-48B3-9CCD-1416B2DB3355}" type="sibTrans" cxnId="{DE2B9E1D-AD47-462F-A8AF-A4ADAFDD340E}">
      <dgm:prSet/>
      <dgm:spPr/>
      <dgm:t>
        <a:bodyPr/>
        <a:lstStyle/>
        <a:p>
          <a:endParaRPr lang="en-US"/>
        </a:p>
      </dgm:t>
    </dgm:pt>
    <dgm:pt modelId="{BC905CE8-62C5-4658-8883-5F4232E6EF58}">
      <dgm:prSet phldrT="[Text]"/>
      <dgm:spPr/>
      <dgm:t>
        <a:bodyPr/>
        <a:lstStyle/>
        <a:p>
          <a:r>
            <a:rPr lang="en-US" dirty="0" smtClean="0"/>
            <a:t>Resources </a:t>
          </a:r>
          <a:r>
            <a:rPr lang="en-US" dirty="0" err="1" smtClean="0"/>
            <a:t>fr</a:t>
          </a:r>
          <a:r>
            <a:rPr lang="en-US" dirty="0" smtClean="0"/>
            <a:t> diagnosis &amp; </a:t>
          </a:r>
          <a:r>
            <a:rPr lang="en-US" dirty="0" err="1" smtClean="0"/>
            <a:t>treatmnt</a:t>
          </a:r>
          <a:r>
            <a:rPr lang="en-US" dirty="0" smtClean="0"/>
            <a:t> of disorder must be accessible.</a:t>
          </a:r>
          <a:endParaRPr lang="en-US" dirty="0"/>
        </a:p>
      </dgm:t>
    </dgm:pt>
    <dgm:pt modelId="{997CD187-7007-4739-8466-77E96E6425EE}" type="parTrans" cxnId="{13677173-EB5B-4742-B7C9-5FB47434E197}">
      <dgm:prSet/>
      <dgm:spPr/>
      <dgm:t>
        <a:bodyPr/>
        <a:lstStyle/>
        <a:p>
          <a:endParaRPr lang="en-US"/>
        </a:p>
      </dgm:t>
    </dgm:pt>
    <dgm:pt modelId="{C8978635-664A-4CF5-A4EC-BCCE208EB13F}" type="sibTrans" cxnId="{13677173-EB5B-4742-B7C9-5FB47434E197}">
      <dgm:prSet/>
      <dgm:spPr/>
      <dgm:t>
        <a:bodyPr/>
        <a:lstStyle/>
        <a:p>
          <a:endParaRPr lang="en-US"/>
        </a:p>
      </dgm:t>
    </dgm:pt>
    <dgm:pt modelId="{C6AE9BD8-D8CC-495E-AC4B-1BB6B516E77C}">
      <dgm:prSet phldrT="[Text]" phldr="1"/>
      <dgm:spPr/>
      <dgm:t>
        <a:bodyPr/>
        <a:lstStyle/>
        <a:p>
          <a:endParaRPr lang="en-US" dirty="0"/>
        </a:p>
      </dgm:t>
    </dgm:pt>
    <dgm:pt modelId="{B4AB461A-EB13-4BF2-858E-CF979E4B0EB1}" type="parTrans" cxnId="{3DD64766-889B-45F5-B2AC-B3C7BA7B2199}">
      <dgm:prSet/>
      <dgm:spPr/>
      <dgm:t>
        <a:bodyPr/>
        <a:lstStyle/>
        <a:p>
          <a:endParaRPr lang="en-US"/>
        </a:p>
      </dgm:t>
    </dgm:pt>
    <dgm:pt modelId="{543FF637-A117-4E24-8D1B-4D04ACFEF5B9}" type="sibTrans" cxnId="{3DD64766-889B-45F5-B2AC-B3C7BA7B2199}">
      <dgm:prSet/>
      <dgm:spPr/>
      <dgm:t>
        <a:bodyPr/>
        <a:lstStyle/>
        <a:p>
          <a:endParaRPr lang="en-US"/>
        </a:p>
      </dgm:t>
    </dgm:pt>
    <dgm:pt modelId="{E6F0117A-9EF9-4637-99B5-0D1E905F2C1F}">
      <dgm:prSet phldrT="[Text]"/>
      <dgm:spPr/>
      <dgm:t>
        <a:bodyPr/>
        <a:lstStyle/>
        <a:p>
          <a:r>
            <a:rPr lang="en-US" dirty="0" smtClean="0"/>
            <a:t>Acceptable &amp; </a:t>
          </a:r>
          <a:r>
            <a:rPr lang="en-US" dirty="0" err="1" smtClean="0"/>
            <a:t>effectve</a:t>
          </a:r>
          <a:r>
            <a:rPr lang="en-US" dirty="0" smtClean="0"/>
            <a:t> </a:t>
          </a:r>
          <a:r>
            <a:rPr lang="en-US" dirty="0" err="1" smtClean="0"/>
            <a:t>treatmt</a:t>
          </a:r>
          <a:r>
            <a:rPr lang="en-US" dirty="0" smtClean="0"/>
            <a:t>.</a:t>
          </a:r>
          <a:endParaRPr lang="en-US" dirty="0"/>
        </a:p>
      </dgm:t>
    </dgm:pt>
    <dgm:pt modelId="{BC275EBF-8590-460D-9808-B9960DC55599}" type="parTrans" cxnId="{CCAD1BED-B624-4555-97D3-BC314D7C83F4}">
      <dgm:prSet/>
      <dgm:spPr/>
      <dgm:t>
        <a:bodyPr/>
        <a:lstStyle/>
        <a:p>
          <a:endParaRPr lang="en-US"/>
        </a:p>
      </dgm:t>
    </dgm:pt>
    <dgm:pt modelId="{0F48F5F7-CF1C-4C03-92BB-8DC47482BA87}" type="sibTrans" cxnId="{CCAD1BED-B624-4555-97D3-BC314D7C83F4}">
      <dgm:prSet/>
      <dgm:spPr/>
      <dgm:t>
        <a:bodyPr/>
        <a:lstStyle/>
        <a:p>
          <a:endParaRPr lang="en-US"/>
        </a:p>
      </dgm:t>
    </dgm:pt>
    <dgm:pt modelId="{B985ABE8-53C6-416A-A4D9-AB55D0E4298D}">
      <dgm:prSet phldrT="[Text]"/>
      <dgm:spPr/>
      <dgm:t>
        <a:bodyPr/>
        <a:lstStyle/>
        <a:p>
          <a:r>
            <a:rPr lang="en-US" dirty="0" err="1" smtClean="0"/>
            <a:t>Prenat</a:t>
          </a:r>
          <a:r>
            <a:rPr lang="en-US" dirty="0" smtClean="0"/>
            <a:t> diagnosis </a:t>
          </a:r>
          <a:r>
            <a:rPr lang="en-US" dirty="0" err="1" smtClean="0"/>
            <a:t>shld</a:t>
          </a:r>
          <a:r>
            <a:rPr lang="en-US" dirty="0" smtClean="0"/>
            <a:t> </a:t>
          </a:r>
          <a:r>
            <a:rPr lang="en-US" dirty="0" err="1" smtClean="0"/>
            <a:t>availble</a:t>
          </a:r>
          <a:r>
            <a:rPr lang="en-US" dirty="0" smtClean="0"/>
            <a:t>.</a:t>
          </a:r>
          <a:endParaRPr lang="en-US" dirty="0"/>
        </a:p>
      </dgm:t>
    </dgm:pt>
    <dgm:pt modelId="{2D79334D-6334-40A9-9D91-AA5C79D7B84E}" type="parTrans" cxnId="{A68ACEDC-F426-4A5F-9B73-EDC70C227721}">
      <dgm:prSet/>
      <dgm:spPr/>
      <dgm:t>
        <a:bodyPr/>
        <a:lstStyle/>
        <a:p>
          <a:endParaRPr lang="en-US"/>
        </a:p>
      </dgm:t>
    </dgm:pt>
    <dgm:pt modelId="{93E56023-C08D-4B62-B9AF-298AA92DD7C6}" type="sibTrans" cxnId="{A68ACEDC-F426-4A5F-9B73-EDC70C227721}">
      <dgm:prSet/>
      <dgm:spPr/>
      <dgm:t>
        <a:bodyPr/>
        <a:lstStyle/>
        <a:p>
          <a:endParaRPr lang="en-US"/>
        </a:p>
      </dgm:t>
    </dgm:pt>
    <dgm:pt modelId="{871A9F49-93C7-4D56-8C06-713B4573558A}">
      <dgm:prSet phldrT="[Text]"/>
      <dgm:spPr/>
      <dgm:t>
        <a:bodyPr/>
        <a:lstStyle/>
        <a:p>
          <a:r>
            <a:rPr lang="en-US" dirty="0" smtClean="0"/>
            <a:t>Relatively inexpensive</a:t>
          </a:r>
          <a:endParaRPr lang="en-US" dirty="0"/>
        </a:p>
      </dgm:t>
    </dgm:pt>
    <dgm:pt modelId="{B5FB041D-E4EA-48D5-B0E3-079DD30EC31B}" type="parTrans" cxnId="{090CC7F4-053F-4D5B-9CD8-AE4FDC6B8F71}">
      <dgm:prSet/>
      <dgm:spPr/>
      <dgm:t>
        <a:bodyPr/>
        <a:lstStyle/>
        <a:p>
          <a:endParaRPr lang="en-US"/>
        </a:p>
      </dgm:t>
    </dgm:pt>
    <dgm:pt modelId="{2BDBD1FA-7BED-40E8-B00A-F1EA51E05C1C}" type="sibTrans" cxnId="{090CC7F4-053F-4D5B-9CD8-AE4FDC6B8F71}">
      <dgm:prSet/>
      <dgm:spPr/>
      <dgm:t>
        <a:bodyPr/>
        <a:lstStyle/>
        <a:p>
          <a:endParaRPr lang="en-US"/>
        </a:p>
      </dgm:t>
    </dgm:pt>
    <dgm:pt modelId="{7AE66908-8831-494C-A227-B2442189C37C}">
      <dgm:prSet phldrT="[Text]"/>
      <dgm:spPr/>
      <dgm:t>
        <a:bodyPr/>
        <a:lstStyle/>
        <a:p>
          <a:r>
            <a:rPr lang="en-US" dirty="0" smtClean="0"/>
            <a:t>Valid &amp; reliable</a:t>
          </a:r>
          <a:endParaRPr lang="en-US" dirty="0"/>
        </a:p>
      </dgm:t>
    </dgm:pt>
    <dgm:pt modelId="{AAABFD74-4932-4549-ADBA-BC1586574CE0}" type="parTrans" cxnId="{E9BCF526-289F-4C73-8996-675B5F33D0A1}">
      <dgm:prSet/>
      <dgm:spPr/>
      <dgm:t>
        <a:bodyPr/>
        <a:lstStyle/>
        <a:p>
          <a:endParaRPr lang="en-US"/>
        </a:p>
      </dgm:t>
    </dgm:pt>
    <dgm:pt modelId="{573656A1-A835-4E76-975A-69DEE1989FA7}" type="sibTrans" cxnId="{E9BCF526-289F-4C73-8996-675B5F33D0A1}">
      <dgm:prSet/>
      <dgm:spPr/>
      <dgm:t>
        <a:bodyPr/>
        <a:lstStyle/>
        <a:p>
          <a:endParaRPr lang="en-US"/>
        </a:p>
      </dgm:t>
    </dgm:pt>
    <dgm:pt modelId="{B09500B1-3BB1-4273-8285-8303BBB88FD1}" type="pres">
      <dgm:prSet presAssocID="{0BF0EB63-F99D-423E-A43F-3747A49A1001}" presName="Name0" presStyleCnt="0">
        <dgm:presLayoutVars>
          <dgm:dir/>
          <dgm:animLvl val="lvl"/>
          <dgm:resizeHandles val="exact"/>
        </dgm:presLayoutVars>
      </dgm:prSet>
      <dgm:spPr/>
    </dgm:pt>
    <dgm:pt modelId="{27BA9F13-EDA5-4B5E-A20F-46F9FF468FF8}" type="pres">
      <dgm:prSet presAssocID="{F79E6B0D-8D0C-4B36-B8E6-BEEDA5D84EA3}" presName="composite" presStyleCnt="0"/>
      <dgm:spPr/>
    </dgm:pt>
    <dgm:pt modelId="{F6DEDD70-27A0-4771-9037-7DB0EC27774A}" type="pres">
      <dgm:prSet presAssocID="{F79E6B0D-8D0C-4B36-B8E6-BEEDA5D84EA3}" presName="parTx" presStyleLbl="alignNode1" presStyleIdx="0" presStyleCnt="3" custScaleY="144082" custLinFactNeighborX="-3141" custLinFactNeighborY="-41093">
        <dgm:presLayoutVars>
          <dgm:chMax val="0"/>
          <dgm:chPref val="0"/>
          <dgm:bulletEnabled val="1"/>
        </dgm:presLayoutVars>
      </dgm:prSet>
      <dgm:spPr/>
    </dgm:pt>
    <dgm:pt modelId="{C029018B-A0DD-4B3B-835C-3E2B492BD237}" type="pres">
      <dgm:prSet presAssocID="{F79E6B0D-8D0C-4B36-B8E6-BEEDA5D84EA3}" presName="desTx" presStyleLbl="alignAccFollowNode1" presStyleIdx="0" presStyleCnt="3" custLinFactNeighborX="-103" custLinFactNeighborY="-10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168ABC-012C-4062-9C27-02DA048465F2}" type="pres">
      <dgm:prSet presAssocID="{1FF50449-AB8E-4072-AA6A-479976407547}" presName="space" presStyleCnt="0"/>
      <dgm:spPr/>
    </dgm:pt>
    <dgm:pt modelId="{5BED5DB2-0526-4125-A299-14A679039D5B}" type="pres">
      <dgm:prSet presAssocID="{4671D4F4-1710-4DEF-8C9A-80976BC0E502}" presName="composite" presStyleCnt="0"/>
      <dgm:spPr/>
    </dgm:pt>
    <dgm:pt modelId="{91F3FDFE-825B-4DB3-BC6F-1D7E6DA90294}" type="pres">
      <dgm:prSet presAssocID="{4671D4F4-1710-4DEF-8C9A-80976BC0E502}" presName="parTx" presStyleLbl="alignNode1" presStyleIdx="1" presStyleCnt="3" custScaleY="164466" custLinFactNeighborX="-1662" custLinFactNeighborY="-26057">
        <dgm:presLayoutVars>
          <dgm:chMax val="0"/>
          <dgm:chPref val="0"/>
          <dgm:bulletEnabled val="1"/>
        </dgm:presLayoutVars>
      </dgm:prSet>
      <dgm:spPr/>
    </dgm:pt>
    <dgm:pt modelId="{F4F51B8F-B917-4A95-9AAA-C0870C09BF2D}" type="pres">
      <dgm:prSet presAssocID="{4671D4F4-1710-4DEF-8C9A-80976BC0E502}" presName="desTx" presStyleLbl="alignAccFollowNode1" presStyleIdx="1" presStyleCnt="3" custLinFactNeighborX="-1662" custLinFactNeighborY="1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659D28-2044-4888-8C1C-7C78174DF424}" type="pres">
      <dgm:prSet presAssocID="{69247B7D-FB4E-4165-8F8B-F109FDECC202}" presName="space" presStyleCnt="0"/>
      <dgm:spPr/>
    </dgm:pt>
    <dgm:pt modelId="{E832F2A8-E781-4556-A60F-54F242616AA8}" type="pres">
      <dgm:prSet presAssocID="{21CF56C7-0558-48D9-9C40-4E0647081220}" presName="composite" presStyleCnt="0"/>
      <dgm:spPr/>
    </dgm:pt>
    <dgm:pt modelId="{D0E6B8B3-4788-406A-91E8-8D16B3FFB3E0}" type="pres">
      <dgm:prSet presAssocID="{21CF56C7-0558-48D9-9C40-4E0647081220}" presName="parTx" presStyleLbl="alignNode1" presStyleIdx="2" presStyleCnt="3" custScaleX="104059" custScaleY="164466">
        <dgm:presLayoutVars>
          <dgm:chMax val="0"/>
          <dgm:chPref val="0"/>
          <dgm:bulletEnabled val="1"/>
        </dgm:presLayoutVars>
      </dgm:prSet>
      <dgm:spPr/>
    </dgm:pt>
    <dgm:pt modelId="{014FA971-2CEF-4713-A625-058C8C461922}" type="pres">
      <dgm:prSet presAssocID="{21CF56C7-0558-48D9-9C40-4E0647081220}" presName="desTx" presStyleLbl="alignAccFollowNode1" presStyleIdx="2" presStyleCnt="3" custScaleX="104503" custLinFactNeighborX="222" custLinFactNeighborY="23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3677173-EB5B-4742-B7C9-5FB47434E197}" srcId="{21CF56C7-0558-48D9-9C40-4E0647081220}" destId="{BC905CE8-62C5-4658-8883-5F4232E6EF58}" srcOrd="0" destOrd="0" parTransId="{997CD187-7007-4739-8466-77E96E6425EE}" sibTransId="{C8978635-664A-4CF5-A4EC-BCCE208EB13F}"/>
    <dgm:cxn modelId="{821BE049-CE80-47CE-8150-00ED9A9C5B7E}" type="presOf" srcId="{31EF2440-BFB1-4554-8797-5743FAF40C0E}" destId="{F4F51B8F-B917-4A95-9AAA-C0870C09BF2D}" srcOrd="0" destOrd="1" presId="urn:microsoft.com/office/officeart/2005/8/layout/hList1"/>
    <dgm:cxn modelId="{8725C836-53F3-4B71-8BD1-A4230F942157}" type="presOf" srcId="{7AE66908-8831-494C-A227-B2442189C37C}" destId="{F4F51B8F-B917-4A95-9AAA-C0870C09BF2D}" srcOrd="0" destOrd="3" presId="urn:microsoft.com/office/officeart/2005/8/layout/hList1"/>
    <dgm:cxn modelId="{CB790DBA-6BD0-4884-8340-706BA99ECEB4}" type="presOf" srcId="{F79E6B0D-8D0C-4B36-B8E6-BEEDA5D84EA3}" destId="{F6DEDD70-27A0-4771-9037-7DB0EC27774A}" srcOrd="0" destOrd="0" presId="urn:microsoft.com/office/officeart/2005/8/layout/hList1"/>
    <dgm:cxn modelId="{CF3E3061-B030-470D-8F8C-89B85E4B4526}" type="presOf" srcId="{C6AE9BD8-D8CC-495E-AC4B-1BB6B516E77C}" destId="{014FA971-2CEF-4713-A625-058C8C461922}" srcOrd="0" destOrd="1" presId="urn:microsoft.com/office/officeart/2005/8/layout/hList1"/>
    <dgm:cxn modelId="{16430123-1D7B-42C2-A47E-017B7EA7B391}" type="presOf" srcId="{4671D4F4-1710-4DEF-8C9A-80976BC0E502}" destId="{91F3FDFE-825B-4DB3-BC6F-1D7E6DA90294}" srcOrd="0" destOrd="0" presId="urn:microsoft.com/office/officeart/2005/8/layout/hList1"/>
    <dgm:cxn modelId="{E9BCF526-289F-4C73-8996-675B5F33D0A1}" srcId="{4671D4F4-1710-4DEF-8C9A-80976BC0E502}" destId="{7AE66908-8831-494C-A227-B2442189C37C}" srcOrd="3" destOrd="0" parTransId="{AAABFD74-4932-4549-ADBA-BC1586574CE0}" sibTransId="{573656A1-A835-4E76-975A-69DEE1989FA7}"/>
    <dgm:cxn modelId="{50F9E23D-7343-4E42-94DF-3C52CABEA806}" type="presOf" srcId="{A599FADE-9069-46E1-9410-807D22759DB8}" destId="{C029018B-A0DD-4B3B-835C-3E2B492BD237}" srcOrd="0" destOrd="1" presId="urn:microsoft.com/office/officeart/2005/8/layout/hList1"/>
    <dgm:cxn modelId="{090CC7F4-053F-4D5B-9CD8-AE4FDC6B8F71}" srcId="{4671D4F4-1710-4DEF-8C9A-80976BC0E502}" destId="{871A9F49-93C7-4D56-8C06-713B4573558A}" srcOrd="2" destOrd="0" parTransId="{B5FB041D-E4EA-48D5-B0E3-079DD30EC31B}" sibTransId="{2BDBD1FA-7BED-40E8-B00A-F1EA51E05C1C}"/>
    <dgm:cxn modelId="{E59E92F4-EB09-4F71-B972-A2EFA7E86E77}" type="presOf" srcId="{21CF56C7-0558-48D9-9C40-4E0647081220}" destId="{D0E6B8B3-4788-406A-91E8-8D16B3FFB3E0}" srcOrd="0" destOrd="0" presId="urn:microsoft.com/office/officeart/2005/8/layout/hList1"/>
    <dgm:cxn modelId="{49AD116F-EF3A-4A72-A313-E8B79A884142}" type="presOf" srcId="{BC905CE8-62C5-4658-8883-5F4232E6EF58}" destId="{014FA971-2CEF-4713-A625-058C8C461922}" srcOrd="0" destOrd="0" presId="urn:microsoft.com/office/officeart/2005/8/layout/hList1"/>
    <dgm:cxn modelId="{DAF99194-F219-4D4F-A065-1D6F9282C5FD}" type="presOf" srcId="{0BF0EB63-F99D-423E-A43F-3747A49A1001}" destId="{B09500B1-3BB1-4273-8285-8303BBB88FD1}" srcOrd="0" destOrd="0" presId="urn:microsoft.com/office/officeart/2005/8/layout/hList1"/>
    <dgm:cxn modelId="{4950B68D-51AC-4AAD-810B-1D0998FD187A}" srcId="{F79E6B0D-8D0C-4B36-B8E6-BEEDA5D84EA3}" destId="{18C2D91D-194B-4A58-9F35-2D8BDD1FF752}" srcOrd="0" destOrd="0" parTransId="{E085A6FA-D257-4D07-B5FD-739C52B29F7A}" sibTransId="{8651EB25-FAB3-4E28-9E7D-8FF160B67D58}"/>
    <dgm:cxn modelId="{1D8DB396-1DF7-457C-B621-229057BFD185}" srcId="{0BF0EB63-F99D-423E-A43F-3747A49A1001}" destId="{4671D4F4-1710-4DEF-8C9A-80976BC0E502}" srcOrd="1" destOrd="0" parTransId="{841FC3F6-54BF-498F-95E4-ED3B13B0FA9F}" sibTransId="{69247B7D-FB4E-4165-8F8B-F109FDECC202}"/>
    <dgm:cxn modelId="{0268ADC9-647B-428C-A661-630F65B8B922}" type="presOf" srcId="{B985ABE8-53C6-416A-A4D9-AB55D0E4298D}" destId="{C029018B-A0DD-4B3B-835C-3E2B492BD237}" srcOrd="0" destOrd="3" presId="urn:microsoft.com/office/officeart/2005/8/layout/hList1"/>
    <dgm:cxn modelId="{3DD64766-889B-45F5-B2AC-B3C7BA7B2199}" srcId="{21CF56C7-0558-48D9-9C40-4E0647081220}" destId="{C6AE9BD8-D8CC-495E-AC4B-1BB6B516E77C}" srcOrd="1" destOrd="0" parTransId="{B4AB461A-EB13-4BF2-858E-CF979E4B0EB1}" sibTransId="{543FF637-A117-4E24-8D1B-4D04ACFEF5B9}"/>
    <dgm:cxn modelId="{9206A333-2BE6-451F-A95C-DD4C23E6977D}" srcId="{4671D4F4-1710-4DEF-8C9A-80976BC0E502}" destId="{31EF2440-BFB1-4554-8797-5743FAF40C0E}" srcOrd="1" destOrd="0" parTransId="{A444073A-8363-43CD-AB71-42A4A1D496BB}" sibTransId="{37173F1E-BAEC-48CC-8C25-C45AF5F5A317}"/>
    <dgm:cxn modelId="{B1A6BAD9-1BAA-4383-AC45-FF87C93DD7ED}" type="presOf" srcId="{871A9F49-93C7-4D56-8C06-713B4573558A}" destId="{F4F51B8F-B917-4A95-9AAA-C0870C09BF2D}" srcOrd="0" destOrd="2" presId="urn:microsoft.com/office/officeart/2005/8/layout/hList1"/>
    <dgm:cxn modelId="{5C7360EE-A85A-41C5-AE65-216ADFAB2124}" type="presOf" srcId="{71F6701A-C7A4-461D-A831-18DB9384E088}" destId="{F4F51B8F-B917-4A95-9AAA-C0870C09BF2D}" srcOrd="0" destOrd="0" presId="urn:microsoft.com/office/officeart/2005/8/layout/hList1"/>
    <dgm:cxn modelId="{DE2B9E1D-AD47-462F-A8AF-A4ADAFDD340E}" srcId="{0BF0EB63-F99D-423E-A43F-3747A49A1001}" destId="{21CF56C7-0558-48D9-9C40-4E0647081220}" srcOrd="2" destOrd="0" parTransId="{724B1808-DACE-49D8-A031-7E1095B34122}" sibTransId="{58A6D93E-5475-48B3-9CCD-1416B2DB3355}"/>
    <dgm:cxn modelId="{8BF83C7D-1CDB-4E30-BB73-62E84BFE9D03}" type="presOf" srcId="{18C2D91D-194B-4A58-9F35-2D8BDD1FF752}" destId="{C029018B-A0DD-4B3B-835C-3E2B492BD237}" srcOrd="0" destOrd="0" presId="urn:microsoft.com/office/officeart/2005/8/layout/hList1"/>
    <dgm:cxn modelId="{85249F0D-B4ED-48F9-B655-8D84C9A530EF}" srcId="{0BF0EB63-F99D-423E-A43F-3747A49A1001}" destId="{F79E6B0D-8D0C-4B36-B8E6-BEEDA5D84EA3}" srcOrd="0" destOrd="0" parTransId="{D400AF79-C4DF-48C7-AA6E-C2695DA1FBC7}" sibTransId="{1FF50449-AB8E-4072-AA6A-479976407547}"/>
    <dgm:cxn modelId="{5FD9BA81-C3B0-4C64-99EF-9A82B3300B2F}" srcId="{4671D4F4-1710-4DEF-8C9A-80976BC0E502}" destId="{71F6701A-C7A4-461D-A831-18DB9384E088}" srcOrd="0" destOrd="0" parTransId="{B65C3429-B655-4B53-A90F-08590BDEC791}" sibTransId="{186EDA51-13F6-45EE-9C0D-6C78B2CF89B7}"/>
    <dgm:cxn modelId="{28F9BEE7-A81F-49F7-8765-6781C98C3E60}" srcId="{F79E6B0D-8D0C-4B36-B8E6-BEEDA5D84EA3}" destId="{A599FADE-9069-46E1-9410-807D22759DB8}" srcOrd="1" destOrd="0" parTransId="{31607395-96BA-4EDB-9E9D-D1FE2D173E2D}" sibTransId="{87B9A02E-2F43-41B8-AEEB-3F5B06F056A9}"/>
    <dgm:cxn modelId="{CCAD1BED-B624-4555-97D3-BC314D7C83F4}" srcId="{F79E6B0D-8D0C-4B36-B8E6-BEEDA5D84EA3}" destId="{E6F0117A-9EF9-4637-99B5-0D1E905F2C1F}" srcOrd="2" destOrd="0" parTransId="{BC275EBF-8590-460D-9808-B9960DC55599}" sibTransId="{0F48F5F7-CF1C-4C03-92BB-8DC47482BA87}"/>
    <dgm:cxn modelId="{53B3A5EC-A7D9-4622-AB2A-3DE2548B9E0E}" type="presOf" srcId="{E6F0117A-9EF9-4637-99B5-0D1E905F2C1F}" destId="{C029018B-A0DD-4B3B-835C-3E2B492BD237}" srcOrd="0" destOrd="2" presId="urn:microsoft.com/office/officeart/2005/8/layout/hList1"/>
    <dgm:cxn modelId="{A68ACEDC-F426-4A5F-9B73-EDC70C227721}" srcId="{F79E6B0D-8D0C-4B36-B8E6-BEEDA5D84EA3}" destId="{B985ABE8-53C6-416A-A4D9-AB55D0E4298D}" srcOrd="3" destOrd="0" parTransId="{2D79334D-6334-40A9-9D91-AA5C79D7B84E}" sibTransId="{93E56023-C08D-4B62-B9AF-298AA92DD7C6}"/>
    <dgm:cxn modelId="{A4086BBB-38D7-410F-AE2D-0333FF825592}" type="presParOf" srcId="{B09500B1-3BB1-4273-8285-8303BBB88FD1}" destId="{27BA9F13-EDA5-4B5E-A20F-46F9FF468FF8}" srcOrd="0" destOrd="0" presId="urn:microsoft.com/office/officeart/2005/8/layout/hList1"/>
    <dgm:cxn modelId="{A28DD0EB-4945-460B-848D-9212CA369618}" type="presParOf" srcId="{27BA9F13-EDA5-4B5E-A20F-46F9FF468FF8}" destId="{F6DEDD70-27A0-4771-9037-7DB0EC27774A}" srcOrd="0" destOrd="0" presId="urn:microsoft.com/office/officeart/2005/8/layout/hList1"/>
    <dgm:cxn modelId="{FECFBBE3-B737-4B9C-B8E5-2CA96B2124D9}" type="presParOf" srcId="{27BA9F13-EDA5-4B5E-A20F-46F9FF468FF8}" destId="{C029018B-A0DD-4B3B-835C-3E2B492BD237}" srcOrd="1" destOrd="0" presId="urn:microsoft.com/office/officeart/2005/8/layout/hList1"/>
    <dgm:cxn modelId="{89AB0980-3DBE-4267-AAFD-F7B8B6557316}" type="presParOf" srcId="{B09500B1-3BB1-4273-8285-8303BBB88FD1}" destId="{85168ABC-012C-4062-9C27-02DA048465F2}" srcOrd="1" destOrd="0" presId="urn:microsoft.com/office/officeart/2005/8/layout/hList1"/>
    <dgm:cxn modelId="{21B1754A-7B64-4C73-B67A-6AB54BBAFC05}" type="presParOf" srcId="{B09500B1-3BB1-4273-8285-8303BBB88FD1}" destId="{5BED5DB2-0526-4125-A299-14A679039D5B}" srcOrd="2" destOrd="0" presId="urn:microsoft.com/office/officeart/2005/8/layout/hList1"/>
    <dgm:cxn modelId="{ED9CCC8A-E57D-449D-9358-E734863BA3FA}" type="presParOf" srcId="{5BED5DB2-0526-4125-A299-14A679039D5B}" destId="{91F3FDFE-825B-4DB3-BC6F-1D7E6DA90294}" srcOrd="0" destOrd="0" presId="urn:microsoft.com/office/officeart/2005/8/layout/hList1"/>
    <dgm:cxn modelId="{2775D575-FF0E-4B4D-97C8-423079436E91}" type="presParOf" srcId="{5BED5DB2-0526-4125-A299-14A679039D5B}" destId="{F4F51B8F-B917-4A95-9AAA-C0870C09BF2D}" srcOrd="1" destOrd="0" presId="urn:microsoft.com/office/officeart/2005/8/layout/hList1"/>
    <dgm:cxn modelId="{90B9DB05-CC01-4505-8058-17470AEAC087}" type="presParOf" srcId="{B09500B1-3BB1-4273-8285-8303BBB88FD1}" destId="{FB659D28-2044-4888-8C1C-7C78174DF424}" srcOrd="3" destOrd="0" presId="urn:microsoft.com/office/officeart/2005/8/layout/hList1"/>
    <dgm:cxn modelId="{0185CDF9-BC0A-4998-B366-6E442EE02BA0}" type="presParOf" srcId="{B09500B1-3BB1-4273-8285-8303BBB88FD1}" destId="{E832F2A8-E781-4556-A60F-54F242616AA8}" srcOrd="4" destOrd="0" presId="urn:microsoft.com/office/officeart/2005/8/layout/hList1"/>
    <dgm:cxn modelId="{DA76C68C-20B0-4F72-92DE-36DCE17DEF12}" type="presParOf" srcId="{E832F2A8-E781-4556-A60F-54F242616AA8}" destId="{D0E6B8B3-4788-406A-91E8-8D16B3FFB3E0}" srcOrd="0" destOrd="0" presId="urn:microsoft.com/office/officeart/2005/8/layout/hList1"/>
    <dgm:cxn modelId="{E25D481C-975B-4E6A-9D5F-9CE8E833FD0F}" type="presParOf" srcId="{E832F2A8-E781-4556-A60F-54F242616AA8}" destId="{014FA971-2CEF-4713-A625-058C8C461922}" srcOrd="1" destOrd="0" presId="urn:microsoft.com/office/officeart/2005/8/layout/h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11965-FB64-48E7-88F3-CB1948073397}" type="datetimeFigureOut">
              <a:rPr lang="en-US" smtClean="0"/>
              <a:pPr/>
              <a:t>12/20/2011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CFA7DD-7F6F-481C-987D-A3E87C37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6DCF05-CFBE-4B03-B0D3-BE5EB036A660}" type="slidenum">
              <a:rPr lang="en-GB"/>
              <a:pPr/>
              <a:t>5</a:t>
            </a:fld>
            <a:endParaRPr lang="en-GB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9FF66C-FAD4-4DF7-8C33-11E8EB231374}" type="slidenum">
              <a:rPr lang="en-GB"/>
              <a:pPr/>
              <a:t>6</a:t>
            </a:fld>
            <a:endParaRPr lang="en-GB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F33DBA-FCC4-49BA-A037-CD78D7733C33}" type="slidenum">
              <a:rPr lang="en-GB"/>
              <a:pPr/>
              <a:t>8</a:t>
            </a:fld>
            <a:endParaRPr lang="en-GB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40888-BF87-4F37-97ED-A205EF999F54}" type="datetimeFigureOut">
              <a:rPr lang="en-US" smtClean="0"/>
              <a:pPr/>
              <a:t>12/20/2011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331C-6320-4AF0-B9D5-C0ED9C4F1F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40888-BF87-4F37-97ED-A205EF999F54}" type="datetimeFigureOut">
              <a:rPr lang="en-US" smtClean="0"/>
              <a:pPr/>
              <a:t>12/20/2011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331C-6320-4AF0-B9D5-C0ED9C4F1F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40888-BF87-4F37-97ED-A205EF999F54}" type="datetimeFigureOut">
              <a:rPr lang="en-US" smtClean="0"/>
              <a:pPr/>
              <a:t>12/20/2011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331C-6320-4AF0-B9D5-C0ED9C4F1F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40888-BF87-4F37-97ED-A205EF999F54}" type="datetimeFigureOut">
              <a:rPr lang="en-US" smtClean="0"/>
              <a:pPr/>
              <a:t>12/20/2011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331C-6320-4AF0-B9D5-C0ED9C4F1F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40888-BF87-4F37-97ED-A205EF999F54}" type="datetimeFigureOut">
              <a:rPr lang="en-US" smtClean="0"/>
              <a:pPr/>
              <a:t>12/20/2011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331C-6320-4AF0-B9D5-C0ED9C4F1F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40888-BF87-4F37-97ED-A205EF999F54}" type="datetimeFigureOut">
              <a:rPr lang="en-US" smtClean="0"/>
              <a:pPr/>
              <a:t>12/20/2011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331C-6320-4AF0-B9D5-C0ED9C4F1F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40888-BF87-4F37-97ED-A205EF999F54}" type="datetimeFigureOut">
              <a:rPr lang="en-US" smtClean="0"/>
              <a:pPr/>
              <a:t>12/20/2011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331C-6320-4AF0-B9D5-C0ED9C4F1F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40888-BF87-4F37-97ED-A205EF999F54}" type="datetimeFigureOut">
              <a:rPr lang="en-US" smtClean="0"/>
              <a:pPr/>
              <a:t>12/20/2011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331C-6320-4AF0-B9D5-C0ED9C4F1F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40888-BF87-4F37-97ED-A205EF999F54}" type="datetimeFigureOut">
              <a:rPr lang="en-US" smtClean="0"/>
              <a:pPr/>
              <a:t>12/20/2011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331C-6320-4AF0-B9D5-C0ED9C4F1F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40888-BF87-4F37-97ED-A205EF999F54}" type="datetimeFigureOut">
              <a:rPr lang="en-US" smtClean="0"/>
              <a:pPr/>
              <a:t>12/20/2011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331C-6320-4AF0-B9D5-C0ED9C4F1F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40888-BF87-4F37-97ED-A205EF999F54}" type="datetimeFigureOut">
              <a:rPr lang="en-US" smtClean="0"/>
              <a:pPr/>
              <a:t>12/20/2011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331C-6320-4AF0-B9D5-C0ED9C4F1F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40888-BF87-4F37-97ED-A205EF999F54}" type="datetimeFigureOut">
              <a:rPr lang="en-US" smtClean="0"/>
              <a:pPr/>
              <a:t>12/20/2011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8331C-6320-4AF0-B9D5-C0ED9C4F1F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haroni" pitchFamily="2" charset="-79"/>
                <a:cs typeface="Aharoni" pitchFamily="2" charset="-79"/>
              </a:rPr>
              <a:t>GENETIC TESTING :</a:t>
            </a:r>
            <a:endParaRPr lang="en-US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219200"/>
            <a:ext cx="8305800" cy="17526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analysis of chromosomes, DNA, RNA @ proteins 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detect abnormalities that may cause a genetic disease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3000" y="2590801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haroni" pitchFamily="2" charset="-79"/>
                <a:cs typeface="Aharoni" pitchFamily="2" charset="-79"/>
              </a:rPr>
              <a:t>EXAMPLES OF GENETIC TESTING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505201"/>
            <a:ext cx="7772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200" dirty="0" smtClean="0">
                <a:latin typeface="Algerian" pitchFamily="82" charset="0"/>
                <a:cs typeface="Times New Roman" pitchFamily="18" charset="0"/>
              </a:rPr>
              <a:t>PRENATAL DIAGNOSIS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dirty="0" smtClean="0">
                <a:latin typeface="Algerian" pitchFamily="82" charset="0"/>
                <a:cs typeface="Times New Roman" pitchFamily="18" charset="0"/>
              </a:rPr>
              <a:t>HETEROZYGOTE CARRIER DETECTION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dirty="0" smtClean="0">
                <a:latin typeface="Algerian" pitchFamily="82" charset="0"/>
                <a:cs typeface="Times New Roman" pitchFamily="18" charset="0"/>
              </a:rPr>
              <a:t>PRESYMPTOMATIC DIAGNOSIS OF GENETIC DISEASE</a:t>
            </a:r>
            <a:endParaRPr lang="en-US" sz="3200" dirty="0">
              <a:latin typeface="Algerian" pitchFamily="82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haroni" pitchFamily="2" charset="-79"/>
                <a:cs typeface="Aharoni" pitchFamily="2" charset="-79"/>
              </a:rPr>
              <a:t>Presymptomatic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Diagnosis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Indivisuals</a:t>
            </a:r>
            <a:r>
              <a:rPr lang="en-US" dirty="0" smtClean="0"/>
              <a:t> who are known to be at risk for a disorder can be tested (generally </a:t>
            </a:r>
            <a:r>
              <a:rPr lang="en-US" dirty="0" err="1" smtClean="0"/>
              <a:t>bcz</a:t>
            </a:r>
            <a:r>
              <a:rPr lang="en-US" dirty="0" smtClean="0"/>
              <a:t> of a (+)</a:t>
            </a:r>
            <a:r>
              <a:rPr lang="en-US" dirty="0" err="1" smtClean="0"/>
              <a:t>ve</a:t>
            </a:r>
            <a:r>
              <a:rPr lang="en-US" dirty="0" smtClean="0"/>
              <a:t> family history.</a:t>
            </a:r>
          </a:p>
          <a:p>
            <a:r>
              <a:rPr lang="en-US" dirty="0" smtClean="0"/>
              <a:t>To determine whether they have inherited a disease-causing mutation </a:t>
            </a:r>
            <a:r>
              <a:rPr lang="en-US" b="1" dirty="0" smtClean="0"/>
              <a:t>before they develop clinical symptoms </a:t>
            </a:r>
            <a:r>
              <a:rPr lang="en-US" dirty="0" smtClean="0"/>
              <a:t>of the disorder.</a:t>
            </a:r>
          </a:p>
          <a:p>
            <a:r>
              <a:rPr lang="en-US" dirty="0" smtClean="0"/>
              <a:t>Ex: </a:t>
            </a:r>
            <a:r>
              <a:rPr lang="en-US" b="1" dirty="0" smtClean="0"/>
              <a:t>Huntington Disease, adult polycystic kidney disease, </a:t>
            </a:r>
            <a:r>
              <a:rPr lang="en-US" b="1" dirty="0" err="1" smtClean="0"/>
              <a:t>hemochromatosis</a:t>
            </a:r>
            <a:r>
              <a:rPr lang="en-US" b="1" dirty="0" smtClean="0"/>
              <a:t> &amp; </a:t>
            </a:r>
            <a:r>
              <a:rPr lang="en-US" b="1" dirty="0" err="1" smtClean="0"/>
              <a:t>autosomal</a:t>
            </a:r>
            <a:r>
              <a:rPr lang="en-US" b="1" dirty="0" smtClean="0"/>
              <a:t> dominant breast cancer.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Advantage of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Presymptomatic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Diagnosis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aid in making reproductive decisions.</a:t>
            </a:r>
          </a:p>
          <a:p>
            <a:r>
              <a:rPr lang="en-US" dirty="0" smtClean="0"/>
              <a:t>Can provide reassurance to those who learn that they do @ do not carry a disease-causing mutation.</a:t>
            </a:r>
          </a:p>
          <a:p>
            <a:r>
              <a:rPr lang="en-US" dirty="0" smtClean="0"/>
              <a:t>Early diagnosis may improve health supervision.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SCREENING TESTS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533400" y="3886200"/>
            <a:ext cx="82296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Aimed at identifying a subset of the population on whom further.</a:t>
            </a:r>
            <a:endParaRPr lang="en-US" sz="2800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62000" y="5410200"/>
            <a:ext cx="76962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DIAGNOSTIC TEST</a:t>
            </a:r>
            <a:endParaRPr lang="en-US" sz="3600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4419600" y="5029200"/>
            <a:ext cx="5334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304800" y="2895600"/>
            <a:ext cx="85344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Are not intended to provide definitive diagnoses</a:t>
            </a:r>
            <a:r>
              <a:rPr lang="en-US" dirty="0" smtClean="0"/>
              <a:t>.</a:t>
            </a:r>
          </a:p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304800" y="1447800"/>
            <a:ext cx="85344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Designed to detect treatable human diseases in their </a:t>
            </a:r>
            <a:r>
              <a:rPr lang="en-US" sz="2800" b="1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presymptomatic</a:t>
            </a:r>
            <a:r>
              <a:rPr lang="en-US" sz="28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stage</a:t>
            </a: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.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SCREENING TEST: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PAP TESTS</a:t>
            </a:r>
          </a:p>
          <a:p>
            <a:pPr>
              <a:buNone/>
            </a:pPr>
            <a:r>
              <a:rPr lang="en-US" dirty="0" smtClean="0"/>
              <a:t>- Recognition of cervical dysplasia.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POPULATION SCREENING</a:t>
            </a:r>
          </a:p>
          <a:p>
            <a:pPr>
              <a:buNone/>
            </a:pPr>
            <a:r>
              <a:rPr lang="en-US" dirty="0" smtClean="0"/>
              <a:t>-the presumptive identification of an unrecognized </a:t>
            </a:r>
            <a:r>
              <a:rPr lang="en-US" dirty="0" err="1" smtClean="0"/>
              <a:t>dz</a:t>
            </a:r>
            <a:r>
              <a:rPr lang="en-US" dirty="0" smtClean="0"/>
              <a:t> @ defect by the </a:t>
            </a:r>
            <a:r>
              <a:rPr lang="en-US" dirty="0" err="1" smtClean="0"/>
              <a:t>applction</a:t>
            </a:r>
            <a:r>
              <a:rPr lang="en-US" dirty="0" smtClean="0"/>
              <a:t> of test/examinations/</a:t>
            </a:r>
            <a:r>
              <a:rPr lang="en-US" dirty="0" err="1" smtClean="0"/>
              <a:t>othr</a:t>
            </a:r>
            <a:r>
              <a:rPr lang="en-US" dirty="0" smtClean="0"/>
              <a:t> </a:t>
            </a:r>
            <a:r>
              <a:rPr lang="en-US" dirty="0" err="1" smtClean="0"/>
              <a:t>prcedure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-to sort out apparently well persons who probably </a:t>
            </a:r>
            <a:r>
              <a:rPr lang="en-US" dirty="0" err="1" smtClean="0"/>
              <a:t>hv</a:t>
            </a:r>
            <a:r>
              <a:rPr lang="en-US" dirty="0" smtClean="0"/>
              <a:t> a </a:t>
            </a:r>
            <a:r>
              <a:rPr lang="en-US" dirty="0" err="1" smtClean="0"/>
              <a:t>dz</a:t>
            </a:r>
            <a:r>
              <a:rPr lang="en-US" dirty="0" smtClean="0"/>
              <a:t> </a:t>
            </a:r>
            <a:r>
              <a:rPr lang="en-US" dirty="0" err="1" smtClean="0"/>
              <a:t>frm</a:t>
            </a:r>
            <a:r>
              <a:rPr lang="en-US" dirty="0" smtClean="0"/>
              <a:t> those who </a:t>
            </a:r>
            <a:r>
              <a:rPr lang="en-US" dirty="0" err="1" smtClean="0"/>
              <a:t>prbbaly</a:t>
            </a:r>
            <a:r>
              <a:rPr lang="en-US" dirty="0" smtClean="0"/>
              <a:t> do not.</a:t>
            </a:r>
          </a:p>
          <a:p>
            <a:pPr>
              <a:buNone/>
            </a:pPr>
            <a:r>
              <a:rPr lang="en-US" dirty="0" smtClean="0"/>
              <a:t>-for hypercholesterolemia.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PRINCIPLES OF SCREENING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sz="7200"/>
              <a:t>GENETIC SCREENING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What is genetic screening?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One of the fastest moving fields in medical science.</a:t>
            </a:r>
          </a:p>
          <a:p>
            <a:r>
              <a:rPr lang="en-US" altLang="zh-TW"/>
              <a:t>A technique to determine the genotype or phenotype of an organism.</a:t>
            </a:r>
          </a:p>
          <a:p>
            <a:r>
              <a:rPr lang="en-US" altLang="zh-TW"/>
              <a:t>It is often used to detect faulty or abnormal genes in an organism.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GENETIC SCREENING: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Aharoni" pitchFamily="2" charset="-79"/>
                <a:cs typeface="Aharoni" pitchFamily="2" charset="-79"/>
              </a:rPr>
              <a:t>Newborn Screening</a:t>
            </a:r>
          </a:p>
          <a:p>
            <a:pPr marL="514350" indent="-514350">
              <a:buNone/>
            </a:pPr>
            <a:r>
              <a:rPr lang="en-US" dirty="0" smtClean="0"/>
              <a:t>-for inherited metabolic diseases</a:t>
            </a:r>
          </a:p>
          <a:p>
            <a:pPr marL="514350" indent="-514350">
              <a:buNone/>
            </a:pPr>
            <a:r>
              <a:rPr lang="en-US" dirty="0" smtClean="0"/>
              <a:t>2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. Heterozygote Screening </a:t>
            </a:r>
          </a:p>
          <a:p>
            <a:pPr marL="514350" indent="-514350">
              <a:buNone/>
            </a:pPr>
            <a:r>
              <a:rPr lang="en-US" dirty="0"/>
              <a:t>-</a:t>
            </a:r>
            <a:r>
              <a:rPr lang="en-US" dirty="0" smtClean="0"/>
              <a:t>for </a:t>
            </a:r>
            <a:r>
              <a:rPr lang="en-US" dirty="0" err="1" smtClean="0"/>
              <a:t>Tay</a:t>
            </a:r>
            <a:r>
              <a:rPr lang="en-US" dirty="0" smtClean="0"/>
              <a:t>-Sachs disease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en-US" dirty="0" smtClean="0">
                <a:latin typeface="Aharoni" pitchFamily="2" charset="-79"/>
                <a:cs typeface="Aharoni" pitchFamily="2" charset="-79"/>
              </a:rPr>
              <a:t>Newborn Screening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sz="2800" b="1" dirty="0"/>
              <a:t>Newborns</a:t>
            </a:r>
            <a:r>
              <a:rPr lang="en-US" altLang="zh-TW" sz="2800" dirty="0"/>
              <a:t> are tested for diseases and early diagnoses allows for immediate </a:t>
            </a:r>
            <a:r>
              <a:rPr lang="en-US" altLang="zh-TW" sz="2800" dirty="0" smtClean="0"/>
              <a:t>treatment (</a:t>
            </a:r>
            <a:r>
              <a:rPr lang="en-US" altLang="zh-TW" sz="2800" b="1" dirty="0" smtClean="0"/>
              <a:t>early detection &amp;effective intervention</a:t>
            </a:r>
            <a:r>
              <a:rPr lang="en-US" altLang="zh-TW" sz="2800" dirty="0" smtClean="0"/>
              <a:t>).</a:t>
            </a:r>
            <a:endParaRPr lang="en-US" altLang="zh-TW" sz="2800" dirty="0"/>
          </a:p>
          <a:p>
            <a:r>
              <a:rPr lang="en-US" altLang="zh-TW" sz="2800" dirty="0"/>
              <a:t>A </a:t>
            </a:r>
            <a:r>
              <a:rPr lang="en-US" altLang="zh-TW" sz="2800" b="1" dirty="0"/>
              <a:t>blood sample </a:t>
            </a:r>
            <a:r>
              <a:rPr lang="en-US" altLang="zh-TW" sz="2800" dirty="0"/>
              <a:t>is tested for genetic disorders</a:t>
            </a:r>
            <a:r>
              <a:rPr lang="en-US" altLang="zh-TW" sz="2800" dirty="0" smtClean="0"/>
              <a:t>.</a:t>
            </a:r>
          </a:p>
          <a:p>
            <a:r>
              <a:rPr lang="en-US" altLang="zh-TW" sz="2800" dirty="0" smtClean="0"/>
              <a:t>An effective public health strategy for treatable disorder such as </a:t>
            </a:r>
            <a:r>
              <a:rPr lang="en-US" altLang="zh-TW" sz="2800" b="1" dirty="0" smtClean="0"/>
              <a:t>PKU, </a:t>
            </a:r>
            <a:r>
              <a:rPr lang="en-US" altLang="zh-TW" sz="2800" b="1" dirty="0" err="1" smtClean="0"/>
              <a:t>galactosemia</a:t>
            </a:r>
            <a:r>
              <a:rPr lang="en-US" altLang="zh-TW" sz="2800" b="1" dirty="0" smtClean="0"/>
              <a:t>, hypothyroidism</a:t>
            </a:r>
          </a:p>
          <a:p>
            <a:pPr>
              <a:buNone/>
            </a:pPr>
            <a:r>
              <a:rPr lang="en-US" altLang="zh-TW" sz="2800" b="1" dirty="0" smtClean="0"/>
              <a:t>     &amp; sickle cell disease.</a:t>
            </a:r>
          </a:p>
          <a:p>
            <a:r>
              <a:rPr lang="en-US" altLang="zh-TW" sz="2800" dirty="0" smtClean="0"/>
              <a:t>Some communities begun screening for </a:t>
            </a:r>
            <a:r>
              <a:rPr lang="en-US" altLang="zh-TW" sz="2800" b="1" dirty="0" err="1" smtClean="0"/>
              <a:t>Duschenne</a:t>
            </a:r>
            <a:r>
              <a:rPr lang="en-US" altLang="zh-TW" sz="2800" b="1" dirty="0" smtClean="0"/>
              <a:t> muscular dystrophy </a:t>
            </a:r>
            <a:r>
              <a:rPr lang="en-US" altLang="zh-TW" sz="2800" dirty="0" smtClean="0"/>
              <a:t>(by measuring </a:t>
            </a:r>
            <a:r>
              <a:rPr lang="en-US" altLang="zh-TW" sz="2800" dirty="0" err="1" smtClean="0"/>
              <a:t>creatine</a:t>
            </a:r>
            <a:r>
              <a:rPr lang="en-US" altLang="zh-TW" sz="2800" dirty="0" smtClean="0"/>
              <a:t> </a:t>
            </a:r>
            <a:r>
              <a:rPr lang="en-US" altLang="zh-TW" sz="2800" dirty="0" err="1" smtClean="0"/>
              <a:t>kinase</a:t>
            </a:r>
            <a:r>
              <a:rPr lang="en-US" altLang="zh-TW" sz="2800" dirty="0" smtClean="0"/>
              <a:t> levels in newborns)</a:t>
            </a:r>
          </a:p>
          <a:p>
            <a:pPr>
              <a:buNone/>
            </a:pPr>
            <a:endParaRPr lang="en-US" altLang="zh-TW" sz="2800" b="1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Heterozygote Screening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detect </a:t>
            </a:r>
            <a:r>
              <a:rPr lang="en-US" b="1" dirty="0" smtClean="0"/>
              <a:t>unaffected carriers </a:t>
            </a:r>
            <a:r>
              <a:rPr lang="en-US" dirty="0" smtClean="0"/>
              <a:t>of disease-causing mutations</a:t>
            </a:r>
          </a:p>
          <a:p>
            <a:r>
              <a:rPr lang="en-US" b="1" dirty="0" smtClean="0"/>
              <a:t>Target population</a:t>
            </a:r>
            <a:r>
              <a:rPr lang="en-US" dirty="0" smtClean="0"/>
              <a:t>: group known to be at risk.</a:t>
            </a:r>
          </a:p>
          <a:p>
            <a:r>
              <a:rPr lang="en-US" dirty="0" smtClean="0"/>
              <a:t>Usually genetic diseases involves in this heterozygote screening is </a:t>
            </a:r>
            <a:r>
              <a:rPr lang="en-US" b="1" dirty="0" smtClean="0"/>
              <a:t>“</a:t>
            </a:r>
            <a:r>
              <a:rPr lang="en-US" b="1" dirty="0" err="1" smtClean="0"/>
              <a:t>autosomal</a:t>
            </a:r>
            <a:r>
              <a:rPr lang="en-US" b="1" dirty="0" smtClean="0"/>
              <a:t> recessive disorde</a:t>
            </a:r>
            <a:r>
              <a:rPr lang="en-US" dirty="0" smtClean="0"/>
              <a:t>r”- </a:t>
            </a:r>
            <a:r>
              <a:rPr lang="en-US" dirty="0" err="1" smtClean="0"/>
              <a:t>Tay</a:t>
            </a:r>
            <a:r>
              <a:rPr lang="en-US" dirty="0" smtClean="0"/>
              <a:t>-Sachs disease, </a:t>
            </a:r>
            <a:r>
              <a:rPr lang="en-US" dirty="0" smtClean="0">
                <a:sym typeface="Symbol"/>
              </a:rPr>
              <a:t>-</a:t>
            </a:r>
            <a:r>
              <a:rPr lang="en-US" dirty="0" err="1" smtClean="0">
                <a:sym typeface="Symbol"/>
              </a:rPr>
              <a:t>Thalassemia</a:t>
            </a:r>
            <a:r>
              <a:rPr lang="en-US" dirty="0" smtClean="0">
                <a:sym typeface="Symbol"/>
              </a:rPr>
              <a:t> &amp; Cystic fibrosis.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451</Words>
  <Application>Microsoft Office PowerPoint</Application>
  <PresentationFormat>On-screen Show (4:3)</PresentationFormat>
  <Paragraphs>63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GENETIC TESTING :</vt:lpstr>
      <vt:lpstr>SCREENING TESTS</vt:lpstr>
      <vt:lpstr>EXAMPLES OF SCREENING TEST:</vt:lpstr>
      <vt:lpstr>PRINCIPLES OF SCREENING</vt:lpstr>
      <vt:lpstr>GENETIC SCREENING</vt:lpstr>
      <vt:lpstr>What is genetic screening?</vt:lpstr>
      <vt:lpstr>TYPES OF GENETIC SCREENING:</vt:lpstr>
      <vt:lpstr>Newborn Screening</vt:lpstr>
      <vt:lpstr>Heterozygote Screening</vt:lpstr>
      <vt:lpstr>Presymptomatic Diagnosis</vt:lpstr>
      <vt:lpstr>Advantage of Presymptomatic Diagnosis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GENETIC TESTING :</dc:title>
  <dc:creator>FN</dc:creator>
  <cp:lastModifiedBy>FN</cp:lastModifiedBy>
  <cp:revision>21</cp:revision>
  <dcterms:created xsi:type="dcterms:W3CDTF">2011-12-20T00:43:27Z</dcterms:created>
  <dcterms:modified xsi:type="dcterms:W3CDTF">2011-12-20T03:18:04Z</dcterms:modified>
</cp:coreProperties>
</file>