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8" r:id="rId4"/>
    <p:sldId id="258" r:id="rId5"/>
    <p:sldId id="260" r:id="rId6"/>
    <p:sldId id="259" r:id="rId7"/>
    <p:sldId id="269" r:id="rId8"/>
    <p:sldId id="263" r:id="rId9"/>
    <p:sldId id="26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5083A-74EA-41A8-A653-4428C2B07AEC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67269-627B-425B-B0E9-EE22A4056AA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411949-931A-4A0E-9FCC-FA50B72C239B}" type="slidenum">
              <a:rPr lang="en-GB" altLang="zh-CN"/>
              <a:pPr/>
              <a:t>7</a:t>
            </a:fld>
            <a:endParaRPr lang="en-GB" altLang="zh-CN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3D79E-493E-4AD0-A1C2-51B60CA712FD}" type="datetimeFigureOut">
              <a:rPr lang="zh-CN" altLang="en-US" smtClean="0"/>
              <a:pPr/>
              <a:t>2013/10/7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3CC83-6E60-44DD-BE1E-119083BCA86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4/40/Sunflower_sky_backdrop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File:Brown_ric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File:RobertHookeMicrographia1665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upload.wikimedia.org/wikipedia/commons/1/12/Potato_plant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4975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Botany</a:t>
            </a:r>
            <a:endParaRPr lang="zh-CN" altLang="en-US" dirty="0"/>
          </a:p>
        </p:txBody>
      </p:sp>
      <p:pic>
        <p:nvPicPr>
          <p:cNvPr id="22530" name="Picture 2" descr="File:Sunflower sky backdrop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6122" t="7373" r="14285"/>
          <a:stretch>
            <a:fillRect/>
          </a:stretch>
        </p:blipFill>
        <p:spPr bwMode="auto">
          <a:xfrm>
            <a:off x="3124200" y="1905000"/>
            <a:ext cx="2971800" cy="382929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0" y="58674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Botany is the study of plant life, including sunflowers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Botany?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Botany, also called plant science or plant biology, is the science of plant life and is part of biology</a:t>
            </a:r>
          </a:p>
          <a:p>
            <a:r>
              <a:rPr lang="en-US" dirty="0" smtClean="0"/>
              <a:t>A scientist who studies plants can be called a ‘botanist’ or a ‘plant scientist’</a:t>
            </a:r>
          </a:p>
          <a:p>
            <a:r>
              <a:rPr lang="en-US" dirty="0" smtClean="0"/>
              <a:t>“Botanical” is an adjective used to describe something related to botany</a:t>
            </a:r>
          </a:p>
          <a:p>
            <a:r>
              <a:rPr lang="en-US" dirty="0" smtClean="0"/>
              <a:t>Botany began thousands of years ago as </a:t>
            </a:r>
            <a:r>
              <a:rPr lang="en-US" dirty="0" err="1" smtClean="0"/>
              <a:t>herbalism</a:t>
            </a:r>
            <a:r>
              <a:rPr lang="en-US" dirty="0" smtClean="0"/>
              <a:t> (the study and use of plants as medicine)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Study Plants?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Plants are used as food and give humans and other animals the energy they need to live</a:t>
            </a:r>
          </a:p>
          <a:p>
            <a:r>
              <a:rPr lang="en-US" dirty="0" smtClean="0"/>
              <a:t>Plants also make many medicines and products for people</a:t>
            </a:r>
          </a:p>
          <a:p>
            <a:r>
              <a:rPr lang="en-US" altLang="zh-CN" dirty="0" smtClean="0"/>
              <a:t>The more people know about plants, the better we can keep them and use them</a:t>
            </a:r>
            <a:endParaRPr lang="zh-CN" altLang="en-US" dirty="0"/>
          </a:p>
        </p:txBody>
      </p:sp>
      <p:pic>
        <p:nvPicPr>
          <p:cNvPr id="1026" name="Picture 2" descr="http://upload.wikimedia.org/wikipedia/commons/thumb/e/e7/Brown_rice.jpg/250px-Brown_r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5038725"/>
            <a:ext cx="2723466" cy="18192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62200" y="57150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food we eat comes directly or indirectly from plants such as rice.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Early Botany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Examples of early botanical texts have been found in texts from India from before 1100 BC, and from China before 221 BC</a:t>
            </a:r>
          </a:p>
          <a:p>
            <a:pPr lvl="0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ancient </a:t>
            </a:r>
            <a:r>
              <a:rPr lang="en-US" dirty="0"/>
              <a:t>Greeks started </a:t>
            </a:r>
            <a:r>
              <a:rPr lang="en-US" dirty="0" smtClean="0"/>
              <a:t>botany </a:t>
            </a:r>
            <a:r>
              <a:rPr lang="en-US" dirty="0"/>
              <a:t>in </a:t>
            </a:r>
            <a:r>
              <a:rPr lang="en-US" dirty="0" smtClean="0"/>
              <a:t>Europe</a:t>
            </a:r>
          </a:p>
          <a:p>
            <a:pPr lvl="0"/>
            <a:endParaRPr lang="en-US" dirty="0"/>
          </a:p>
          <a:p>
            <a:endParaRPr lang="en-US" dirty="0" smtClean="0"/>
          </a:p>
        </p:txBody>
      </p:sp>
      <p:pic>
        <p:nvPicPr>
          <p:cNvPr id="10244" name="Picture 4" descr="http://ts1.mm.bing.net/th?id=H.4930846925786052&amp;pid=1.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733800"/>
            <a:ext cx="2409825" cy="28575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276600"/>
            <a:ext cx="46482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 smtClean="0"/>
              <a:t>ancient </a:t>
            </a:r>
            <a:r>
              <a:rPr lang="en-US" sz="3200" dirty="0" smtClean="0"/>
              <a:t>Greek philosopher Theophrastus (371–287 BC) is sometimes called the "Father of Botany"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Discoveries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Many important biological discoveries started with plants. Here are two: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 1665 Robert Hooke discovered the basic unit of living things, cells, in plants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 the 1800s </a:t>
            </a:r>
            <a:r>
              <a:rPr lang="en-US" dirty="0" err="1" smtClean="0"/>
              <a:t>Gregor</a:t>
            </a:r>
            <a:r>
              <a:rPr lang="en-US" dirty="0" smtClean="0"/>
              <a:t> Mendel did experiments with pea plants that showed how the characteristics of living things are passed from parents to children (genetics)</a:t>
            </a:r>
          </a:p>
        </p:txBody>
      </p:sp>
      <p:pic>
        <p:nvPicPr>
          <p:cNvPr id="8194" name="Picture 2" descr="http://upload.wikimedia.org/wikipedia/commons/thumb/f/fe/RobertHookeMicrographia1665.jpg/170px-RobertHookeMicrographia166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4695824"/>
            <a:ext cx="1619250" cy="21621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33800" y="64886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 drawing of cells by Hooke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Botanical Gardens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botanical garden is an area with many different plants used for research and education</a:t>
            </a:r>
          </a:p>
          <a:p>
            <a:r>
              <a:rPr lang="en-US" dirty="0"/>
              <a:t>E</a:t>
            </a:r>
            <a:r>
              <a:rPr lang="en-US" dirty="0" smtClean="0"/>
              <a:t>uropean botanical gardens started as gardens for plants to be used as medicine</a:t>
            </a:r>
          </a:p>
          <a:p>
            <a:r>
              <a:rPr lang="en-US" dirty="0" smtClean="0"/>
              <a:t>Today, most botanical gardens are open to the public</a:t>
            </a:r>
          </a:p>
          <a:p>
            <a:endParaRPr lang="zh-CN" altLang="en-US" dirty="0"/>
          </a:p>
        </p:txBody>
      </p:sp>
      <p:pic>
        <p:nvPicPr>
          <p:cNvPr id="9218" name="Picture 2" descr="http://www.gardenvisit.com/assets/madge/berkeley_botanical_garden/600x/berkeley_botanical_garden_600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4724400"/>
            <a:ext cx="2540000" cy="190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81600" y="57150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Some plants in the University of California botanical garden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62000" y="609600"/>
            <a:ext cx="7315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altLang="zh-CN" sz="3200" dirty="0">
                <a:latin typeface="Lucida Handwriting" pitchFamily="66" charset="0"/>
                <a:ea typeface="宋体" charset="-122"/>
              </a:rPr>
              <a:t>What do I know about plants?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altLang="zh-CN" sz="3200" b="1" dirty="0">
                <a:latin typeface="Lucida Handwriting" pitchFamily="66" charset="0"/>
                <a:ea typeface="宋体" charset="-122"/>
              </a:rPr>
              <a:t>True or False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62000" y="2438400"/>
            <a:ext cx="76962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zh-CN" sz="3200" dirty="0">
                <a:latin typeface="Arial" charset="0"/>
                <a:ea typeface="宋体" charset="-122"/>
              </a:rPr>
              <a:t>All plants </a:t>
            </a:r>
            <a:r>
              <a:rPr lang="en-US" altLang="zh-CN" sz="3200" dirty="0" smtClean="0">
                <a:latin typeface="Arial" charset="0"/>
                <a:ea typeface="宋体" charset="-122"/>
              </a:rPr>
              <a:t>do </a:t>
            </a:r>
            <a:r>
              <a:rPr lang="en-US" altLang="zh-CN" sz="3200" dirty="0">
                <a:latin typeface="Arial" charset="0"/>
                <a:ea typeface="宋体" charset="-122"/>
              </a:rPr>
              <a:t>photosynthesis.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zh-CN" sz="3200" dirty="0">
                <a:latin typeface="Arial" charset="0"/>
                <a:ea typeface="宋体" charset="-122"/>
              </a:rPr>
              <a:t>All plants need water and nutrients.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zh-CN" sz="3200" dirty="0">
                <a:latin typeface="Arial" charset="0"/>
                <a:ea typeface="宋体" charset="-122"/>
              </a:rPr>
              <a:t>All plants </a:t>
            </a:r>
            <a:r>
              <a:rPr lang="en-US" altLang="zh-CN" sz="3200" dirty="0" smtClean="0">
                <a:latin typeface="Arial" charset="0"/>
                <a:ea typeface="宋体" charset="-122"/>
              </a:rPr>
              <a:t>make flowers</a:t>
            </a:r>
            <a:r>
              <a:rPr lang="en-US" altLang="zh-CN" sz="3200" dirty="0">
                <a:latin typeface="Arial" charset="0"/>
                <a:ea typeface="宋体" charset="-122"/>
              </a:rPr>
              <a:t>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zh-CN" sz="3200" dirty="0">
                <a:latin typeface="Arial" charset="0"/>
                <a:ea typeface="宋体" charset="-122"/>
              </a:rPr>
              <a:t>All plants </a:t>
            </a:r>
            <a:r>
              <a:rPr lang="en-US" altLang="zh-CN" sz="3200" dirty="0" smtClean="0">
                <a:latin typeface="Arial" charset="0"/>
                <a:ea typeface="宋体" charset="-122"/>
              </a:rPr>
              <a:t>make seeds</a:t>
            </a:r>
            <a:r>
              <a:rPr lang="en-US" altLang="zh-CN" sz="3200" dirty="0">
                <a:latin typeface="Arial" charset="0"/>
                <a:ea typeface="宋体" charset="-122"/>
              </a:rPr>
              <a:t>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848600" y="2438400"/>
            <a:ext cx="8382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altLang="zh-CN" sz="3200" dirty="0" smtClean="0">
                <a:latin typeface="Arial" charset="0"/>
                <a:ea typeface="宋体" charset="-122"/>
              </a:rPr>
              <a:t>F</a:t>
            </a:r>
            <a:endParaRPr lang="en-US" altLang="zh-CN" sz="3200" dirty="0">
              <a:latin typeface="Arial" charset="0"/>
              <a:ea typeface="宋体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CN" sz="3200" dirty="0" smtClean="0">
                <a:latin typeface="Arial" charset="0"/>
                <a:ea typeface="宋体" charset="-122"/>
              </a:rPr>
              <a:t>T</a:t>
            </a:r>
            <a:endParaRPr lang="en-US" altLang="zh-CN" sz="3200" dirty="0">
              <a:latin typeface="Arial" charset="0"/>
              <a:ea typeface="宋体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CN" sz="3200" dirty="0" smtClean="0">
                <a:latin typeface="Arial" charset="0"/>
                <a:ea typeface="宋体" charset="-122"/>
              </a:rPr>
              <a:t>F</a:t>
            </a:r>
            <a:endParaRPr lang="en-US" altLang="zh-CN" sz="3200" dirty="0">
              <a:latin typeface="Arial" charset="0"/>
              <a:ea typeface="宋体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CN" sz="3200" dirty="0" smtClean="0">
                <a:latin typeface="Arial" charset="0"/>
                <a:ea typeface="宋体" charset="-122"/>
              </a:rPr>
              <a:t>F</a:t>
            </a:r>
            <a:endParaRPr lang="en-US" altLang="zh-CN" sz="3200" dirty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autoUpdateAnimBg="0"/>
      <p:bldP spid="7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 Main Groups of Plants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ea typeface="宋体" charset="-122"/>
              </a:rPr>
              <a:t>Nonvascular plants</a:t>
            </a:r>
          </a:p>
          <a:p>
            <a:pPr>
              <a:buNone/>
            </a:pPr>
            <a:r>
              <a:rPr lang="en-US" altLang="zh-CN" dirty="0" smtClean="0">
                <a:ea typeface="宋体" charset="-122"/>
              </a:rPr>
              <a:t>	– lack transport &amp; seeds</a:t>
            </a:r>
          </a:p>
          <a:p>
            <a:r>
              <a:rPr lang="en-US" altLang="zh-CN" dirty="0" smtClean="0">
                <a:ea typeface="宋体" charset="-122"/>
              </a:rPr>
              <a:t>Seedless vascular plants</a:t>
            </a:r>
          </a:p>
          <a:p>
            <a:pPr>
              <a:buNone/>
            </a:pPr>
            <a:r>
              <a:rPr lang="en-US" altLang="zh-CN" dirty="0" smtClean="0">
                <a:ea typeface="宋体" charset="-122"/>
              </a:rPr>
              <a:t>	– have transport, lack seeds</a:t>
            </a:r>
          </a:p>
          <a:p>
            <a:r>
              <a:rPr lang="en-US" altLang="zh-CN" dirty="0" smtClean="0">
                <a:ea typeface="宋体" charset="-122"/>
              </a:rPr>
              <a:t>Gymnosperms (vascular)</a:t>
            </a:r>
          </a:p>
          <a:p>
            <a:pPr>
              <a:buNone/>
            </a:pPr>
            <a:r>
              <a:rPr lang="en-US" altLang="zh-CN" dirty="0" smtClean="0">
                <a:ea typeface="宋体" charset="-122"/>
              </a:rPr>
              <a:t>	- have seeds, but not in shells</a:t>
            </a:r>
          </a:p>
          <a:p>
            <a:r>
              <a:rPr lang="en-US" altLang="zh-CN" dirty="0" smtClean="0">
                <a:ea typeface="宋体" charset="-122"/>
              </a:rPr>
              <a:t>Angiosperms (vascular)</a:t>
            </a:r>
          </a:p>
          <a:p>
            <a:pPr>
              <a:buNone/>
            </a:pPr>
            <a:r>
              <a:rPr lang="en-US" altLang="zh-CN" dirty="0" smtClean="0">
                <a:ea typeface="宋体" charset="-122"/>
              </a:rPr>
              <a:t>	- seeds in shells, flowers</a:t>
            </a: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1371600"/>
            <a:ext cx="26670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dirty="0" smtClean="0"/>
              <a:t>“Vascular” means that the plant has a transport system. “Transport” means tubes that can carry water and nutrients.</a:t>
            </a:r>
            <a:endParaRPr lang="zh-CN" altLang="en-US" sz="2400" dirty="0"/>
          </a:p>
        </p:txBody>
      </p:sp>
      <p:pic>
        <p:nvPicPr>
          <p:cNvPr id="4098" name="Picture 2" descr="http://www.faceforceyoga.com/datoteke/izdelki/ginkg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882888"/>
            <a:ext cx="2362199" cy="29751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191000" y="593467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Ginko</a:t>
            </a:r>
            <a:r>
              <a:rPr lang="en-US" altLang="zh-CN" dirty="0" smtClean="0"/>
              <a:t> trees have seeds but no flowers. What group does it belong to?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Botany Today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Modern botany is a big subject with many different areas of research</a:t>
            </a:r>
          </a:p>
          <a:p>
            <a:r>
              <a:rPr lang="en-US" dirty="0" smtClean="0"/>
              <a:t>Botanical research is useful in providing foods, chemicals, energy, medicine, and materials for construction</a:t>
            </a:r>
          </a:p>
        </p:txBody>
      </p:sp>
      <p:pic>
        <p:nvPicPr>
          <p:cNvPr id="5124" name="Picture 4" descr="File:Potato plan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11111" b="7407"/>
          <a:stretch>
            <a:fillRect/>
          </a:stretch>
        </p:blipFill>
        <p:spPr bwMode="auto">
          <a:xfrm>
            <a:off x="5105400" y="4064000"/>
            <a:ext cx="2286000" cy="2794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52600" y="5380672"/>
            <a:ext cx="350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Potato plant. Potatoes spread to the rest of the world after European contact with the Americas and have since become an important food source.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447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Botany</vt:lpstr>
      <vt:lpstr>What is Botany?</vt:lpstr>
      <vt:lpstr>Why Study Plants?</vt:lpstr>
      <vt:lpstr>Early Botany</vt:lpstr>
      <vt:lpstr>Discoveries</vt:lpstr>
      <vt:lpstr>Botanical Gardens</vt:lpstr>
      <vt:lpstr>Slide 7</vt:lpstr>
      <vt:lpstr>4 Main Groups of Plants</vt:lpstr>
      <vt:lpstr>Botany Today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Botany</dc:title>
  <dc:creator>Teacher</dc:creator>
  <cp:lastModifiedBy>Teacher</cp:lastModifiedBy>
  <cp:revision>29</cp:revision>
  <dcterms:created xsi:type="dcterms:W3CDTF">2013-09-09T00:07:02Z</dcterms:created>
  <dcterms:modified xsi:type="dcterms:W3CDTF">2013-10-07T05:33:08Z</dcterms:modified>
</cp:coreProperties>
</file>