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5B6A-0D3B-4376-A27D-10DCE67EB341}" type="datetimeFigureOut">
              <a:rPr lang="zh-CN" altLang="en-US" smtClean="0"/>
              <a:pPr/>
              <a:t>2014/4/2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E3D7-2C80-4256-AB8E-7A164F907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liverdouble.com/USERIMAGES/Pancreas%20col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14425"/>
            <a:ext cx="7658100" cy="5743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All about the Pancreas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Type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5637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Around </a:t>
            </a:r>
            <a:r>
              <a:rPr lang="en-US" b="1" dirty="0" smtClean="0">
                <a:solidFill>
                  <a:srgbClr val="FF0000"/>
                </a:solidFill>
              </a:rPr>
              <a:t>5-10%</a:t>
            </a:r>
            <a:r>
              <a:rPr lang="en-US" dirty="0" smtClean="0"/>
              <a:t> of people in the U.S.A. with diabetes.</a:t>
            </a:r>
          </a:p>
          <a:p>
            <a:r>
              <a:rPr lang="en-US" dirty="0" smtClean="0"/>
              <a:t>Develops in people at a very young age (under age 20).</a:t>
            </a:r>
          </a:p>
          <a:p>
            <a:r>
              <a:rPr lang="en-US" dirty="0" smtClean="0"/>
              <a:t>Not caused by diet (immune system attacks body)</a:t>
            </a:r>
          </a:p>
          <a:p>
            <a:r>
              <a:rPr lang="en-US" dirty="0" smtClean="0"/>
              <a:t>Their pancreas damaged and they </a:t>
            </a:r>
            <a:r>
              <a:rPr lang="en-US" b="1" dirty="0" smtClean="0">
                <a:solidFill>
                  <a:srgbClr val="FF0000"/>
                </a:solidFill>
              </a:rPr>
              <a:t>cant make insulin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066800"/>
            <a:ext cx="4953000" cy="45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10200"/>
            <a:ext cx="1409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islet cells of the pancreas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Type II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/>
          <a:lstStyle/>
          <a:p>
            <a:r>
              <a:rPr lang="en-US" altLang="zh-CN" dirty="0" smtClean="0"/>
              <a:t>The patient can make insulin, but the cells are resistant (they don’t respond or “care”)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664" y="1219200"/>
            <a:ext cx="50940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Type II:</a:t>
            </a:r>
            <a:endParaRPr lang="zh-CN" altLang="en-US" sz="3600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439" r="50000"/>
          <a:stretch>
            <a:fillRect/>
          </a:stretch>
        </p:blipFill>
        <p:spPr bwMode="auto">
          <a:xfrm>
            <a:off x="914400" y="4255477"/>
            <a:ext cx="3200400" cy="221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4878"/>
          <a:stretch>
            <a:fillRect/>
          </a:stretch>
        </p:blipFill>
        <p:spPr bwMode="auto">
          <a:xfrm>
            <a:off x="5029200" y="4267200"/>
            <a:ext cx="3206045" cy="233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1430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is called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Type II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4000" dirty="0" smtClean="0"/>
              <a:t>It usually affects adults. This type of diabetes is </a:t>
            </a:r>
            <a:r>
              <a:rPr lang="en-US" sz="4000" b="1" dirty="0" smtClean="0">
                <a:solidFill>
                  <a:srgbClr val="FF0000"/>
                </a:solidFill>
              </a:rPr>
              <a:t>90-95% </a:t>
            </a:r>
            <a:r>
              <a:rPr lang="en-US" sz="4000" dirty="0" smtClean="0"/>
              <a:t>of all diabetes cases in the U.S.A.</a:t>
            </a:r>
          </a:p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Cause: genetics and LIFESTYLE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Type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would your pancreas </a:t>
            </a:r>
            <a:r>
              <a:rPr lang="en-US" dirty="0" smtClean="0">
                <a:solidFill>
                  <a:srgbClr val="00B050"/>
                </a:solidFill>
              </a:rPr>
              <a:t>make less insulin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your cells (e.g. muscles) not care about insulin anymore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insulin resistance</a:t>
            </a:r>
            <a:r>
              <a:rPr lang="en-US" dirty="0" smtClean="0"/>
              <a:t>)?</a:t>
            </a:r>
          </a:p>
          <a:p>
            <a:r>
              <a:rPr lang="en-US" dirty="0" smtClean="0"/>
              <a:t>This usually develops with people who have a horrible diet with </a:t>
            </a:r>
            <a:r>
              <a:rPr lang="en-US" b="1" u="sng" dirty="0" smtClean="0"/>
              <a:t>too much sugar</a:t>
            </a:r>
            <a:r>
              <a:rPr lang="en-US" dirty="0" smtClean="0"/>
              <a:t>. If you eat so much sugar every day, your pancreas “</a:t>
            </a:r>
            <a:r>
              <a:rPr lang="en-US" dirty="0" smtClean="0">
                <a:solidFill>
                  <a:srgbClr val="00B050"/>
                </a:solidFill>
              </a:rPr>
              <a:t>gets tired</a:t>
            </a:r>
            <a:r>
              <a:rPr lang="en-US" dirty="0" smtClean="0"/>
              <a:t>” of making so much. (</a:t>
            </a:r>
            <a:r>
              <a:rPr lang="en-US" dirty="0" smtClean="0">
                <a:solidFill>
                  <a:srgbClr val="00B050"/>
                </a:solidFill>
              </a:rPr>
              <a:t>less insulin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Also, like most drugs, the cells that need insulin become </a:t>
            </a:r>
            <a:r>
              <a:rPr lang="en-US" b="1" dirty="0" smtClean="0">
                <a:solidFill>
                  <a:srgbClr val="FF0000"/>
                </a:solidFill>
              </a:rPr>
              <a:t>resistant</a:t>
            </a:r>
            <a:r>
              <a:rPr lang="en-US" dirty="0" smtClean="0"/>
              <a:t>. The cells no longer “hear insulin knocking on the door” to let glucose in.</a:t>
            </a:r>
          </a:p>
          <a:p>
            <a:r>
              <a:rPr lang="en-US" dirty="0" smtClean="0"/>
              <a:t>Either way, the glucose stays in the blood and NOT THE CELLS THAT NEED IT.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029200"/>
            <a:ext cx="2176463" cy="175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430" y="5105400"/>
            <a:ext cx="160557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Diabetes creating lifestyle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218" y="990600"/>
            <a:ext cx="598560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8073"/>
          <a:stretch>
            <a:fillRect/>
          </a:stretch>
        </p:blipFill>
        <p:spPr bwMode="auto">
          <a:xfrm>
            <a:off x="152400" y="94529"/>
            <a:ext cx="8915400" cy="1034823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599"/>
            <a:ext cx="789785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3352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“…..almost no obesity”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3544" y="500190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“…expect no one in Korea would have diabetes”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63347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“…..weight alone doesn’t cause diabetes”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1066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Obesity</a:t>
            </a:r>
            <a:r>
              <a:rPr lang="en-US" altLang="zh-CN" sz="2400" b="1" dirty="0" smtClean="0"/>
              <a:t>:</a:t>
            </a:r>
            <a:r>
              <a:rPr lang="ko-KR" altLang="en-US" sz="2400" b="1" dirty="0" smtClean="0"/>
              <a:t>비만 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605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October, 2010</a:t>
            </a:r>
            <a:endParaRPr lang="zh-CN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12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863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“…..Korea has the same incidence (rate) of diabetes”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“…..Miracle of the Han river……work, work, work, work….”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371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“…..is work, not obesity the cause?”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05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“…..workers in South Korea have longest working hours…”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8768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OECD</a:t>
            </a:r>
            <a:r>
              <a:rPr lang="en-US" altLang="zh-CN" sz="3600" dirty="0" smtClean="0"/>
              <a:t>: The Organization for Economic Cooperation and Development  [group of 34 democracies]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1544"/>
          <a:stretch>
            <a:fillRect/>
          </a:stretch>
        </p:blipFill>
        <p:spPr bwMode="auto">
          <a:xfrm>
            <a:off x="-1" y="152400"/>
            <a:ext cx="9144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5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86315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“…..9.1% of Korean adults have diabetes (2005)…”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53135"/>
            <a:ext cx="121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“…..a thin country has nearly the same rate of diabetes as the U.S.A…”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2304"/>
          <a:stretch>
            <a:fillRect/>
          </a:stretch>
        </p:blipFill>
        <p:spPr bwMode="auto">
          <a:xfrm>
            <a:off x="0" y="0"/>
            <a:ext cx="9158785" cy="591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85800"/>
            <a:ext cx="121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“…..change from vegetarian to eating junk food, meat and dairy..…”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121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“…..problems include stress and little exercise…”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121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“…..Korean men relieve (lose) stress by drinking, not with exercise…”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“…..diabetes is a lifestyle disease….what we consume (eat), exercise, how we deal with stress…”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810" r="42"/>
          <a:stretch>
            <a:fillRect/>
          </a:stretch>
        </p:blipFill>
        <p:spPr bwMode="auto">
          <a:xfrm>
            <a:off x="3733800" y="-1"/>
            <a:ext cx="5410200" cy="246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You start by eating a </a:t>
            </a:r>
            <a:r>
              <a:rPr lang="en-US" dirty="0" smtClean="0"/>
              <a:t>meal                    containing carbohydrates.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These carbohydrates are turned into </a:t>
            </a:r>
            <a:r>
              <a:rPr lang="en-US" b="1" dirty="0" smtClean="0">
                <a:solidFill>
                  <a:srgbClr val="FF0000"/>
                </a:solidFill>
              </a:rPr>
              <a:t>glucose</a:t>
            </a:r>
            <a:r>
              <a:rPr lang="en-US" dirty="0" smtClean="0"/>
              <a:t>. </a:t>
            </a:r>
            <a:r>
              <a:rPr lang="en-US" dirty="0" smtClean="0"/>
              <a:t>The glucose is absorbed </a:t>
            </a:r>
            <a:r>
              <a:rPr lang="en-US" dirty="0" smtClean="0"/>
              <a:t>by the stomach and intestines </a:t>
            </a:r>
            <a:r>
              <a:rPr lang="en-US" dirty="0" smtClean="0"/>
              <a:t>and goes into the blood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Now, your blood has a high glucose level. Your blood has the glucose but who needs the glucose???? The cells!!  Cells use glucose to make energy called </a:t>
            </a:r>
            <a:r>
              <a:rPr lang="en-US" b="1" dirty="0" smtClean="0">
                <a:solidFill>
                  <a:srgbClr val="FF0000"/>
                </a:solidFill>
              </a:rPr>
              <a:t>ATP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844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D. The cells can only </a:t>
            </a:r>
            <a:r>
              <a:rPr lang="en-US" dirty="0" smtClean="0"/>
              <a:t>take in </a:t>
            </a:r>
            <a:r>
              <a:rPr lang="en-US" dirty="0" smtClean="0"/>
              <a:t>glucose if the pancreas secretes </a:t>
            </a:r>
            <a:r>
              <a:rPr lang="en-US" b="1" dirty="0" smtClean="0">
                <a:solidFill>
                  <a:srgbClr val="FF0000"/>
                </a:solidFill>
              </a:rPr>
              <a:t>insulin</a:t>
            </a:r>
            <a:r>
              <a:rPr lang="en-US" dirty="0" smtClean="0"/>
              <a:t> (a hormone.)</a:t>
            </a:r>
          </a:p>
          <a:p>
            <a:pPr>
              <a:buNone/>
            </a:pPr>
            <a:r>
              <a:rPr lang="en-US" dirty="0" smtClean="0"/>
              <a:t>E. </a:t>
            </a:r>
            <a:r>
              <a:rPr lang="en-US" dirty="0" smtClean="0"/>
              <a:t>I</a:t>
            </a:r>
            <a:r>
              <a:rPr lang="en-US" dirty="0" smtClean="0"/>
              <a:t>nsulin </a:t>
            </a:r>
            <a:r>
              <a:rPr lang="en-US" dirty="0" smtClean="0"/>
              <a:t>attaches to muscle, liver and fat cells and lets them take in glucose. Think of it like insulin knocking on the door of the cells to let glucose in. </a:t>
            </a:r>
          </a:p>
          <a:p>
            <a:pPr>
              <a:buNone/>
            </a:pPr>
            <a:r>
              <a:rPr lang="en-US" dirty="0" smtClean="0"/>
              <a:t>F. Then, the glucose level in the blood goes down BACK TO NORMAL. </a:t>
            </a:r>
            <a:r>
              <a:rPr lang="en-US" b="1" dirty="0" smtClean="0">
                <a:solidFill>
                  <a:srgbClr val="FF0000"/>
                </a:solidFill>
              </a:rPr>
              <a:t>HOMEOSTASIS!!!!</a:t>
            </a:r>
            <a:r>
              <a:rPr lang="en-US" dirty="0" smtClean="0"/>
              <a:t>. </a:t>
            </a:r>
            <a:r>
              <a:rPr lang="en-US" b="1" i="1" dirty="0" smtClean="0"/>
              <a:t>Now, the pancreas stops secreting insulin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810" r="42"/>
          <a:stretch>
            <a:fillRect/>
          </a:stretch>
        </p:blipFill>
        <p:spPr bwMode="auto">
          <a:xfrm>
            <a:off x="3733800" y="-1"/>
            <a:ext cx="5410200" cy="246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848" y="228600"/>
            <a:ext cx="548155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495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Insulin binds to a receptor on the surface of a cell. The sugar goes into the cells and is used for </a:t>
            </a:r>
            <a:r>
              <a:rPr lang="en-US" altLang="zh-CN" sz="4000" dirty="0" smtClean="0">
                <a:solidFill>
                  <a:srgbClr val="FF0000"/>
                </a:solidFill>
              </a:rPr>
              <a:t>CELLULAR RESPIRATION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0" cy="32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458839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Hyperglycemia</a:t>
            </a:r>
            <a:r>
              <a:rPr lang="en-US" altLang="zh-CN" sz="3600" dirty="0" smtClean="0"/>
              <a:t>: HIGH BLOOD SUGAR LEVELS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4495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are some symptoms of hyperglycemia?</a:t>
            </a:r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sz="2800" dirty="0" smtClean="0"/>
              <a:t>very thirsty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frequent </a:t>
            </a:r>
            <a:r>
              <a:rPr lang="en-US" altLang="zh-CN" sz="2800" dirty="0" smtClean="0"/>
              <a:t>urination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Dry skin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Blurred vision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hungry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Kidney problems (they have to filter all the glucose out of your body!!!)</a:t>
            </a:r>
          </a:p>
          <a:p>
            <a:pPr>
              <a:buFont typeface="Arial" pitchFamily="34" charset="0"/>
              <a:buChar char="•"/>
            </a:pP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800600"/>
            <a:ext cx="1498830" cy="1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sz="3600" u="sng" dirty="0" smtClean="0"/>
              <a:t>W</a:t>
            </a:r>
            <a:r>
              <a:rPr lang="en-US" altLang="zh-CN" sz="3600" u="sng" dirty="0" smtClean="0"/>
              <a:t>hat </a:t>
            </a:r>
            <a:r>
              <a:rPr lang="en-US" altLang="zh-CN" sz="3600" u="sng" dirty="0" smtClean="0"/>
              <a:t>if your blood </a:t>
            </a:r>
            <a:r>
              <a:rPr lang="en-US" altLang="zh-CN" sz="3600" u="sng" dirty="0" smtClean="0"/>
              <a:t>doesn’t </a:t>
            </a:r>
            <a:r>
              <a:rPr lang="en-US" altLang="zh-CN" sz="3600" u="sng" dirty="0" smtClean="0"/>
              <a:t>have enough sugar?</a:t>
            </a:r>
            <a:endParaRPr lang="zh-CN" alt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Also called </a:t>
            </a:r>
            <a:r>
              <a:rPr lang="en-US" altLang="zh-CN" dirty="0" smtClean="0">
                <a:solidFill>
                  <a:srgbClr val="FF0000"/>
                </a:solidFill>
              </a:rPr>
              <a:t>HYPOGLYCEMIA:</a:t>
            </a:r>
            <a:r>
              <a:rPr lang="en-US" altLang="zh-CN" dirty="0" smtClean="0"/>
              <a:t> NOT ENOUGH BLOOD SUGAR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The</a:t>
            </a:r>
            <a:r>
              <a:rPr lang="en-US" altLang="zh-CN" dirty="0" smtClean="0">
                <a:solidFill>
                  <a:srgbClr val="FF0000"/>
                </a:solidFill>
              </a:rPr>
              <a:t> islets of </a:t>
            </a:r>
            <a:r>
              <a:rPr lang="en-US" altLang="zh-CN" dirty="0" err="1" smtClean="0">
                <a:solidFill>
                  <a:srgbClr val="FF0000"/>
                </a:solidFill>
              </a:rPr>
              <a:t>Langerhans</a:t>
            </a:r>
            <a:r>
              <a:rPr lang="en-US" altLang="zh-CN" dirty="0" smtClean="0">
                <a:solidFill>
                  <a:srgbClr val="FF0000"/>
                </a:solidFill>
              </a:rPr>
              <a:t> (in your pancreas) </a:t>
            </a:r>
            <a:r>
              <a:rPr lang="en-US" altLang="zh-CN" dirty="0" smtClean="0"/>
              <a:t>would make the opposite hormone of insulin.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Alpha </a:t>
            </a:r>
            <a:r>
              <a:rPr lang="en-US" altLang="zh-CN" dirty="0" smtClean="0"/>
              <a:t>cells would make </a:t>
            </a:r>
            <a:r>
              <a:rPr lang="en-US" altLang="zh-CN" dirty="0" smtClean="0">
                <a:solidFill>
                  <a:srgbClr val="FF0000"/>
                </a:solidFill>
              </a:rPr>
              <a:t>Glucagon</a:t>
            </a:r>
            <a:r>
              <a:rPr lang="en-US" altLang="zh-CN" dirty="0" smtClean="0"/>
              <a:t>!!!! This makes the liver release stored glucose </a:t>
            </a:r>
            <a:r>
              <a:rPr lang="en-US" altLang="zh-CN" dirty="0" smtClean="0"/>
              <a:t>into your blood!</a:t>
            </a:r>
          </a:p>
          <a:p>
            <a:r>
              <a:rPr lang="en-US" altLang="zh-CN" dirty="0" smtClean="0"/>
              <a:t>So to review, your pancreas has areas called the </a:t>
            </a:r>
            <a:r>
              <a:rPr lang="en-US" altLang="zh-CN" dirty="0" smtClean="0">
                <a:solidFill>
                  <a:srgbClr val="FF0000"/>
                </a:solidFill>
              </a:rPr>
              <a:t>islets of </a:t>
            </a:r>
            <a:r>
              <a:rPr lang="en-US" altLang="zh-CN" dirty="0" err="1" smtClean="0">
                <a:solidFill>
                  <a:srgbClr val="FF0000"/>
                </a:solidFill>
              </a:rPr>
              <a:t>Langerhans</a:t>
            </a:r>
            <a:r>
              <a:rPr lang="en-US" altLang="zh-CN" dirty="0" smtClean="0"/>
              <a:t>. Inside them, the alpha cells make </a:t>
            </a:r>
            <a:r>
              <a:rPr lang="en-US" altLang="zh-CN" dirty="0" smtClean="0">
                <a:solidFill>
                  <a:srgbClr val="FF0000"/>
                </a:solidFill>
              </a:rPr>
              <a:t>glucagon</a:t>
            </a:r>
            <a:r>
              <a:rPr lang="en-US" altLang="zh-CN" dirty="0" smtClean="0"/>
              <a:t> and the beta cells make </a:t>
            </a:r>
            <a:r>
              <a:rPr lang="en-US" altLang="zh-CN" dirty="0" smtClean="0">
                <a:solidFill>
                  <a:srgbClr val="FF0000"/>
                </a:solidFill>
              </a:rPr>
              <a:t>insulin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HOMEOSTASIS!!!!!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405887"/>
            <a:ext cx="2332182" cy="145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Symptoms of hypoglycemia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Confusion/abnormal behavior</a:t>
            </a:r>
          </a:p>
          <a:p>
            <a:r>
              <a:rPr lang="en-US" altLang="zh-CN" dirty="0" smtClean="0"/>
              <a:t>Blurred vision</a:t>
            </a:r>
          </a:p>
          <a:p>
            <a:r>
              <a:rPr lang="en-US" altLang="zh-CN" dirty="0" smtClean="0"/>
              <a:t>Pass out</a:t>
            </a:r>
          </a:p>
          <a:p>
            <a:r>
              <a:rPr lang="en-US" altLang="zh-CN" dirty="0" smtClean="0"/>
              <a:t>Sweating</a:t>
            </a:r>
          </a:p>
          <a:p>
            <a:r>
              <a:rPr lang="en-US" altLang="zh-CN" dirty="0" smtClean="0"/>
              <a:t>Nervous</a:t>
            </a:r>
          </a:p>
          <a:p>
            <a:r>
              <a:rPr lang="en-US" altLang="zh-CN" dirty="0" smtClean="0"/>
              <a:t>Shakiness</a:t>
            </a:r>
          </a:p>
          <a:p>
            <a:r>
              <a:rPr lang="en-US" altLang="zh-CN" dirty="0" smtClean="0"/>
              <a:t>Heart palpitations (not normal </a:t>
            </a:r>
            <a:r>
              <a:rPr lang="en-US" altLang="zh-CN" dirty="0" smtClean="0"/>
              <a:t>heartbeat</a:t>
            </a:r>
            <a:r>
              <a:rPr lang="en-US" altLang="zh-CN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975" y="0"/>
            <a:ext cx="28670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5048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2057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your 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 makes less insulin, no insulin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just don’t care about insulin anymore (resistance)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505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r>
              <a:rPr lang="en-US" altLang="ko-KR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당뇨병 </a:t>
            </a:r>
            <a:endParaRPr lang="zh-CN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3434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r>
              <a:rPr lang="zh-CN" alt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CN" alt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I (~10%)</a:t>
            </a:r>
            <a:r>
              <a:rPr lang="en-US" altLang="zh-CN" sz="4000" dirty="0" smtClean="0"/>
              <a:t>:  pancreas cells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(</a:t>
            </a:r>
            <a:r>
              <a:rPr lang="en-US" altLang="zh-CN" sz="4000" b="1" u="sng" dirty="0" smtClean="0">
                <a:solidFill>
                  <a:srgbClr val="FF0000"/>
                </a:solidFill>
              </a:rPr>
              <a:t>beta cells </a:t>
            </a:r>
            <a:r>
              <a:rPr lang="en-US" altLang="zh-CN" sz="4000" dirty="0" smtClean="0"/>
              <a:t>of the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islets of </a:t>
            </a:r>
            <a:r>
              <a:rPr lang="en-US" altLang="zh-CN" sz="4000" b="1" dirty="0" err="1" smtClean="0">
                <a:solidFill>
                  <a:srgbClr val="FF0000"/>
                </a:solidFill>
              </a:rPr>
              <a:t>Langerhans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)</a:t>
            </a:r>
            <a:r>
              <a:rPr lang="en-US" altLang="zh-CN" sz="4000" dirty="0" smtClean="0"/>
              <a:t> that make insulin are lost. Most cases are in children so this was called “</a:t>
            </a:r>
            <a:r>
              <a:rPr lang="en-US" altLang="zh-CN" sz="4000" b="1" i="1" dirty="0" err="1" smtClean="0">
                <a:solidFill>
                  <a:srgbClr val="FF0000"/>
                </a:solidFill>
              </a:rPr>
              <a:t>juvenille</a:t>
            </a:r>
            <a:r>
              <a:rPr lang="en-US" altLang="zh-CN" sz="4000" b="1" i="1" dirty="0" smtClean="0">
                <a:solidFill>
                  <a:srgbClr val="FF0000"/>
                </a:solidFill>
              </a:rPr>
              <a:t> diabetes</a:t>
            </a:r>
            <a:r>
              <a:rPr lang="en-US" altLang="zh-CN" sz="4000" dirty="0" smtClean="0"/>
              <a:t>”</a:t>
            </a:r>
          </a:p>
          <a:p>
            <a:endParaRPr lang="en-US" altLang="zh-CN" sz="4000" dirty="0" smtClean="0"/>
          </a:p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II (~90%)</a:t>
            </a:r>
            <a:r>
              <a:rPr lang="en-US" altLang="zh-CN" sz="4000" dirty="0" smtClean="0"/>
              <a:t>: the cells of the body stop responding to insulin (</a:t>
            </a:r>
            <a:r>
              <a:rPr lang="en-US" altLang="zh-CN" sz="4000" dirty="0" smtClean="0">
                <a:solidFill>
                  <a:srgbClr val="FF0000"/>
                </a:solidFill>
              </a:rPr>
              <a:t>insulin resistance</a:t>
            </a:r>
            <a:r>
              <a:rPr lang="en-US" altLang="zh-CN" sz="4000" dirty="0" smtClean="0"/>
              <a:t>) or </a:t>
            </a:r>
            <a:r>
              <a:rPr lang="en-US" altLang="zh-CN" dirty="0" smtClean="0">
                <a:solidFill>
                  <a:srgbClr val="0070C0"/>
                </a:solidFill>
              </a:rPr>
              <a:t>can lose insulin production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791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All about the Pancreas</vt:lpstr>
      <vt:lpstr>Slide 2</vt:lpstr>
      <vt:lpstr>Slide 3</vt:lpstr>
      <vt:lpstr>Slide 4</vt:lpstr>
      <vt:lpstr>Slide 5</vt:lpstr>
      <vt:lpstr>What if your blood doesn’t have enough sugar?</vt:lpstr>
      <vt:lpstr>Symptoms of hypoglycemia</vt:lpstr>
      <vt:lpstr>What if your pancreas makes less insulin, no insulin OR cells just don’t care about insulin anymore (resistance) ? </vt:lpstr>
      <vt:lpstr>Diabetes </vt:lpstr>
      <vt:lpstr>Diabetes Type I</vt:lpstr>
      <vt:lpstr>Diabetes Type II</vt:lpstr>
      <vt:lpstr>Diabetes Type II:</vt:lpstr>
      <vt:lpstr>Diabetes Type II</vt:lpstr>
      <vt:lpstr>Diabetes creating lifestyle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Diabetes</dc:title>
  <dc:creator>Teacher</dc:creator>
  <cp:lastModifiedBy>Teacher</cp:lastModifiedBy>
  <cp:revision>5</cp:revision>
  <dcterms:created xsi:type="dcterms:W3CDTF">2014-03-27T06:15:37Z</dcterms:created>
  <dcterms:modified xsi:type="dcterms:W3CDTF">2014-04-02T05:07:52Z</dcterms:modified>
</cp:coreProperties>
</file>